
<file path=[Content_Types].xml><?xml version="1.0" encoding="utf-8"?>
<Types xmlns="http://schemas.openxmlformats.org/package/2006/content-types">
  <Override PartName="/ppt/slideLayouts/slideLayout8.xml" ContentType="application/vnd.openxmlformats-officedocument.presentationml.slideLayout+xml"/>
  <Override PartName="/ppt/slides/slide2.xml" ContentType="application/vnd.openxmlformats-officedocument.presentationml.slide+xml"/>
  <Override PartName="/docProps/app.xml" ContentType="application/vnd.openxmlformats-officedocument.extended-properties+xml"/>
  <Override PartName="/ppt/slides/slide11.xml" ContentType="application/vnd.openxmlformats-officedocument.presentationml.slide+xml"/>
  <Override PartName="/ppt/slides/slide18.xml" ContentType="application/vnd.openxmlformats-officedocument.presentationml.slide+xml"/>
  <Override PartName="/ppt/slideLayouts/slideLayout3.xml" ContentType="application/vnd.openxmlformats-officedocument.presentationml.slideLayout+xml"/>
  <Override PartName="/ppt/slides/slide21.xml" ContentType="application/vnd.openxmlformats-officedocument.presentationml.slide+xml"/>
  <Override PartName="/ppt/slideLayouts/slideLayout5.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7.xml" ContentType="application/vnd.openxmlformats-officedocument.presentationml.slideLayout+xml"/>
  <Override PartName="/ppt/slides/slide1.xml" ContentType="application/vnd.openxmlformats-officedocument.presentationml.slide+xml"/>
  <Override PartName="/ppt/tableStyles.xml" ContentType="application/vnd.openxmlformats-officedocument.presentationml.tableStyles+xml"/>
  <Default Extension="xml" ContentType="application/xml"/>
  <Override PartName="/ppt/slides/slide7.xml" ContentType="application/vnd.openxmlformats-officedocument.presentationml.slide+xml"/>
  <Override PartName="/ppt/viewProps.xml" ContentType="application/vnd.openxmlformats-officedocument.presentationml.viewProps+xml"/>
  <Override PartName="/ppt/slideMasters/slideMaster1.xml" ContentType="application/vnd.openxmlformats-officedocument.presentationml.slideMaster+xml"/>
  <Override PartName="/ppt/slides/slide13.xml" ContentType="application/vnd.openxmlformats-officedocument.presentationml.slide+xml"/>
  <Override PartName="/ppt/slides/slide14.xml" ContentType="application/vnd.openxmlformats-officedocument.presentationml.slide+xml"/>
  <Override PartName="/ppt/slideLayouts/slideLayout18.xml" ContentType="application/vnd.openxmlformats-officedocument.presentationml.slideLayout+xml"/>
  <Override PartName="/ppt/slides/slide20.xml" ContentType="application/vnd.openxmlformats-officedocument.presentationml.slide+xml"/>
  <Override PartName="/ppt/slides/slide17.xml" ContentType="application/vnd.openxmlformats-officedocument.presentationml.slide+xml"/>
  <Override PartName="/ppt/slideLayouts/slideLayout4.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1.xml" ContentType="application/vnd.openxmlformats-officedocument.presentationml.slideLayout+xml"/>
  <Override PartName="/ppt/theme/theme1.xml" ContentType="application/vnd.openxmlformats-officedocument.theme+xml"/>
  <Override PartName="/ppt/slideLayouts/slideLayout6.xml" ContentType="application/vnd.openxmlformats-officedocument.presentationml.slideLayout+xml"/>
  <Override PartName="/ppt/presentation.xml" ContentType="application/vnd.openxmlformats-officedocument.presentationml.presentation.main+xml"/>
  <Override PartName="/ppt/slides/slide5.xml" ContentType="application/vnd.openxmlformats-officedocument.presentationml.slide+xml"/>
  <Override PartName="/ppt/slideLayouts/slideLayout14.xml" ContentType="application/vnd.openxmlformats-officedocument.presentationml.slideLayout+xml"/>
  <Override PartName="/ppt/slides/slide10.xml" ContentType="application/vnd.openxmlformats-officedocument.presentationml.slide+xml"/>
  <Override PartName="/ppt/slideLayouts/slideLayout7.xml" ContentType="application/vnd.openxmlformats-officedocument.presentationml.slideLayout+xml"/>
  <Override PartName="/ppt/presProps.xml" ContentType="application/vnd.openxmlformats-officedocument.presentationml.presProps+xml"/>
  <Default Extension="jpeg" ContentType="image/jpeg"/>
  <Override PartName="/ppt/slides/slide3.xml" ContentType="application/vnd.openxmlformats-officedocument.presentationml.slide+xml"/>
  <Override PartName="/ppt/slides/slide4.xml" ContentType="application/vnd.openxmlformats-officedocument.presentationml.slide+xml"/>
  <Override PartName="/ppt/slideLayouts/slideLayout11.xml" ContentType="application/vnd.openxmlformats-officedocument.presentationml.slideLayout+xml"/>
  <Override PartName="/docProps/core.xml" ContentType="application/vnd.openxmlformats-package.core-properties+xml"/>
  <Override PartName="/ppt/slideLayouts/slideLayout16.xml" ContentType="application/vnd.openxmlformats-officedocument.presentationml.slideLayout+xml"/>
  <Override PartName="/ppt/slideLayouts/slideLayout13.xml" ContentType="application/vnd.openxmlformats-officedocument.presentationml.slideLayout+xml"/>
  <Override PartName="/ppt/slides/slide8.xml" ContentType="application/vnd.openxmlformats-officedocument.presentationml.slide+xml"/>
  <Override PartName="/ppt/slides/slide15.xml" ContentType="application/vnd.openxmlformats-officedocument.presentationml.slide+xml"/>
  <Default Extension="bin" ContentType="application/vnd.openxmlformats-officedocument.presentationml.printerSettings"/>
  <Override PartName="/ppt/slideLayouts/slideLayout15.xml" ContentType="application/vnd.openxmlformats-officedocument.presentationml.slideLayout+xml"/>
  <Default Extension="rels" ContentType="application/vnd.openxmlformats-package.relationships+xml"/>
  <Override PartName="/ppt/slides/slide9.xml" ContentType="application/vnd.openxmlformats-officedocument.presentationml.slide+xml"/>
  <Override PartName="/ppt/slideLayouts/slideLayout19.xml" ContentType="application/vnd.openxmlformats-officedocument.presentationml.slideLayout+xml"/>
  <Override PartName="/ppt/slides/slide6.xml" ContentType="application/vnd.openxmlformats-officedocument.presentationml.slide+xml"/>
  <Override PartName="/ppt/slides/slide16.xml" ContentType="application/vnd.openxmlformats-officedocument.presentationml.slide+xml"/>
  <Override PartName="/ppt/slideLayouts/slideLayout12.xml" ContentType="application/vnd.openxmlformats-officedocument.presentationml.slideLayout+xml"/>
  <Override PartName="/ppt/slides/slide19.xml" ContentType="application/vnd.openxmlformats-officedocument.presentationml.slide+xml"/>
  <Override PartName="/ppt/slides/slide12.xml" ContentType="application/vnd.openxmlformats-officedocument.presentationml.slide+xml"/>
</Types>
</file>

<file path=_rels/.rels><?xml version="1.0" encoding="UTF-8" standalone="yes"?>
<Relationships xmlns="http://schemas.openxmlformats.org/package/2006/relationships"><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87" r:id="rId1"/>
  </p:sldMasterIdLst>
  <p:sldIdLst>
    <p:sldId id="256" r:id="rId2"/>
    <p:sldId id="268" r:id="rId3"/>
    <p:sldId id="257" r:id="rId4"/>
    <p:sldId id="258" r:id="rId5"/>
    <p:sldId id="259" r:id="rId6"/>
    <p:sldId id="260" r:id="rId7"/>
    <p:sldId id="269" r:id="rId8"/>
    <p:sldId id="261" r:id="rId9"/>
    <p:sldId id="262" r:id="rId10"/>
    <p:sldId id="270" r:id="rId11"/>
    <p:sldId id="263" r:id="rId12"/>
    <p:sldId id="264" r:id="rId13"/>
    <p:sldId id="265" r:id="rId14"/>
    <p:sldId id="266" r:id="rId15"/>
    <p:sldId id="267" r:id="rId16"/>
    <p:sldId id="271" r:id="rId17"/>
    <p:sldId id="272" r:id="rId18"/>
    <p:sldId id="273" r:id="rId19"/>
    <p:sldId id="274" r:id="rId20"/>
    <p:sldId id="275" r:id="rId21"/>
    <p:sldId id="276" r:id="rId2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p:restoredLeft sz="15598" autoAdjust="0"/>
    <p:restoredTop sz="94687" autoAdjust="0"/>
  </p:normalViewPr>
  <p:slideViewPr>
    <p:cSldViewPr snapToGrid="0" snapToObjects="1">
      <p:cViewPr>
        <p:scale>
          <a:sx n="100" d="100"/>
          <a:sy n="100" d="100"/>
        </p:scale>
        <p:origin x="360" y="96"/>
      </p:cViewPr>
      <p:guideLst>
        <p:guide orient="horz" pos="2160"/>
        <p:guide pos="2880"/>
      </p:guideLst>
    </p:cSldViewPr>
  </p:slideViewPr>
  <p:outlineViewPr>
    <p:cViewPr>
      <p:scale>
        <a:sx n="33" d="100"/>
        <a:sy n="33" d="100"/>
      </p:scale>
      <p:origin x="0" y="3712"/>
    </p:cViewPr>
  </p:outlin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7" Type="http://schemas.openxmlformats.org/officeDocument/2006/relationships/slide" Target="slides/slide6.xml"/><Relationship Id="rId1" Type="http://schemas.openxmlformats.org/officeDocument/2006/relationships/slideMaster" Target="slideMasters/slideMaster1.xml"/><Relationship Id="rId24" Type="http://schemas.openxmlformats.org/officeDocument/2006/relationships/presProps" Target="presProps.xml"/><Relationship Id="rId25" Type="http://schemas.openxmlformats.org/officeDocument/2006/relationships/viewProps" Target="viewProps.xml"/><Relationship Id="rId8" Type="http://schemas.openxmlformats.org/officeDocument/2006/relationships/slide" Target="slides/slide7.xml"/><Relationship Id="rId13" Type="http://schemas.openxmlformats.org/officeDocument/2006/relationships/slide" Target="slides/slide12.xml"/><Relationship Id="rId10" Type="http://schemas.openxmlformats.org/officeDocument/2006/relationships/slide" Target="slides/slide9.xml"/><Relationship Id="rId12" Type="http://schemas.openxmlformats.org/officeDocument/2006/relationships/slide" Target="slides/slide11.xml"/><Relationship Id="rId17" Type="http://schemas.openxmlformats.org/officeDocument/2006/relationships/slide" Target="slides/slide16.xml"/><Relationship Id="rId9" Type="http://schemas.openxmlformats.org/officeDocument/2006/relationships/slide" Target="slides/slide8.xml"/><Relationship Id="rId18" Type="http://schemas.openxmlformats.org/officeDocument/2006/relationships/slide" Target="slides/slide17.xml"/><Relationship Id="rId3" Type="http://schemas.openxmlformats.org/officeDocument/2006/relationships/slide" Target="slides/slide2.xml"/><Relationship Id="rId27" Type="http://schemas.openxmlformats.org/officeDocument/2006/relationships/tableStyles" Target="tableStyles.xml"/><Relationship Id="rId14" Type="http://schemas.openxmlformats.org/officeDocument/2006/relationships/slide" Target="slides/slide13.xml"/><Relationship Id="rId23" Type="http://schemas.openxmlformats.org/officeDocument/2006/relationships/printerSettings" Target="printerSettings/printerSettings1.bin"/><Relationship Id="rId4" Type="http://schemas.openxmlformats.org/officeDocument/2006/relationships/slide" Target="slides/slide3.xml"/><Relationship Id="rId26" Type="http://schemas.openxmlformats.org/officeDocument/2006/relationships/theme" Target="theme/theme1.xml"/><Relationship Id="rId11" Type="http://schemas.openxmlformats.org/officeDocument/2006/relationships/slide" Target="slides/slide10.xml"/><Relationship Id="rId6" Type="http://schemas.openxmlformats.org/officeDocument/2006/relationships/slide" Target="slides/slide5.xml"/><Relationship Id="rId16" Type="http://schemas.openxmlformats.org/officeDocument/2006/relationships/slide" Target="slides/slide15.xml"/><Relationship Id="rId5" Type="http://schemas.openxmlformats.org/officeDocument/2006/relationships/slide" Target="slides/slide4.xml"/><Relationship Id="rId15" Type="http://schemas.openxmlformats.org/officeDocument/2006/relationships/slide" Target="slides/slide14.xml"/><Relationship Id="rId19" Type="http://schemas.openxmlformats.org/officeDocument/2006/relationships/slide" Target="slides/slide18.xml"/><Relationship Id="rId20" Type="http://schemas.openxmlformats.org/officeDocument/2006/relationships/slide" Target="slides/slide19.xml"/><Relationship Id="rId22" Type="http://schemas.openxmlformats.org/officeDocument/2006/relationships/slide" Target="slides/slide21.xml"/><Relationship Id="rId21" Type="http://schemas.openxmlformats.org/officeDocument/2006/relationships/slide" Target="slides/slide20.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B0642348-3487-8842-9909-6C80955FA6AC}" type="datetimeFigureOut">
              <a:rPr lang="en-US" smtClean="0"/>
              <a:pPr/>
              <a:t>8/26/09</a:t>
            </a:fld>
            <a:endParaRPr lang="en-US" dirty="0"/>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dirty="0"/>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sz="1800" kern="1200">
              <a:solidFill>
                <a:schemeClr val="lt1"/>
              </a:solidFill>
              <a:latin typeface="+mn-lt"/>
              <a:ea typeface="+mn-ea"/>
              <a:cs typeface="+mn-cs"/>
            </a:endParaRP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1" name="Rectangle 10"/>
          <p:cNvSpPr/>
          <p:nvPr/>
        </p:nvSpPr>
        <p:spPr>
          <a:xfrm>
            <a:off x="4624388" y="228600"/>
            <a:ext cx="2057400" cy="203911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6802438" y="2377440"/>
            <a:ext cx="2057400" cy="203911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4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5" name="Date Placeholder 4"/>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132E17D-12DC-C14A-A203-7E1223170412}" type="slidenum">
              <a:rPr lang="en-US" smtClean="0"/>
              <a:pPr/>
              <a:t>‹#›</a:t>
            </a:fld>
            <a:endParaRPr lang="en-US" dirty="0"/>
          </a:p>
        </p:txBody>
      </p:sp>
      <p:sp>
        <p:nvSpPr>
          <p:cNvPr id="12" name="Content Placeholder 2"/>
          <p:cNvSpPr>
            <a:spLocks noGrp="1"/>
          </p:cNvSpPr>
          <p:nvPr>
            <p:ph sz="half" idx="17"/>
          </p:nvPr>
        </p:nvSpPr>
        <p:spPr>
          <a:xfrm>
            <a:off x="502920" y="1985963"/>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4" name="Content Placeholder 2"/>
          <p:cNvSpPr>
            <a:spLocks noGrp="1"/>
          </p:cNvSpPr>
          <p:nvPr>
            <p:ph sz="half" idx="18"/>
          </p:nvPr>
        </p:nvSpPr>
        <p:spPr>
          <a:xfrm>
            <a:off x="502920" y="4164965"/>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5"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6"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Only">
    <p:spTree>
      <p:nvGrpSpPr>
        <p:cNvPr id="1" name=""/>
        <p:cNvGrpSpPr/>
        <p:nvPr/>
      </p:nvGrpSpPr>
      <p:grpSpPr>
        <a:xfrm>
          <a:off x="0" y="0"/>
          <a:ext cx="0" cy="0"/>
          <a:chOff x="0" y="0"/>
          <a:chExt cx="0" cy="0"/>
        </a:xfrm>
      </p:grpSpPr>
      <p:sp>
        <p:nvSpPr>
          <p:cNvPr id="6" name="Rectangle 5"/>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TextBox 7"/>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1132E17D-12DC-C14A-A203-7E1223170412}" type="slidenum">
              <a:rPr lang="en-US" smtClean="0"/>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Blank">
    <p:spTree>
      <p:nvGrpSpPr>
        <p:cNvPr id="1" name=""/>
        <p:cNvGrpSpPr/>
        <p:nvPr/>
      </p:nvGrpSpPr>
      <p:grpSpPr>
        <a:xfrm>
          <a:off x="0" y="0"/>
          <a:ext cx="0" cy="0"/>
          <a:chOff x="0" y="0"/>
          <a:chExt cx="0" cy="0"/>
        </a:xfrm>
      </p:grpSpPr>
      <p:sp>
        <p:nvSpPr>
          <p:cNvPr id="5" name="Rectangle 4"/>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1132E17D-12DC-C14A-A203-7E1223170412}" type="slidenum">
              <a:rPr lang="en-US" smtClean="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8" name="Rectangle 7"/>
          <p:cNvSpPr/>
          <p:nvPr/>
        </p:nvSpPr>
        <p:spPr>
          <a:xfrm>
            <a:off x="282575" y="228600"/>
            <a:ext cx="3451225"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5" y="2571750"/>
            <a:ext cx="3255264"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3" name="Content Placeholder 2"/>
          <p:cNvSpPr>
            <a:spLocks noGrp="1"/>
          </p:cNvSpPr>
          <p:nvPr>
            <p:ph idx="1"/>
          </p:nvPr>
        </p:nvSpPr>
        <p:spPr>
          <a:xfrm>
            <a:off x="4168775" y="273050"/>
            <a:ext cx="4597399" cy="5853113"/>
          </a:xfrm>
        </p:spPr>
        <p:txBody>
          <a:bodyPr>
            <a:normAutofit/>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Text Placeholder 3"/>
          <p:cNvSpPr>
            <a:spLocks noGrp="1"/>
          </p:cNvSpPr>
          <p:nvPr>
            <p:ph type="body" sz="half" idx="2"/>
          </p:nvPr>
        </p:nvSpPr>
        <p:spPr>
          <a:xfrm>
            <a:off x="381093" y="3733800"/>
            <a:ext cx="3255264" cy="2392363"/>
          </a:xfrm>
        </p:spPr>
        <p:txBody>
          <a:bodyPr/>
          <a:lstStyle>
            <a:lvl1pPr marL="0" indent="0">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a:xfrm>
            <a:off x="3859305" y="6423585"/>
            <a:ext cx="3316941" cy="365125"/>
          </a:xfrm>
        </p:spPr>
        <p:txBody>
          <a:bodyPr/>
          <a:lstStyle/>
          <a:p>
            <a:endParaRPr lang="en-US" dirty="0"/>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169404" y="3124200"/>
            <a:ext cx="3898272"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6" y="228600"/>
            <a:ext cx="3460658" cy="63452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Click icon to add picture</a:t>
            </a:r>
            <a:endParaRPr dirty="0"/>
          </a:p>
        </p:txBody>
      </p:sp>
      <p:sp>
        <p:nvSpPr>
          <p:cNvPr id="4" name="Text Placeholder 3"/>
          <p:cNvSpPr>
            <a:spLocks noGrp="1"/>
          </p:cNvSpPr>
          <p:nvPr>
            <p:ph type="body" sz="half" idx="2"/>
          </p:nvPr>
        </p:nvSpPr>
        <p:spPr>
          <a:xfrm>
            <a:off x="4169404" y="3995737"/>
            <a:ext cx="3898272" cy="214788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a:xfrm>
            <a:off x="4191000" y="6423585"/>
            <a:ext cx="3005138" cy="365125"/>
          </a:xfrm>
        </p:spPr>
        <p:txBody>
          <a:bodyPr/>
          <a:lstStyle/>
          <a:p>
            <a:endParaRPr lang="en-US" dirty="0"/>
          </a:p>
        </p:txBody>
      </p:sp>
      <p:sp>
        <p:nvSpPr>
          <p:cNvPr id="7" name="Slide Number Placeholder 6"/>
          <p:cNvSpPr>
            <a:spLocks noGrp="1"/>
          </p:cNvSpPr>
          <p:nvPr>
            <p:ph type="sldNum" sz="quarter" idx="12"/>
          </p:nvPr>
        </p:nvSpPr>
        <p:spPr/>
        <p:txBody>
          <a:bodyPr/>
          <a:lstStyle/>
          <a:p>
            <a:fld id="{1132E17D-12DC-C14A-A203-7E1223170412}" type="slidenum">
              <a:rPr lang="en-US" smtClean="0"/>
              <a:pPr/>
              <a:t>‹#›</a:t>
            </a:fld>
            <a:endParaRPr lang="en-US" dirty="0"/>
          </a:p>
        </p:txBody>
      </p:sp>
      <p:sp>
        <p:nvSpPr>
          <p:cNvPr id="10" name="TextBox 9"/>
          <p:cNvSpPr txBox="1"/>
          <p:nvPr/>
        </p:nvSpPr>
        <p:spPr>
          <a:xfrm>
            <a:off x="3990110"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above Caption">
    <p:spTree>
      <p:nvGrpSpPr>
        <p:cNvPr id="1" name=""/>
        <p:cNvGrpSpPr/>
        <p:nvPr/>
      </p:nvGrpSpPr>
      <p:grpSpPr>
        <a:xfrm>
          <a:off x="0" y="0"/>
          <a:ext cx="0" cy="0"/>
          <a:chOff x="0" y="0"/>
          <a:chExt cx="0" cy="0"/>
        </a:xfrm>
      </p:grpSpPr>
      <p:sp>
        <p:nvSpPr>
          <p:cNvPr id="2" name="Title 1"/>
          <p:cNvSpPr>
            <a:spLocks noGrp="1"/>
          </p:cNvSpPr>
          <p:nvPr>
            <p:ph type="title"/>
          </p:nvPr>
        </p:nvSpPr>
        <p:spPr>
          <a:xfrm>
            <a:off x="506505" y="4424082"/>
            <a:ext cx="6191157" cy="83371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28600"/>
            <a:ext cx="637838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Click icon to add picture</a:t>
            </a:r>
            <a:endParaRPr dirty="0"/>
          </a:p>
        </p:txBody>
      </p:sp>
      <p:sp>
        <p:nvSpPr>
          <p:cNvPr id="4" name="Text Placeholder 3"/>
          <p:cNvSpPr>
            <a:spLocks noGrp="1"/>
          </p:cNvSpPr>
          <p:nvPr>
            <p:ph type="body" sz="half" idx="2"/>
          </p:nvPr>
        </p:nvSpPr>
        <p:spPr>
          <a:xfrm>
            <a:off x="506505" y="5257799"/>
            <a:ext cx="6191157" cy="885825"/>
          </a:xfrm>
        </p:spPr>
        <p:txBody>
          <a:bodyPr/>
          <a:lstStyle>
            <a:lvl1pPr marL="0" indent="0">
              <a:spcBef>
                <a:spcPts val="3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132E17D-12DC-C14A-A203-7E1223170412}" type="slidenum">
              <a:rPr lang="en-US" smtClean="0"/>
              <a:pPr/>
              <a:t>‹#›</a:t>
            </a:fld>
            <a:endParaRPr lang="en-US" dirty="0"/>
          </a:p>
        </p:txBody>
      </p:sp>
      <p:sp>
        <p:nvSpPr>
          <p:cNvPr id="8" name="Rectangle 7"/>
          <p:cNvSpPr/>
          <p:nvPr/>
        </p:nvSpPr>
        <p:spPr>
          <a:xfrm>
            <a:off x="6802438" y="22860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6802438" y="2377440"/>
            <a:ext cx="2057400" cy="203911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327212" y="4632792"/>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2 Pictures with Caption">
    <p:spTree>
      <p:nvGrpSpPr>
        <p:cNvPr id="1" name=""/>
        <p:cNvGrpSpPr/>
        <p:nvPr/>
      </p:nvGrpSpPr>
      <p:grpSpPr>
        <a:xfrm>
          <a:off x="0" y="0"/>
          <a:ext cx="0" cy="0"/>
          <a:chOff x="0" y="0"/>
          <a:chExt cx="0" cy="0"/>
        </a:xfrm>
      </p:grpSpPr>
      <p:sp>
        <p:nvSpPr>
          <p:cNvPr id="8" name="Rectangle 7"/>
          <p:cNvSpPr/>
          <p:nvPr/>
        </p:nvSpPr>
        <p:spPr>
          <a:xfrm>
            <a:off x="282574" y="228600"/>
            <a:ext cx="6387167"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6181611"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6179566" cy="2392363"/>
          </a:xfrm>
        </p:spPr>
        <p:txBody>
          <a:bodyPr/>
          <a:lstStyle>
            <a:lvl1pPr marL="0" indent="0">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5212262" y="6235607"/>
            <a:ext cx="1348398" cy="365125"/>
          </a:xfrm>
        </p:spPr>
        <p:txBody>
          <a:bodyPr/>
          <a:lstStyle>
            <a:lvl1pPr>
              <a:defRPr>
                <a:solidFill>
                  <a:schemeClr val="bg1"/>
                </a:solidFill>
              </a:defRPr>
            </a:lvl1p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a:xfrm>
            <a:off x="381095" y="6235607"/>
            <a:ext cx="4648105" cy="365125"/>
          </a:xfrm>
        </p:spPr>
        <p:txBody>
          <a:bodyPr/>
          <a:lstStyle>
            <a:lvl1pPr>
              <a:defRPr>
                <a:solidFill>
                  <a:schemeClr val="bg1"/>
                </a:solidFill>
              </a:defRPr>
            </a:lvl1pPr>
          </a:lstStyle>
          <a:p>
            <a:endParaRPr lang="en-US" dirty="0"/>
          </a:p>
        </p:txBody>
      </p:sp>
      <p:sp>
        <p:nvSpPr>
          <p:cNvPr id="7" name="Slide Number Placeholder 6"/>
          <p:cNvSpPr>
            <a:spLocks noGrp="1"/>
          </p:cNvSpPr>
          <p:nvPr>
            <p:ph type="sldNum" sz="quarter" idx="12"/>
          </p:nvPr>
        </p:nvSpPr>
        <p:spPr/>
        <p:txBody>
          <a:bodyPr/>
          <a:lstStyle/>
          <a:p>
            <a:fld id="{1132E17D-12DC-C14A-A203-7E1223170412}" type="slidenum">
              <a:rPr lang="en-US" smtClean="0"/>
              <a:pPr/>
              <a:t>‹#›</a:t>
            </a:fld>
            <a:endParaRPr lang="en-US" dirty="0"/>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6802438" y="2374940"/>
            <a:ext cx="2057400" cy="2039112"/>
          </a:xfrm>
        </p:spPr>
        <p:txBody>
          <a:bodyPr/>
          <a:lstStyle>
            <a:lvl1pPr>
              <a:buNone/>
              <a:defRPr/>
            </a:lvl1pPr>
          </a:lstStyle>
          <a:p>
            <a:r>
              <a:rPr lang="en-US" dirty="0" smtClean="0"/>
              <a:t>Click icon to add picture</a:t>
            </a:r>
            <a:endParaRPr dirty="0"/>
          </a:p>
        </p:txBody>
      </p:sp>
      <p:sp>
        <p:nvSpPr>
          <p:cNvPr id="13" name="Picture Placeholder 12"/>
          <p:cNvSpPr>
            <a:spLocks noGrp="1"/>
          </p:cNvSpPr>
          <p:nvPr>
            <p:ph type="pic" sz="quarter" idx="14"/>
          </p:nvPr>
        </p:nvSpPr>
        <p:spPr>
          <a:xfrm>
            <a:off x="6802438" y="4535424"/>
            <a:ext cx="2057400" cy="2039112"/>
          </a:xfrm>
        </p:spPr>
        <p:txBody>
          <a:bodyPr/>
          <a:lstStyle>
            <a:lvl1pPr>
              <a:buNone/>
              <a:defRPr/>
            </a:lvl1pPr>
          </a:lstStyle>
          <a:p>
            <a:r>
              <a:rPr lang="en-US" dirty="0" smtClean="0"/>
              <a:t>Click icon to add picture</a:t>
            </a:r>
            <a:endParaRPr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Pictures with Caption">
    <p:spTree>
      <p:nvGrpSpPr>
        <p:cNvPr id="1" name=""/>
        <p:cNvGrpSpPr/>
        <p:nvPr/>
      </p:nvGrpSpPr>
      <p:grpSpPr>
        <a:xfrm>
          <a:off x="0" y="0"/>
          <a:ext cx="0" cy="0"/>
          <a:chOff x="0" y="0"/>
          <a:chExt cx="0" cy="0"/>
        </a:xfrm>
      </p:grpSpPr>
      <p:sp>
        <p:nvSpPr>
          <p:cNvPr id="8" name="Rectangle 7"/>
          <p:cNvSpPr/>
          <p:nvPr/>
        </p:nvSpPr>
        <p:spPr>
          <a:xfrm>
            <a:off x="282575" y="228600"/>
            <a:ext cx="423545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4016633"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4015304" cy="2392363"/>
          </a:xfrm>
        </p:spPr>
        <p:txBody>
          <a:bodyPr/>
          <a:lstStyle>
            <a:lvl1pPr marL="0" indent="0">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3048000" y="6235607"/>
            <a:ext cx="1348398" cy="365125"/>
          </a:xfrm>
        </p:spPr>
        <p:txBody>
          <a:bodyPr/>
          <a:lstStyle>
            <a:lvl1pPr>
              <a:defRPr>
                <a:solidFill>
                  <a:schemeClr val="bg1"/>
                </a:solidFill>
              </a:defRPr>
            </a:lvl1p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a:xfrm>
            <a:off x="381095" y="6235607"/>
            <a:ext cx="2590705" cy="365125"/>
          </a:xfrm>
        </p:spPr>
        <p:txBody>
          <a:bodyPr/>
          <a:lstStyle>
            <a:lvl1pPr>
              <a:defRPr>
                <a:solidFill>
                  <a:schemeClr val="bg1"/>
                </a:solidFill>
              </a:defRPr>
            </a:lvl1pPr>
          </a:lstStyle>
          <a:p>
            <a:endParaRPr lang="en-US" dirty="0"/>
          </a:p>
        </p:txBody>
      </p:sp>
      <p:sp>
        <p:nvSpPr>
          <p:cNvPr id="7" name="Slide Number Placeholder 6"/>
          <p:cNvSpPr>
            <a:spLocks noGrp="1"/>
          </p:cNvSpPr>
          <p:nvPr>
            <p:ph type="sldNum" sz="quarter" idx="12"/>
          </p:nvPr>
        </p:nvSpPr>
        <p:spPr/>
        <p:txBody>
          <a:bodyPr/>
          <a:lstStyle/>
          <a:p>
            <a:fld id="{1132E17D-12DC-C14A-A203-7E1223170412}" type="slidenum">
              <a:rPr lang="en-US" smtClean="0"/>
              <a:pPr/>
              <a:t>‹#›</a:t>
            </a:fld>
            <a:endParaRPr lang="en-US" dirty="0"/>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4388" y="4534726"/>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4624388" y="228600"/>
            <a:ext cx="2057400" cy="2039112"/>
          </a:xfrm>
        </p:spPr>
        <p:txBody>
          <a:bodyPr/>
          <a:lstStyle>
            <a:lvl1pPr>
              <a:buNone/>
              <a:defRPr/>
            </a:lvl1pPr>
          </a:lstStyle>
          <a:p>
            <a:r>
              <a:rPr lang="en-US" dirty="0" smtClean="0"/>
              <a:t>Click icon to add picture</a:t>
            </a:r>
            <a:endParaRPr dirty="0"/>
          </a:p>
        </p:txBody>
      </p:sp>
      <p:sp>
        <p:nvSpPr>
          <p:cNvPr id="13" name="Picture Placeholder 12"/>
          <p:cNvSpPr>
            <a:spLocks noGrp="1"/>
          </p:cNvSpPr>
          <p:nvPr>
            <p:ph type="pic" sz="quarter" idx="14"/>
          </p:nvPr>
        </p:nvSpPr>
        <p:spPr>
          <a:xfrm>
            <a:off x="4624388" y="2381663"/>
            <a:ext cx="2057400" cy="2039112"/>
          </a:xfrm>
        </p:spPr>
        <p:txBody>
          <a:bodyPr/>
          <a:lstStyle>
            <a:lvl1pPr>
              <a:buNone/>
              <a:defRPr/>
            </a:lvl1pPr>
          </a:lstStyle>
          <a:p>
            <a:r>
              <a:rPr lang="en-US" dirty="0" smtClean="0"/>
              <a:t>Click icon to add picture</a:t>
            </a:r>
            <a:endParaRPr dirty="0"/>
          </a:p>
        </p:txBody>
      </p:sp>
      <p:sp>
        <p:nvSpPr>
          <p:cNvPr id="14" name="Picture Placeholder 12"/>
          <p:cNvSpPr>
            <a:spLocks noGrp="1"/>
          </p:cNvSpPr>
          <p:nvPr>
            <p:ph type="pic" sz="quarter" idx="15"/>
          </p:nvPr>
        </p:nvSpPr>
        <p:spPr>
          <a:xfrm>
            <a:off x="6803136" y="2381662"/>
            <a:ext cx="2057400" cy="4187952"/>
          </a:xfrm>
        </p:spPr>
        <p:txBody>
          <a:bodyPr/>
          <a:lstStyle>
            <a:lvl1pPr>
              <a:buNone/>
              <a:defRPr/>
            </a:lvl1pPr>
          </a:lstStyle>
          <a:p>
            <a:r>
              <a:rPr lang="en-US" dirty="0" smtClean="0"/>
              <a:t>Click icon to add picture</a:t>
            </a:r>
            <a:endParaRPr dirty="0"/>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Pictures with Caption, Alt.">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53000" y="3124200"/>
            <a:ext cx="3108960"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365248"/>
            <a:ext cx="424011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Click icon to add picture</a:t>
            </a:r>
            <a:endParaRPr dirty="0"/>
          </a:p>
        </p:txBody>
      </p:sp>
      <p:sp>
        <p:nvSpPr>
          <p:cNvPr id="4" name="Text Placeholder 3"/>
          <p:cNvSpPr>
            <a:spLocks noGrp="1"/>
          </p:cNvSpPr>
          <p:nvPr>
            <p:ph type="body" sz="half" idx="2"/>
          </p:nvPr>
        </p:nvSpPr>
        <p:spPr>
          <a:xfrm>
            <a:off x="4953000" y="3995737"/>
            <a:ext cx="3108960" cy="214788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a:xfrm>
            <a:off x="4191000" y="6423585"/>
            <a:ext cx="3005138" cy="365125"/>
          </a:xfrm>
        </p:spPr>
        <p:txBody>
          <a:bodyPr/>
          <a:lstStyle/>
          <a:p>
            <a:endParaRPr lang="en-US" dirty="0"/>
          </a:p>
        </p:txBody>
      </p:sp>
      <p:sp>
        <p:nvSpPr>
          <p:cNvPr id="7" name="Slide Number Placeholder 6"/>
          <p:cNvSpPr>
            <a:spLocks noGrp="1"/>
          </p:cNvSpPr>
          <p:nvPr>
            <p:ph type="sldNum" sz="quarter" idx="12"/>
          </p:nvPr>
        </p:nvSpPr>
        <p:spPr/>
        <p:txBody>
          <a:bodyPr/>
          <a:lstStyle/>
          <a:p>
            <a:fld id="{1132E17D-12DC-C14A-A203-7E1223170412}" type="slidenum">
              <a:rPr lang="en-US" smtClean="0"/>
              <a:pPr/>
              <a:t>‹#›</a:t>
            </a:fld>
            <a:endParaRPr lang="en-US" dirty="0"/>
          </a:p>
        </p:txBody>
      </p:sp>
      <p:sp>
        <p:nvSpPr>
          <p:cNvPr id="10" name="TextBox 9"/>
          <p:cNvSpPr txBox="1"/>
          <p:nvPr/>
        </p:nvSpPr>
        <p:spPr>
          <a:xfrm>
            <a:off x="4750361"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
        <p:nvSpPr>
          <p:cNvPr id="14" name="Picture Placeholder 12"/>
          <p:cNvSpPr>
            <a:spLocks noGrp="1"/>
          </p:cNvSpPr>
          <p:nvPr>
            <p:ph type="pic" sz="quarter" idx="13"/>
          </p:nvPr>
        </p:nvSpPr>
        <p:spPr>
          <a:xfrm>
            <a:off x="277905" y="228600"/>
            <a:ext cx="2057400" cy="2039112"/>
          </a:xfrm>
        </p:spPr>
        <p:txBody>
          <a:bodyPr/>
          <a:lstStyle>
            <a:lvl1pPr>
              <a:buNone/>
              <a:defRPr/>
            </a:lvl1pPr>
          </a:lstStyle>
          <a:p>
            <a:r>
              <a:rPr lang="en-US" dirty="0" smtClean="0"/>
              <a:t>Click icon to add picture</a:t>
            </a:r>
            <a:endParaRPr dirty="0"/>
          </a:p>
        </p:txBody>
      </p:sp>
      <p:sp>
        <p:nvSpPr>
          <p:cNvPr id="15" name="Picture Placeholder 12"/>
          <p:cNvSpPr>
            <a:spLocks noGrp="1"/>
          </p:cNvSpPr>
          <p:nvPr>
            <p:ph type="pic" sz="quarter" idx="14"/>
          </p:nvPr>
        </p:nvSpPr>
        <p:spPr>
          <a:xfrm>
            <a:off x="2460625" y="228600"/>
            <a:ext cx="2057400" cy="2039112"/>
          </a:xfrm>
        </p:spPr>
        <p:txBody>
          <a:bodyPr/>
          <a:lstStyle>
            <a:lvl1pPr>
              <a:buNone/>
              <a:defRPr/>
            </a:lvl1pPr>
          </a:lstStyle>
          <a:p>
            <a:r>
              <a:rPr lang="en-US" dirty="0" smtClean="0"/>
              <a:t>Click icon to add picture</a:t>
            </a:r>
            <a:endParaRPr dirty="0"/>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and Vertical Tex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132E17D-12DC-C14A-A203-7E1223170412}"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and Content">
    <p:spTree>
      <p:nvGrpSpPr>
        <p:cNvPr id="1" name=""/>
        <p:cNvGrpSpPr/>
        <p:nvPr/>
      </p:nvGrpSpPr>
      <p:grpSpPr>
        <a:xfrm>
          <a:off x="0" y="0"/>
          <a:ext cx="0" cy="0"/>
          <a:chOff x="0" y="0"/>
          <a:chExt cx="0" cy="0"/>
        </a:xfrm>
      </p:grpSpPr>
      <p:sp>
        <p:nvSpPr>
          <p:cNvPr id="7" name="Rectangle 6"/>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132E17D-12DC-C14A-A203-7E1223170412}" type="slidenum">
              <a:rPr lang="en-US" smtClean="0"/>
              <a:pPr/>
              <a:t>‹#›</a:t>
            </a:fld>
            <a:endParaRPr lang="en-US" dirty="0"/>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Rectangle 9"/>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Vertical Title and Text">
    <p:spTree>
      <p:nvGrpSpPr>
        <p:cNvPr id="1" name=""/>
        <p:cNvGrpSpPr/>
        <p:nvPr/>
      </p:nvGrpSpPr>
      <p:grpSpPr>
        <a:xfrm>
          <a:off x="0" y="0"/>
          <a:ext cx="0" cy="0"/>
          <a:chOff x="0" y="0"/>
          <a:chExt cx="0" cy="0"/>
        </a:xfrm>
      </p:grpSpPr>
      <p:sp>
        <p:nvSpPr>
          <p:cNvPr id="10" name="Rectangle 9"/>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995772" y="954742"/>
            <a:ext cx="681318" cy="5171422"/>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958756"/>
            <a:ext cx="6858000" cy="518486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132E17D-12DC-C14A-A203-7E1223170412}" type="slidenum">
              <a:rPr lang="en-US" smtClean="0"/>
              <a:pPr/>
              <a:t>‹#›</a:t>
            </a:fld>
            <a:endParaRPr lang="en-US" dirty="0"/>
          </a:p>
        </p:txBody>
      </p:sp>
      <p:sp>
        <p:nvSpPr>
          <p:cNvPr id="9" name="TextBox 8"/>
          <p:cNvSpPr txBox="1"/>
          <p:nvPr/>
        </p:nvSpPr>
        <p:spPr>
          <a:xfrm rot="16200000">
            <a:off x="8593111" y="561668"/>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and Content, Al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8474" y="134471"/>
            <a:ext cx="7556313" cy="995082"/>
          </a:xfrm>
        </p:spPr>
        <p:txBody>
          <a:bodyPr anchor="b" anchorCtr="0"/>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1132E17D-12DC-C14A-A203-7E1223170412}" type="slidenum">
              <a:rPr lang="en-US" smtClean="0"/>
              <a:pPr/>
              <a:t>‹#›</a:t>
            </a:fld>
            <a:endParaRPr lang="en-US" dirty="0"/>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Text Placeholder 3"/>
          <p:cNvSpPr>
            <a:spLocks noGrp="1"/>
          </p:cNvSpPr>
          <p:nvPr>
            <p:ph type="body" sz="half" idx="2"/>
          </p:nvPr>
        </p:nvSpPr>
        <p:spPr>
          <a:xfrm>
            <a:off x="498518" y="1129553"/>
            <a:ext cx="7558960" cy="774700"/>
          </a:xfrm>
        </p:spPr>
        <p:txBody>
          <a:bodyPr vert="horz" lIns="91440" tIns="45720" rIns="91440" bIns="45720" rtlCol="0" anchor="t" anchorCtr="0">
            <a:noAutofit/>
          </a:bodyPr>
          <a:lstStyle>
            <a:lvl1pPr marL="0" indent="0">
              <a:buNone/>
              <a:defRPr kumimoji="0" sz="2400" b="0" i="0" u="none" strike="noStrike" kern="1200" cap="none" spc="0" normalizeH="0" baseline="0">
                <a:ln>
                  <a:noFill/>
                </a:ln>
                <a:solidFill>
                  <a:schemeClr val="accent3"/>
                </a:solidFill>
                <a:effectLst/>
                <a:uLnTx/>
                <a:uFillTx/>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itle Slide with 2 Pictures">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B0642348-3487-8842-9909-6C80955FA6AC}" type="datetimeFigureOut">
              <a:rPr lang="en-US" smtClean="0"/>
              <a:pPr/>
              <a:t>8/26/09</a:t>
            </a:fld>
            <a:endParaRPr lang="en-US" dirty="0"/>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dirty="0"/>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Picture Placeholder 12"/>
          <p:cNvSpPr>
            <a:spLocks noGrp="1"/>
          </p:cNvSpPr>
          <p:nvPr>
            <p:ph type="pic" sz="quarter" idx="12"/>
          </p:nvPr>
        </p:nvSpPr>
        <p:spPr>
          <a:xfrm>
            <a:off x="4624388" y="228600"/>
            <a:ext cx="2057400" cy="2039112"/>
          </a:xfrm>
        </p:spPr>
        <p:txBody>
          <a:bodyPr/>
          <a:lstStyle>
            <a:lvl1pPr>
              <a:buNone/>
              <a:defRPr/>
            </a:lvl1pPr>
          </a:lstStyle>
          <a:p>
            <a:r>
              <a:rPr lang="en-US" dirty="0" smtClean="0"/>
              <a:t>Click icon to add picture</a:t>
            </a:r>
            <a:endParaRPr dirty="0"/>
          </a:p>
        </p:txBody>
      </p:sp>
      <p:sp>
        <p:nvSpPr>
          <p:cNvPr id="14" name="Picture Placeholder 12"/>
          <p:cNvSpPr>
            <a:spLocks noGrp="1"/>
          </p:cNvSpPr>
          <p:nvPr>
            <p:ph type="pic" sz="quarter" idx="13"/>
          </p:nvPr>
        </p:nvSpPr>
        <p:spPr>
          <a:xfrm>
            <a:off x="6802438" y="2377440"/>
            <a:ext cx="2057400" cy="2039112"/>
          </a:xfrm>
        </p:spPr>
        <p:txBody>
          <a:bodyPr/>
          <a:lstStyle>
            <a:lvl1pPr>
              <a:buNone/>
              <a:defRPr/>
            </a:lvl1pPr>
          </a:lstStyle>
          <a:p>
            <a:r>
              <a:rPr lang="en-US" dirty="0" smtClean="0"/>
              <a:t>Click icon to add picture</a:t>
            </a:r>
            <a:endParaRPr dirty="0"/>
          </a:p>
        </p:txBody>
      </p:sp>
      <p:sp>
        <p:nvSpPr>
          <p:cNvPr id="16" name="Text Placeholder 3"/>
          <p:cNvSpPr>
            <a:spLocks noGrp="1"/>
          </p:cNvSpPr>
          <p:nvPr>
            <p:ph type="body" sz="half" idx="2"/>
          </p:nvPr>
        </p:nvSpPr>
        <p:spPr>
          <a:xfrm>
            <a:off x="857250" y="1779494"/>
            <a:ext cx="3086100" cy="2040905"/>
          </a:xfrm>
        </p:spPr>
        <p:txBody>
          <a:bodyPr lIns="45720" tIns="45720" rIns="45720" anchor="t">
            <a:noAutofit/>
          </a:bodyPr>
          <a:lstStyle>
            <a:lvl1pPr marL="0" indent="0" algn="ctr">
              <a:buNone/>
              <a:defRPr sz="4600">
                <a:solidFill>
                  <a:schemeClr val="bg1"/>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7" name="Rectangle 6"/>
          <p:cNvSpPr/>
          <p:nvPr/>
        </p:nvSpPr>
        <p:spPr>
          <a:xfrm>
            <a:off x="658907" y="228600"/>
            <a:ext cx="820093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86000" y="3124200"/>
            <a:ext cx="5638800" cy="1362075"/>
          </a:xfrm>
        </p:spPr>
        <p:txBody>
          <a:bodyPr anchor="b" anchorCtr="0">
            <a:normAutofit/>
          </a:bodyPr>
          <a:lstStyle>
            <a:lvl1pPr algn="l">
              <a:defRPr sz="3200" b="0" cap="none" baseline="0">
                <a:solidFill>
                  <a:schemeClr val="bg1"/>
                </a:solidFill>
              </a:defRPr>
            </a:lvl1pPr>
          </a:lstStyle>
          <a:p>
            <a:r>
              <a:rPr lang="en-US" smtClean="0"/>
              <a:t>Click to edit Master title style</a:t>
            </a:r>
            <a:endParaRPr/>
          </a:p>
        </p:txBody>
      </p:sp>
      <p:sp>
        <p:nvSpPr>
          <p:cNvPr id="3" name="Text Placeholder 2"/>
          <p:cNvSpPr>
            <a:spLocks noGrp="1"/>
          </p:cNvSpPr>
          <p:nvPr>
            <p:ph type="body" idx="1"/>
          </p:nvPr>
        </p:nvSpPr>
        <p:spPr>
          <a:xfrm>
            <a:off x="2286000" y="4495800"/>
            <a:ext cx="5638800" cy="1500187"/>
          </a:xfrm>
        </p:spPr>
        <p:txBody>
          <a:bodyPr anchor="t" anchorCtr="0">
            <a:normAutofit/>
          </a:bodyPr>
          <a:lstStyle>
            <a:lvl1pPr marL="0" indent="0">
              <a:spcBef>
                <a:spcPts val="300"/>
              </a:spcBef>
              <a:buNone/>
              <a:defRPr sz="1400" cap="none" baseline="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658906" y="6248774"/>
            <a:ext cx="1474694" cy="365125"/>
          </a:xfrm>
        </p:spPr>
        <p:txBody>
          <a:bodyPr/>
          <a:lstStyle>
            <a:lvl1pPr algn="l">
              <a:defRPr>
                <a:solidFill>
                  <a:schemeClr val="bg1"/>
                </a:solidFill>
              </a:defRPr>
            </a:lvl1pPr>
          </a:lstStyle>
          <a:p>
            <a:fld id="{B0642348-3487-8842-9909-6C80955FA6AC}" type="datetimeFigureOut">
              <a:rPr lang="en-US" smtClean="0"/>
              <a:pPr/>
              <a:t>8/26/09</a:t>
            </a:fld>
            <a:endParaRPr lang="en-US" dirty="0"/>
          </a:p>
        </p:txBody>
      </p:sp>
      <p:sp>
        <p:nvSpPr>
          <p:cNvPr id="5" name="Footer Placeholder 4"/>
          <p:cNvSpPr>
            <a:spLocks noGrp="1"/>
          </p:cNvSpPr>
          <p:nvPr>
            <p:ph type="ftr" sz="quarter" idx="11"/>
          </p:nvPr>
        </p:nvSpPr>
        <p:spPr>
          <a:xfrm>
            <a:off x="2286000" y="6248774"/>
            <a:ext cx="5638800" cy="365125"/>
          </a:xfrm>
        </p:spPr>
        <p:txBody>
          <a:bodyPr/>
          <a:lstStyle>
            <a:lvl1pPr>
              <a:defRPr>
                <a:solidFill>
                  <a:schemeClr val="bg1"/>
                </a:solidFill>
              </a:defRPr>
            </a:lvl1pPr>
          </a:lstStyle>
          <a:p>
            <a:endParaRPr lang="en-US" dirty="0"/>
          </a:p>
        </p:txBody>
      </p:sp>
      <p:sp>
        <p:nvSpPr>
          <p:cNvPr id="6" name="Slide Number Placeholder 5"/>
          <p:cNvSpPr>
            <a:spLocks noGrp="1"/>
          </p:cNvSpPr>
          <p:nvPr>
            <p:ph type="sldNum" sz="quarter" idx="12"/>
          </p:nvPr>
        </p:nvSpPr>
        <p:spPr>
          <a:xfrm>
            <a:off x="8305800" y="6248774"/>
            <a:ext cx="554038" cy="365125"/>
          </a:xfrm>
        </p:spPr>
        <p:txBody>
          <a:bodyPr/>
          <a:lstStyle/>
          <a:p>
            <a:fld id="{1132E17D-12DC-C14A-A203-7E1223170412}" type="slidenum">
              <a:rPr lang="en-US" smtClean="0"/>
              <a:pPr/>
              <a:t>‹#›</a:t>
            </a:fld>
            <a:endParaRPr lang="en-US" dirty="0"/>
          </a:p>
        </p:txBody>
      </p:sp>
      <p:sp>
        <p:nvSpPr>
          <p:cNvPr id="8" name="TextBox 7"/>
          <p:cNvSpPr txBox="1"/>
          <p:nvPr/>
        </p:nvSpPr>
        <p:spPr>
          <a:xfrm>
            <a:off x="2003612" y="3110754"/>
            <a:ext cx="260909" cy="615553"/>
          </a:xfrm>
          <a:prstGeom prst="rect">
            <a:avLst/>
          </a:prstGeom>
          <a:noFill/>
        </p:spPr>
        <p:txBody>
          <a:bodyPr wrap="square" lIns="0" tIns="0" rIns="0" bIns="0" rtlCol="0">
            <a:spAutoFit/>
          </a:bodyPr>
          <a:lstStyle/>
          <a:p>
            <a:r>
              <a:rPr sz="4000" b="1">
                <a:solidFill>
                  <a:schemeClr val="accent1">
                    <a:lumMod val="60000"/>
                    <a:lumOff val="40000"/>
                  </a:schemeClr>
                </a:solidFill>
              </a:rPr>
              <a:t>+</a:t>
            </a:r>
          </a:p>
        </p:txBody>
      </p:sp>
      <p:sp>
        <p:nvSpPr>
          <p:cNvPr id="9" name="Rectangle 8"/>
          <p:cNvSpPr/>
          <p:nvPr/>
        </p:nvSpPr>
        <p:spPr>
          <a:xfrm>
            <a:off x="285750" y="228600"/>
            <a:ext cx="212725" cy="63452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Two Content">
    <p:spTree>
      <p:nvGrpSpPr>
        <p:cNvPr id="1" name=""/>
        <p:cNvGrpSpPr/>
        <p:nvPr/>
      </p:nvGrpSpPr>
      <p:grpSpPr>
        <a:xfrm>
          <a:off x="0" y="0"/>
          <a:ext cx="0" cy="0"/>
          <a:chOff x="0" y="0"/>
          <a:chExt cx="0" cy="0"/>
        </a:xfrm>
      </p:grpSpPr>
      <p:sp>
        <p:nvSpPr>
          <p:cNvPr id="11" name="Rectangle 10"/>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Content Placeholder 3"/>
          <p:cNvSpPr>
            <a:spLocks noGrp="1"/>
          </p:cNvSpPr>
          <p:nvPr>
            <p:ph sz="half" idx="2"/>
          </p:nvPr>
        </p:nvSpPr>
        <p:spPr>
          <a:xfrm>
            <a:off x="439987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132E17D-12DC-C14A-A203-7E1223170412}"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Comparison">
    <p:spTree>
      <p:nvGrpSpPr>
        <p:cNvPr id="1" name=""/>
        <p:cNvGrpSpPr/>
        <p:nvPr/>
      </p:nvGrpSpPr>
      <p:grpSpPr>
        <a:xfrm>
          <a:off x="0" y="0"/>
          <a:ext cx="0" cy="0"/>
          <a:chOff x="0" y="0"/>
          <a:chExt cx="0" cy="0"/>
        </a:xfrm>
      </p:grpSpPr>
      <p:sp>
        <p:nvSpPr>
          <p:cNvPr id="10" name="Rectangle 9"/>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TextBox 11"/>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4" name="Content Placeholder 3"/>
          <p:cNvSpPr>
            <a:spLocks noGrp="1"/>
          </p:cNvSpPr>
          <p:nvPr>
            <p:ph sz="half" idx="2"/>
          </p:nvPr>
        </p:nvSpPr>
        <p:spPr>
          <a:xfrm>
            <a:off x="497541"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6" name="Content Placeholder 5"/>
          <p:cNvSpPr>
            <a:spLocks noGrp="1"/>
          </p:cNvSpPr>
          <p:nvPr>
            <p:ph sz="quarter" idx="4"/>
          </p:nvPr>
        </p:nvSpPr>
        <p:spPr>
          <a:xfrm>
            <a:off x="4399878"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7" name="Date Placeholder 6"/>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1132E17D-12DC-C14A-A203-7E1223170412}" type="slidenum">
              <a:rPr lang="en-US" smtClean="0"/>
              <a:pPr/>
              <a:t>‹#›</a:t>
            </a:fld>
            <a:endParaRPr lang="en-US" dirty="0"/>
          </a:p>
        </p:txBody>
      </p:sp>
      <p:sp>
        <p:nvSpPr>
          <p:cNvPr id="3" name="Text Placeholder 2"/>
          <p:cNvSpPr>
            <a:spLocks noGrp="1"/>
          </p:cNvSpPr>
          <p:nvPr>
            <p:ph type="body" idx="1"/>
          </p:nvPr>
        </p:nvSpPr>
        <p:spPr>
          <a:xfrm>
            <a:off x="497541" y="2070847"/>
            <a:ext cx="3657600" cy="322729"/>
          </a:xfrm>
          <a:prstGeom prst="rect">
            <a:avLst/>
          </a:prstGeom>
          <a:solidFill>
            <a:schemeClr val="accent3"/>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399878" y="2070847"/>
            <a:ext cx="3657600" cy="322729"/>
          </a:xfrm>
          <a:prstGeom prst="rect">
            <a:avLst/>
          </a:prstGeom>
          <a:solidFill>
            <a:schemeClr val="accent3">
              <a:lumMod val="60000"/>
              <a:lumOff val="40000"/>
            </a:schemeClr>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2 Content, Top and Bottom">
    <p:spTree>
      <p:nvGrpSpPr>
        <p:cNvPr id="1" name=""/>
        <p:cNvGrpSpPr/>
        <p:nvPr/>
      </p:nvGrpSpPr>
      <p:grpSpPr>
        <a:xfrm>
          <a:off x="0" y="0"/>
          <a:ext cx="0" cy="0"/>
          <a:chOff x="0" y="0"/>
          <a:chExt cx="0" cy="0"/>
        </a:xfrm>
      </p:grpSpPr>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7" y="1985963"/>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3" name="Content Placeholder 2"/>
          <p:cNvSpPr>
            <a:spLocks noGrp="1"/>
          </p:cNvSpPr>
          <p:nvPr>
            <p:ph sz="half" idx="14"/>
          </p:nvPr>
        </p:nvSpPr>
        <p:spPr>
          <a:xfrm>
            <a:off x="498517" y="4164965"/>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4" name="Rectangle 13"/>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5" name="Slide Number Placeholder 6"/>
          <p:cNvSpPr>
            <a:spLocks noGrp="1"/>
          </p:cNvSpPr>
          <p:nvPr>
            <p:ph type="sldNum" sz="quarter" idx="12"/>
          </p:nvPr>
        </p:nvSpPr>
        <p:spPr>
          <a:xfrm>
            <a:off x="8305800" y="242234"/>
            <a:ext cx="554038" cy="365125"/>
          </a:xfrm>
        </p:spPr>
        <p:txBody>
          <a:bodyPr/>
          <a:lstStyle/>
          <a:p>
            <a:fld id="{1132E17D-12DC-C14A-A203-7E1223170412}"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reserve="1">
  <p:cSld name="3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B0642348-3487-8842-9909-6C80955FA6AC}" type="datetimeFigureOut">
              <a:rPr lang="en-US" smtClean="0"/>
              <a:pPr/>
              <a:t>8/26/09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1132E17D-12DC-C14A-A203-7E1223170412}" type="slidenum">
              <a:rPr lang="en-US" smtClean="0"/>
              <a:pPr/>
              <a:t>‹#›</a:t>
            </a:fld>
            <a:endParaRPr lang="en-US" dirty="0"/>
          </a:p>
        </p:txBody>
      </p:sp>
      <p:sp>
        <p:nvSpPr>
          <p:cNvPr id="11" name="Content Placeholder 2"/>
          <p:cNvSpPr>
            <a:spLocks noGrp="1"/>
          </p:cNvSpPr>
          <p:nvPr>
            <p:ph sz="half" idx="15"/>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13"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Tree>
  </p:cSld>
  <p:clrMapOvr>
    <a:masterClrMapping/>
  </p:clrMapOvr>
</p:sldLayout>
</file>

<file path=ppt/slideMasters/_rels/slideMaster1.xml.rels><?xml version="1.0" encoding="UTF-8" standalone="yes"?>
<Relationships xmlns="http://schemas.openxmlformats.org/package/2006/relationships"><Relationship Id="rId14" Type="http://schemas.openxmlformats.org/officeDocument/2006/relationships/slideLayout" Target="../slideLayouts/slideLayout14.xml"/><Relationship Id="rId20" Type="http://schemas.openxmlformats.org/officeDocument/2006/relationships/slideLayout" Target="../slideLayouts/slideLayout20.xml"/><Relationship Id="rId4" Type="http://schemas.openxmlformats.org/officeDocument/2006/relationships/slideLayout" Target="../slideLayouts/slideLayout4.xml"/><Relationship Id="rId21" Type="http://schemas.openxmlformats.org/officeDocument/2006/relationships/theme" Target="../theme/theme1.xml"/><Relationship Id="rId7" Type="http://schemas.openxmlformats.org/officeDocument/2006/relationships/slideLayout" Target="../slideLayouts/slideLayout7.xml"/><Relationship Id="rId11" Type="http://schemas.openxmlformats.org/officeDocument/2006/relationships/slideLayout" Target="../slideLayouts/slideLayout11.xml"/><Relationship Id="rId1" Type="http://schemas.openxmlformats.org/officeDocument/2006/relationships/slideLayout" Target="../slideLayouts/slideLayout1.xml"/><Relationship Id="rId6" Type="http://schemas.openxmlformats.org/officeDocument/2006/relationships/slideLayout" Target="../slideLayouts/slideLayout6.xml"/><Relationship Id="rId16" Type="http://schemas.openxmlformats.org/officeDocument/2006/relationships/slideLayout" Target="../slideLayouts/slideLayout16.xml"/><Relationship Id="rId8" Type="http://schemas.openxmlformats.org/officeDocument/2006/relationships/slideLayout" Target="../slideLayouts/slideLayout8.xml"/><Relationship Id="rId13" Type="http://schemas.openxmlformats.org/officeDocument/2006/relationships/slideLayout" Target="../slideLayouts/slideLayout13.xml"/><Relationship Id="rId10" Type="http://schemas.openxmlformats.org/officeDocument/2006/relationships/slideLayout" Target="../slideLayouts/slideLayout10.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19" Type="http://schemas.openxmlformats.org/officeDocument/2006/relationships/slideLayout" Target="../slideLayouts/slideLayout19.xml"/><Relationship Id="rId2" Type="http://schemas.openxmlformats.org/officeDocument/2006/relationships/slideLayout" Target="../slideLayouts/slideLayout2.xml"/><Relationship Id="rId9" Type="http://schemas.openxmlformats.org/officeDocument/2006/relationships/slideLayout" Target="../slideLayouts/slideLayout9.xml"/><Relationship Id="rId3" Type="http://schemas.openxmlformats.org/officeDocument/2006/relationships/slideLayout" Target="../slideLayouts/slideLayout3.xml"/><Relationship Id="rId18" Type="http://schemas.openxmlformats.org/officeDocument/2006/relationships/slideLayout" Target="../slideLayouts/slideLayout1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98474" y="484094"/>
            <a:ext cx="7556313" cy="1116106"/>
          </a:xfrm>
          <a:prstGeom prst="rect">
            <a:avLst/>
          </a:prstGeom>
        </p:spPr>
        <p:txBody>
          <a:bodyPr vert="horz" lIns="91440" tIns="45720" rIns="91440" bIns="45720" rtlCol="0" anchor="t" anchorCtr="0">
            <a:noAutofit/>
          </a:bodyPr>
          <a:lstStyle/>
          <a:p>
            <a:r>
              <a:rPr lang="en-US" smtClean="0"/>
              <a:t>Click to edit Master title style</a:t>
            </a:r>
            <a:endParaRPr/>
          </a:p>
        </p:txBody>
      </p:sp>
      <p:sp>
        <p:nvSpPr>
          <p:cNvPr id="3" name="Text Placeholder 2"/>
          <p:cNvSpPr>
            <a:spLocks noGrp="1"/>
          </p:cNvSpPr>
          <p:nvPr>
            <p:ph type="body" idx="1"/>
          </p:nvPr>
        </p:nvSpPr>
        <p:spPr>
          <a:xfrm>
            <a:off x="498474" y="1981200"/>
            <a:ext cx="7556313" cy="4144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2"/>
          </p:nvPr>
        </p:nvSpPr>
        <p:spPr>
          <a:xfrm>
            <a:off x="6795247" y="6423585"/>
            <a:ext cx="2133600" cy="365125"/>
          </a:xfrm>
          <a:prstGeom prst="rect">
            <a:avLst/>
          </a:prstGeom>
        </p:spPr>
        <p:txBody>
          <a:bodyPr vert="horz" lIns="91440" tIns="45720" rIns="91440" bIns="45720" rtlCol="0" anchor="ctr"/>
          <a:lstStyle>
            <a:lvl1pPr algn="r">
              <a:defRPr sz="1100">
                <a:solidFill>
                  <a:schemeClr val="tx1">
                    <a:lumMod val="65000"/>
                    <a:lumOff val="35000"/>
                  </a:schemeClr>
                </a:solidFill>
              </a:defRPr>
            </a:lvl1pPr>
          </a:lstStyle>
          <a:p>
            <a:fld id="{B0642348-3487-8842-9909-6C80955FA6AC}" type="datetimeFigureOut">
              <a:rPr lang="en-US" smtClean="0"/>
              <a:pPr/>
              <a:t>8/26/09</a:t>
            </a:fld>
            <a:endParaRPr lang="en-US" dirty="0"/>
          </a:p>
        </p:txBody>
      </p:sp>
      <p:sp>
        <p:nvSpPr>
          <p:cNvPr id="5" name="Footer Placeholder 4"/>
          <p:cNvSpPr>
            <a:spLocks noGrp="1"/>
          </p:cNvSpPr>
          <p:nvPr>
            <p:ph type="ftr" sz="quarter" idx="3"/>
          </p:nvPr>
        </p:nvSpPr>
        <p:spPr>
          <a:xfrm>
            <a:off x="201706" y="6423585"/>
            <a:ext cx="6122894"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endParaRPr lang="en-US" dirty="0"/>
          </a:p>
        </p:txBody>
      </p:sp>
      <p:sp>
        <p:nvSpPr>
          <p:cNvPr id="6" name="Slide Number Placeholder 5"/>
          <p:cNvSpPr>
            <a:spLocks noGrp="1"/>
          </p:cNvSpPr>
          <p:nvPr>
            <p:ph type="sldNum" sz="quarter" idx="4"/>
          </p:nvPr>
        </p:nvSpPr>
        <p:spPr>
          <a:xfrm>
            <a:off x="8305800" y="242234"/>
            <a:ext cx="554038" cy="365125"/>
          </a:xfrm>
          <a:prstGeom prst="rect">
            <a:avLst/>
          </a:prstGeom>
        </p:spPr>
        <p:txBody>
          <a:bodyPr vert="horz" lIns="91440" tIns="45720" rIns="91440" bIns="45720" rtlCol="0" anchor="ctr"/>
          <a:lstStyle>
            <a:lvl1pPr algn="r">
              <a:defRPr sz="1400">
                <a:solidFill>
                  <a:schemeClr val="bg1"/>
                </a:solidFill>
              </a:defRPr>
            </a:lvl1pPr>
          </a:lstStyle>
          <a:p>
            <a:fld id="{1132E17D-12DC-C14A-A203-7E1223170412}"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688" r:id="rId1"/>
    <p:sldLayoutId id="2147483689" r:id="rId2"/>
    <p:sldLayoutId id="2147483690" r:id="rId3"/>
    <p:sldLayoutId id="2147483691" r:id="rId4"/>
    <p:sldLayoutId id="2147483692" r:id="rId5"/>
    <p:sldLayoutId id="2147483693" r:id="rId6"/>
    <p:sldLayoutId id="2147483694" r:id="rId7"/>
    <p:sldLayoutId id="2147483695" r:id="rId8"/>
    <p:sldLayoutId id="2147483696" r:id="rId9"/>
    <p:sldLayoutId id="2147483697" r:id="rId10"/>
    <p:sldLayoutId id="2147483698" r:id="rId11"/>
    <p:sldLayoutId id="2147483699" r:id="rId12"/>
    <p:sldLayoutId id="2147483700" r:id="rId13"/>
    <p:sldLayoutId id="2147483701" r:id="rId14"/>
    <p:sldLayoutId id="2147483702" r:id="rId15"/>
    <p:sldLayoutId id="2147483703" r:id="rId16"/>
    <p:sldLayoutId id="2147483704" r:id="rId17"/>
    <p:sldLayoutId id="2147483705" r:id="rId18"/>
    <p:sldLayoutId id="2147483706" r:id="rId19"/>
    <p:sldLayoutId id="2147483707" r:id="rId20"/>
  </p:sldLayoutIdLst>
  <p:txStyles>
    <p:titleStyle>
      <a:lvl1pPr algn="l" defTabSz="914400" rtl="0" eaLnBrk="1" latinLnBrk="0" hangingPunct="1">
        <a:spcBef>
          <a:spcPct val="0"/>
        </a:spcBef>
        <a:buNone/>
        <a:defRPr sz="3600" b="0" kern="1200">
          <a:solidFill>
            <a:schemeClr val="accent1"/>
          </a:solidFill>
          <a:latin typeface="+mj-lt"/>
          <a:ea typeface="+mj-ea"/>
          <a:cs typeface="+mj-cs"/>
        </a:defRPr>
      </a:lvl1pPr>
    </p:titleStyle>
    <p:bodyStyle>
      <a:lvl1pPr marL="228600" indent="-228600" algn="l" defTabSz="914400" rtl="0" eaLnBrk="1" latinLnBrk="0" hangingPunct="1">
        <a:spcBef>
          <a:spcPts val="2000"/>
        </a:spcBef>
        <a:buClr>
          <a:schemeClr val="accent1"/>
        </a:buClr>
        <a:buSzPct val="75000"/>
        <a:buFont typeface="Wingdings" pitchFamily="2" charset="2"/>
        <a:buChar char="n"/>
        <a:defRPr sz="2000" kern="1200">
          <a:solidFill>
            <a:schemeClr val="tx1">
              <a:lumMod val="65000"/>
              <a:lumOff val="35000"/>
            </a:schemeClr>
          </a:solidFill>
          <a:latin typeface="+mn-lt"/>
          <a:ea typeface="+mn-ea"/>
          <a:cs typeface="+mn-cs"/>
        </a:defRPr>
      </a:lvl1pPr>
      <a:lvl2pPr marL="4572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2pPr>
      <a:lvl3pPr marL="6858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3pPr>
      <a:lvl4pPr marL="9144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4pPr>
      <a:lvl5pPr marL="11430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The Anglo-Saxons</a:t>
            </a:r>
            <a:br>
              <a:rPr lang="en-US" dirty="0" smtClean="0"/>
            </a:br>
            <a:r>
              <a:rPr lang="en-US" dirty="0" smtClean="0"/>
              <a:t>____________</a:t>
            </a:r>
            <a:endParaRPr lang="en-US" dirty="0"/>
          </a:p>
        </p:txBody>
      </p:sp>
      <p:sp>
        <p:nvSpPr>
          <p:cNvPr id="3" name="Subtitle 2"/>
          <p:cNvSpPr>
            <a:spLocks noGrp="1"/>
          </p:cNvSpPr>
          <p:nvPr>
            <p:ph type="subTitle" idx="1"/>
          </p:nvPr>
        </p:nvSpPr>
        <p:spPr>
          <a:xfrm>
            <a:off x="975773" y="2819400"/>
            <a:ext cx="7140180" cy="1752600"/>
          </a:xfrm>
        </p:spPr>
        <p:txBody>
          <a:bodyPr/>
          <a:lstStyle/>
          <a:p>
            <a:r>
              <a:rPr lang="en-US" dirty="0" smtClean="0"/>
              <a:t>Use your hand-out for this presentation</a:t>
            </a:r>
          </a:p>
          <a:p>
            <a:endParaRPr lang="en-US" dirty="0" smtClean="0"/>
          </a:p>
          <a:p>
            <a:r>
              <a:rPr lang="en-US" dirty="0" smtClean="0"/>
              <a:t>Expect  several quizzes.</a:t>
            </a:r>
            <a:endParaRPr lang="en-US" dirty="0"/>
          </a:p>
        </p:txBody>
      </p:sp>
      <p:sp>
        <p:nvSpPr>
          <p:cNvPr id="5" name="Rectangle 4"/>
          <p:cNvSpPr/>
          <p:nvPr/>
        </p:nvSpPr>
        <p:spPr>
          <a:xfrm>
            <a:off x="4800600" y="4958698"/>
            <a:ext cx="1943386" cy="523220"/>
          </a:xfrm>
          <a:prstGeom prst="rect">
            <a:avLst/>
          </a:prstGeom>
        </p:spPr>
        <p:txBody>
          <a:bodyPr wrap="none">
            <a:spAutoFit/>
          </a:bodyPr>
          <a:lstStyle/>
          <a:p>
            <a:r>
              <a:rPr lang="en-US" sz="2800" dirty="0" smtClean="0">
                <a:solidFill>
                  <a:srgbClr val="663366"/>
                </a:solidFill>
                <a:ea typeface="+mj-ea"/>
                <a:cs typeface="+mj-cs"/>
              </a:rPr>
              <a:t>(449-1066)</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L="240030" marR="0" indent="-514350">
              <a:spcBef>
                <a:spcPts val="0"/>
              </a:spcBef>
              <a:spcAft>
                <a:spcPts val="1000"/>
              </a:spcAft>
              <a:buAutoNum type="arabicParenR" startAt="22"/>
            </a:pPr>
            <a:r>
              <a:rPr lang="en-US" dirty="0" smtClean="0">
                <a:latin typeface="Times New Roman"/>
                <a:ea typeface="Cambria"/>
                <a:cs typeface="Times New Roman"/>
              </a:rPr>
              <a:t>    The ______,from Denmark, were a fierce Viking people who invaded England next. The last conqueror of England was _____________________________________ in 1066 A.D.</a:t>
            </a:r>
          </a:p>
          <a:p>
            <a:pPr marL="240030" marR="0" indent="-514350">
              <a:spcBef>
                <a:spcPts val="0"/>
              </a:spcBef>
              <a:spcAft>
                <a:spcPts val="1000"/>
              </a:spcAft>
              <a:buAutoNum type="arabicPeriod" startAt="23"/>
            </a:pPr>
            <a:r>
              <a:rPr lang="en-US" dirty="0" smtClean="0">
                <a:latin typeface="Times New Roman"/>
                <a:ea typeface="Cambria"/>
                <a:cs typeface="Times New Roman"/>
              </a:rPr>
              <a:t>   Five features of Anglo-Saxon England:  </a:t>
            </a:r>
          </a:p>
          <a:p>
            <a:pPr marL="457200" marR="0" indent="457200">
              <a:spcBef>
                <a:spcPts val="0"/>
              </a:spcBef>
              <a:spcAft>
                <a:spcPts val="1000"/>
              </a:spcAft>
              <a:buAutoNum type="arabicParenR"/>
            </a:pPr>
            <a:r>
              <a:rPr lang="en-US" dirty="0" smtClean="0">
                <a:latin typeface="Times New Roman"/>
                <a:ea typeface="Cambria"/>
                <a:cs typeface="Times New Roman"/>
              </a:rPr>
              <a:t>Society developed from _______ groups led by a strong _____.</a:t>
            </a:r>
          </a:p>
          <a:p>
            <a:pPr marL="457200" indent="457200">
              <a:spcBef>
                <a:spcPts val="0"/>
              </a:spcBef>
              <a:spcAft>
                <a:spcPts val="1000"/>
              </a:spcAft>
              <a:buFont typeface="Wingdings 2"/>
              <a:buAutoNum type="arabicParenR"/>
            </a:pPr>
            <a:r>
              <a:rPr lang="en-US" dirty="0" smtClean="0">
                <a:latin typeface="Times New Roman"/>
                <a:ea typeface="Cambria"/>
                <a:cs typeface="Times New Roman"/>
              </a:rPr>
              <a:t>People began to have different occupations, such as running farms, maintaining local _____________, creating crafts (metalwork, for example).</a:t>
            </a:r>
          </a:p>
          <a:p>
            <a:pPr marL="457200" marR="0" indent="457200">
              <a:spcBef>
                <a:spcPts val="0"/>
              </a:spcBef>
              <a:spcAft>
                <a:spcPts val="1000"/>
              </a:spcAft>
              <a:buAutoNum type="arabicParenR"/>
            </a:pPr>
            <a:endParaRPr lang="en-US" dirty="0" smtClean="0">
              <a:latin typeface="Times New Roman"/>
              <a:ea typeface="Cambria"/>
              <a:cs typeface="Times New Roman"/>
            </a:endParaRPr>
          </a:p>
          <a:p>
            <a:pPr marL="240030" marR="0" indent="-514350">
              <a:spcBef>
                <a:spcPts val="0"/>
              </a:spcBef>
              <a:spcAft>
                <a:spcPts val="1000"/>
              </a:spcAft>
              <a:buAutoNum type="arabicParenR" startAt="22"/>
            </a:pPr>
            <a:endParaRPr lang="en-US" dirty="0" smtClean="0">
              <a:latin typeface="Times New Roman"/>
              <a:ea typeface="Cambria"/>
              <a:cs typeface="Times New Roman"/>
            </a:endParaRPr>
          </a:p>
          <a:p>
            <a:pPr marL="240030" marR="0" indent="-514350">
              <a:spcBef>
                <a:spcPts val="0"/>
              </a:spcBef>
              <a:spcAft>
                <a:spcPts val="1000"/>
              </a:spcAft>
              <a:buAutoNum type="arabicParenR" startAt="22"/>
            </a:pPr>
            <a:endParaRPr lang="en-US" dirty="0" smtClean="0">
              <a:latin typeface="Times New Roman"/>
              <a:ea typeface="Cambria"/>
              <a:cs typeface="Times New Roman"/>
            </a:endParaRPr>
          </a:p>
          <a:p>
            <a:endParaRPr lang="en-US" dirty="0"/>
          </a:p>
        </p:txBody>
      </p:sp>
      <p:sp>
        <p:nvSpPr>
          <p:cNvPr id="4" name="TextBox 3"/>
          <p:cNvSpPr txBox="1"/>
          <p:nvPr/>
        </p:nvSpPr>
        <p:spPr>
          <a:xfrm>
            <a:off x="762000" y="2622034"/>
            <a:ext cx="4762500" cy="369332"/>
          </a:xfrm>
          <a:prstGeom prst="rect">
            <a:avLst/>
          </a:prstGeom>
          <a:noFill/>
        </p:spPr>
        <p:txBody>
          <a:bodyPr wrap="square" rtlCol="0">
            <a:spAutoFit/>
          </a:bodyPr>
          <a:lstStyle/>
          <a:p>
            <a:r>
              <a:rPr lang="en-US" dirty="0" smtClean="0"/>
              <a:t>William the Conqueror (</a:t>
            </a:r>
            <a:r>
              <a:rPr lang="en-US" i="1" dirty="0" smtClean="0"/>
              <a:t>Duke of Normandy</a:t>
            </a:r>
            <a:r>
              <a:rPr lang="en-US" dirty="0" smtClean="0"/>
              <a:t>)</a:t>
            </a:r>
            <a:endParaRPr lang="en-US" dirty="0"/>
          </a:p>
        </p:txBody>
      </p:sp>
      <p:sp>
        <p:nvSpPr>
          <p:cNvPr id="6" name="TextBox 5"/>
          <p:cNvSpPr txBox="1"/>
          <p:nvPr/>
        </p:nvSpPr>
        <p:spPr>
          <a:xfrm>
            <a:off x="1765300" y="1993900"/>
            <a:ext cx="901700" cy="369332"/>
          </a:xfrm>
          <a:prstGeom prst="rect">
            <a:avLst/>
          </a:prstGeom>
          <a:noFill/>
        </p:spPr>
        <p:txBody>
          <a:bodyPr wrap="square" rtlCol="0">
            <a:spAutoFit/>
          </a:bodyPr>
          <a:lstStyle/>
          <a:p>
            <a:r>
              <a:rPr lang="en-US" dirty="0" smtClean="0"/>
              <a:t>Danes</a:t>
            </a:r>
            <a:endParaRPr lang="en-US" dirty="0"/>
          </a:p>
        </p:txBody>
      </p:sp>
      <p:sp>
        <p:nvSpPr>
          <p:cNvPr id="7" name="TextBox 6"/>
          <p:cNvSpPr txBox="1"/>
          <p:nvPr/>
        </p:nvSpPr>
        <p:spPr>
          <a:xfrm>
            <a:off x="3949700" y="3479800"/>
            <a:ext cx="1651000" cy="369332"/>
          </a:xfrm>
          <a:prstGeom prst="rect">
            <a:avLst/>
          </a:prstGeom>
          <a:noFill/>
        </p:spPr>
        <p:txBody>
          <a:bodyPr wrap="square" rtlCol="0">
            <a:spAutoFit/>
          </a:bodyPr>
          <a:lstStyle/>
          <a:p>
            <a:r>
              <a:rPr lang="en-US" dirty="0" smtClean="0"/>
              <a:t>kinship</a:t>
            </a:r>
            <a:endParaRPr lang="en-US" dirty="0"/>
          </a:p>
        </p:txBody>
      </p:sp>
      <p:sp>
        <p:nvSpPr>
          <p:cNvPr id="8" name="TextBox 7"/>
          <p:cNvSpPr txBox="1"/>
          <p:nvPr/>
        </p:nvSpPr>
        <p:spPr>
          <a:xfrm>
            <a:off x="7200899" y="3467100"/>
            <a:ext cx="853887" cy="369332"/>
          </a:xfrm>
          <a:prstGeom prst="rect">
            <a:avLst/>
          </a:prstGeom>
          <a:noFill/>
        </p:spPr>
        <p:txBody>
          <a:bodyPr wrap="square" rtlCol="0">
            <a:spAutoFit/>
          </a:bodyPr>
          <a:lstStyle/>
          <a:p>
            <a:r>
              <a:rPr lang="en-US" dirty="0" smtClean="0"/>
              <a:t>chief</a:t>
            </a:r>
            <a:endParaRPr lang="en-US" dirty="0"/>
          </a:p>
        </p:txBody>
      </p:sp>
      <p:sp>
        <p:nvSpPr>
          <p:cNvPr id="9" name="TextBox 8"/>
          <p:cNvSpPr txBox="1"/>
          <p:nvPr/>
        </p:nvSpPr>
        <p:spPr>
          <a:xfrm>
            <a:off x="3644900" y="4229100"/>
            <a:ext cx="1955800" cy="369332"/>
          </a:xfrm>
          <a:prstGeom prst="rect">
            <a:avLst/>
          </a:prstGeom>
          <a:noFill/>
        </p:spPr>
        <p:txBody>
          <a:bodyPr wrap="square" rtlCol="0">
            <a:spAutoFit/>
          </a:bodyPr>
          <a:lstStyle/>
          <a:p>
            <a:r>
              <a:rPr lang="en-US" dirty="0" smtClean="0"/>
              <a:t>governments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6" grpId="0"/>
      <p:bldP spid="7" grpId="0"/>
      <p:bldP spid="8" grpId="0"/>
      <p:bldP spid="9" grpId="0"/>
    </p:bld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L="240030" marR="0" indent="-514350">
              <a:spcBef>
                <a:spcPts val="0"/>
              </a:spcBef>
              <a:spcAft>
                <a:spcPts val="1000"/>
              </a:spcAft>
              <a:buAutoNum type="arabicPeriod" startAt="23"/>
            </a:pPr>
            <a:r>
              <a:rPr lang="en-US" dirty="0" smtClean="0">
                <a:latin typeface="Times New Roman"/>
                <a:ea typeface="Cambria"/>
                <a:cs typeface="Times New Roman"/>
              </a:rPr>
              <a:t>Five features of Anglo-Saxon England </a:t>
            </a:r>
            <a:r>
              <a:rPr lang="en-US" i="1" dirty="0" smtClean="0">
                <a:latin typeface="Times New Roman"/>
                <a:ea typeface="Cambria"/>
                <a:cs typeface="Times New Roman"/>
              </a:rPr>
              <a:t>continued</a:t>
            </a:r>
            <a:r>
              <a:rPr lang="en-US" dirty="0" smtClean="0">
                <a:latin typeface="Times New Roman"/>
                <a:ea typeface="Cambria"/>
                <a:cs typeface="Times New Roman"/>
              </a:rPr>
              <a:t>:</a:t>
            </a:r>
          </a:p>
          <a:p>
            <a:pPr marL="240030" indent="-514350">
              <a:spcBef>
                <a:spcPts val="0"/>
              </a:spcBef>
              <a:spcAft>
                <a:spcPts val="1000"/>
              </a:spcAft>
              <a:buNone/>
            </a:pPr>
            <a:r>
              <a:rPr lang="en-US" dirty="0" smtClean="0">
                <a:latin typeface="Times New Roman"/>
                <a:ea typeface="Cambria"/>
                <a:cs typeface="Times New Roman"/>
              </a:rPr>
              <a:t>		3.___________ replaced the old warrior religion, linking ________ to Europe.</a:t>
            </a:r>
          </a:p>
          <a:p>
            <a:pPr marL="240030" indent="-514350">
              <a:spcBef>
                <a:spcPts val="0"/>
              </a:spcBef>
              <a:spcAft>
                <a:spcPts val="1000"/>
              </a:spcAft>
              <a:buNone/>
            </a:pPr>
            <a:r>
              <a:rPr lang="en-US" dirty="0" smtClean="0">
                <a:latin typeface="Times New Roman"/>
                <a:ea typeface="Cambria"/>
                <a:cs typeface="Times New Roman"/>
              </a:rPr>
              <a:t>		4.Monasteries became _________________ and preserved the works from older, ___  .</a:t>
            </a:r>
            <a:endParaRPr lang="en-US" dirty="0" smtClean="0"/>
          </a:p>
          <a:p>
            <a:pPr marL="240030" indent="-514350">
              <a:spcBef>
                <a:spcPts val="0"/>
              </a:spcBef>
              <a:spcAft>
                <a:spcPts val="1000"/>
              </a:spcAft>
              <a:buNone/>
            </a:pPr>
            <a:r>
              <a:rPr lang="en-US" dirty="0" smtClean="0">
                <a:latin typeface="Times New Roman"/>
                <a:ea typeface="Cambria"/>
                <a:cs typeface="Times New Roman"/>
              </a:rPr>
              <a:t>		5. Written ________, not just the Church’s ______, gained respect as a written language.</a:t>
            </a:r>
          </a:p>
          <a:p>
            <a:pPr marL="240030" indent="-514350">
              <a:spcBef>
                <a:spcPts val="0"/>
              </a:spcBef>
              <a:spcAft>
                <a:spcPts val="1000"/>
              </a:spcAft>
              <a:buNone/>
            </a:pPr>
            <a:endParaRPr lang="en-US" dirty="0" smtClean="0">
              <a:latin typeface="Times New Roman"/>
              <a:ea typeface="Cambria"/>
              <a:cs typeface="Times New Roman"/>
            </a:endParaRPr>
          </a:p>
        </p:txBody>
      </p:sp>
      <p:sp>
        <p:nvSpPr>
          <p:cNvPr id="4" name="TextBox 3"/>
          <p:cNvSpPr txBox="1"/>
          <p:nvPr/>
        </p:nvSpPr>
        <p:spPr>
          <a:xfrm>
            <a:off x="1714500" y="2451100"/>
            <a:ext cx="1422400" cy="369332"/>
          </a:xfrm>
          <a:prstGeom prst="rect">
            <a:avLst/>
          </a:prstGeom>
          <a:noFill/>
        </p:spPr>
        <p:txBody>
          <a:bodyPr wrap="square" rtlCol="0">
            <a:spAutoFit/>
          </a:bodyPr>
          <a:lstStyle/>
          <a:p>
            <a:r>
              <a:rPr lang="en-US" dirty="0" smtClean="0"/>
              <a:t>Christianity</a:t>
            </a:r>
            <a:endParaRPr lang="en-US" dirty="0"/>
          </a:p>
        </p:txBody>
      </p:sp>
      <p:sp>
        <p:nvSpPr>
          <p:cNvPr id="5" name="TextBox 4"/>
          <p:cNvSpPr txBox="1"/>
          <p:nvPr/>
        </p:nvSpPr>
        <p:spPr>
          <a:xfrm>
            <a:off x="774700" y="2756932"/>
            <a:ext cx="1828800" cy="379968"/>
          </a:xfrm>
          <a:prstGeom prst="rect">
            <a:avLst/>
          </a:prstGeom>
          <a:noFill/>
        </p:spPr>
        <p:txBody>
          <a:bodyPr wrap="square" rtlCol="0">
            <a:spAutoFit/>
          </a:bodyPr>
          <a:lstStyle/>
          <a:p>
            <a:r>
              <a:rPr lang="en-US" dirty="0" smtClean="0"/>
              <a:t>England</a:t>
            </a:r>
            <a:endParaRPr lang="en-US" dirty="0"/>
          </a:p>
        </p:txBody>
      </p:sp>
      <p:sp>
        <p:nvSpPr>
          <p:cNvPr id="6" name="TextBox 5"/>
          <p:cNvSpPr txBox="1"/>
          <p:nvPr/>
        </p:nvSpPr>
        <p:spPr>
          <a:xfrm>
            <a:off x="3822700" y="3175000"/>
            <a:ext cx="2768600" cy="369332"/>
          </a:xfrm>
          <a:prstGeom prst="rect">
            <a:avLst/>
          </a:prstGeom>
          <a:noFill/>
        </p:spPr>
        <p:txBody>
          <a:bodyPr wrap="square" rtlCol="0">
            <a:spAutoFit/>
          </a:bodyPr>
          <a:lstStyle/>
          <a:p>
            <a:r>
              <a:rPr lang="en-US" dirty="0" smtClean="0"/>
              <a:t>centers of learning</a:t>
            </a:r>
            <a:endParaRPr lang="en-US" dirty="0"/>
          </a:p>
        </p:txBody>
      </p:sp>
      <p:sp>
        <p:nvSpPr>
          <p:cNvPr id="7" name="TextBox 6"/>
          <p:cNvSpPr txBox="1"/>
          <p:nvPr/>
        </p:nvSpPr>
        <p:spPr>
          <a:xfrm>
            <a:off x="2705100" y="3480832"/>
            <a:ext cx="2222500" cy="369332"/>
          </a:xfrm>
          <a:prstGeom prst="rect">
            <a:avLst/>
          </a:prstGeom>
          <a:noFill/>
        </p:spPr>
        <p:txBody>
          <a:bodyPr wrap="square" rtlCol="0">
            <a:spAutoFit/>
          </a:bodyPr>
          <a:lstStyle/>
          <a:p>
            <a:r>
              <a:rPr lang="en-US" u="sng" dirty="0" smtClean="0"/>
              <a:t>oral tradition.</a:t>
            </a:r>
            <a:endParaRPr lang="en-US" u="sng" dirty="0"/>
          </a:p>
        </p:txBody>
      </p:sp>
      <p:sp>
        <p:nvSpPr>
          <p:cNvPr id="8" name="TextBox 7"/>
          <p:cNvSpPr txBox="1"/>
          <p:nvPr/>
        </p:nvSpPr>
        <p:spPr>
          <a:xfrm>
            <a:off x="2578100" y="3907830"/>
            <a:ext cx="1016000" cy="369332"/>
          </a:xfrm>
          <a:prstGeom prst="rect">
            <a:avLst/>
          </a:prstGeom>
          <a:noFill/>
        </p:spPr>
        <p:txBody>
          <a:bodyPr wrap="square" rtlCol="0">
            <a:spAutoFit/>
          </a:bodyPr>
          <a:lstStyle/>
          <a:p>
            <a:r>
              <a:rPr lang="en-US" dirty="0" smtClean="0"/>
              <a:t>English</a:t>
            </a:r>
            <a:endParaRPr lang="en-US" dirty="0"/>
          </a:p>
        </p:txBody>
      </p:sp>
      <p:sp>
        <p:nvSpPr>
          <p:cNvPr id="9" name="TextBox 8"/>
          <p:cNvSpPr txBox="1"/>
          <p:nvPr/>
        </p:nvSpPr>
        <p:spPr>
          <a:xfrm>
            <a:off x="5867400" y="3895130"/>
            <a:ext cx="939800" cy="369332"/>
          </a:xfrm>
          <a:prstGeom prst="rect">
            <a:avLst/>
          </a:prstGeom>
          <a:noFill/>
        </p:spPr>
        <p:txBody>
          <a:bodyPr wrap="square" rtlCol="0">
            <a:spAutoFit/>
          </a:bodyPr>
          <a:lstStyle/>
          <a:p>
            <a:r>
              <a:rPr lang="en-US" dirty="0" smtClean="0"/>
              <a:t>Latin</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lstStyle/>
          <a:p>
            <a:pPr marR="0" indent="-457200">
              <a:spcBef>
                <a:spcPts val="0"/>
              </a:spcBef>
              <a:spcAft>
                <a:spcPts val="1000"/>
              </a:spcAft>
              <a:buAutoNum type="arabicPeriod" startAt="24"/>
            </a:pPr>
            <a:r>
              <a:rPr lang="en-US" dirty="0" smtClean="0">
                <a:latin typeface="Times New Roman"/>
                <a:ea typeface="Cambria"/>
                <a:cs typeface="Times New Roman"/>
              </a:rPr>
              <a:t>   During the Anglo-Saxon Period, women had rights that were sharply curtailed (cut back) after the Norman Conquest.  Some of these rights included being able to inherit and hold _________ . </a:t>
            </a:r>
          </a:p>
          <a:p>
            <a:pPr marR="0" indent="-457200">
              <a:spcBef>
                <a:spcPts val="0"/>
              </a:spcBef>
              <a:spcAft>
                <a:spcPts val="1000"/>
              </a:spcAft>
              <a:buAutoNum type="arabicPeriod" startAt="24"/>
            </a:pPr>
            <a:r>
              <a:rPr lang="en-US" dirty="0" smtClean="0">
                <a:latin typeface="Times New Roman"/>
                <a:ea typeface="Cambria"/>
                <a:cs typeface="Times New Roman"/>
              </a:rPr>
              <a:t>  Christianity offered women the chance to join ___________________.  They could become _________ in charge of large nunneries and even monasteries. </a:t>
            </a:r>
          </a:p>
          <a:p>
            <a:pPr marR="0" indent="-457200">
              <a:spcBef>
                <a:spcPts val="0"/>
              </a:spcBef>
              <a:spcAft>
                <a:spcPts val="1000"/>
              </a:spcAft>
              <a:buAutoNum type="arabicPeriod" startAt="24"/>
            </a:pPr>
            <a:r>
              <a:rPr lang="en-US" dirty="0" smtClean="0">
                <a:latin typeface="Times New Roman"/>
                <a:ea typeface="Cambria"/>
                <a:cs typeface="Times New Roman"/>
              </a:rPr>
              <a:t>    One of the most famous nuns was _____, abbess of Whitby.  She accumulated an immense _______ and turned Whitby into a center of ________.</a:t>
            </a:r>
          </a:p>
          <a:p>
            <a:endParaRPr lang="en-US" dirty="0"/>
          </a:p>
        </p:txBody>
      </p:sp>
      <p:sp>
        <p:nvSpPr>
          <p:cNvPr id="4" name="TextBox 3"/>
          <p:cNvSpPr txBox="1"/>
          <p:nvPr/>
        </p:nvSpPr>
        <p:spPr>
          <a:xfrm>
            <a:off x="5981700" y="2590800"/>
            <a:ext cx="1206500" cy="381000"/>
          </a:xfrm>
          <a:prstGeom prst="rect">
            <a:avLst/>
          </a:prstGeom>
          <a:noFill/>
        </p:spPr>
        <p:txBody>
          <a:bodyPr wrap="square" rtlCol="0">
            <a:spAutoFit/>
          </a:bodyPr>
          <a:lstStyle/>
          <a:p>
            <a:r>
              <a:rPr lang="en-US" dirty="0" smtClean="0"/>
              <a:t>property</a:t>
            </a:r>
            <a:endParaRPr lang="en-US" dirty="0"/>
          </a:p>
        </p:txBody>
      </p:sp>
      <p:sp>
        <p:nvSpPr>
          <p:cNvPr id="5" name="TextBox 4"/>
          <p:cNvSpPr txBox="1"/>
          <p:nvPr/>
        </p:nvSpPr>
        <p:spPr>
          <a:xfrm>
            <a:off x="762000" y="3365500"/>
            <a:ext cx="2565400" cy="368300"/>
          </a:xfrm>
          <a:prstGeom prst="rect">
            <a:avLst/>
          </a:prstGeom>
          <a:noFill/>
        </p:spPr>
        <p:txBody>
          <a:bodyPr wrap="square" rtlCol="0">
            <a:spAutoFit/>
          </a:bodyPr>
          <a:lstStyle/>
          <a:p>
            <a:r>
              <a:rPr lang="en-US" dirty="0" smtClean="0"/>
              <a:t>religious communities</a:t>
            </a:r>
            <a:endParaRPr lang="en-US" dirty="0"/>
          </a:p>
        </p:txBody>
      </p:sp>
      <p:sp>
        <p:nvSpPr>
          <p:cNvPr id="6" name="TextBox 5"/>
          <p:cNvSpPr txBox="1"/>
          <p:nvPr/>
        </p:nvSpPr>
        <p:spPr>
          <a:xfrm>
            <a:off x="5384800" y="3340100"/>
            <a:ext cx="2057400" cy="368300"/>
          </a:xfrm>
          <a:prstGeom prst="rect">
            <a:avLst/>
          </a:prstGeom>
          <a:noFill/>
        </p:spPr>
        <p:txBody>
          <a:bodyPr wrap="square" rtlCol="0">
            <a:spAutoFit/>
          </a:bodyPr>
          <a:lstStyle/>
          <a:p>
            <a:r>
              <a:rPr lang="en-US" dirty="0" smtClean="0"/>
              <a:t>abbesses</a:t>
            </a:r>
            <a:endParaRPr lang="en-US" dirty="0"/>
          </a:p>
        </p:txBody>
      </p:sp>
      <p:sp>
        <p:nvSpPr>
          <p:cNvPr id="7" name="TextBox 6"/>
          <p:cNvSpPr txBox="1"/>
          <p:nvPr/>
        </p:nvSpPr>
        <p:spPr>
          <a:xfrm>
            <a:off x="4775200" y="4102100"/>
            <a:ext cx="762000" cy="369332"/>
          </a:xfrm>
          <a:prstGeom prst="rect">
            <a:avLst/>
          </a:prstGeom>
          <a:noFill/>
        </p:spPr>
        <p:txBody>
          <a:bodyPr wrap="square" rtlCol="0">
            <a:spAutoFit/>
          </a:bodyPr>
          <a:lstStyle/>
          <a:p>
            <a:r>
              <a:rPr lang="en-US" dirty="0" smtClean="0"/>
              <a:t>Hild</a:t>
            </a:r>
            <a:endParaRPr lang="en-US" dirty="0"/>
          </a:p>
        </p:txBody>
      </p:sp>
      <p:sp>
        <p:nvSpPr>
          <p:cNvPr id="8" name="TextBox 7"/>
          <p:cNvSpPr txBox="1"/>
          <p:nvPr/>
        </p:nvSpPr>
        <p:spPr>
          <a:xfrm>
            <a:off x="3429000" y="4395232"/>
            <a:ext cx="952500" cy="369332"/>
          </a:xfrm>
          <a:prstGeom prst="rect">
            <a:avLst/>
          </a:prstGeom>
          <a:noFill/>
        </p:spPr>
        <p:txBody>
          <a:bodyPr wrap="square" rtlCol="0">
            <a:spAutoFit/>
          </a:bodyPr>
          <a:lstStyle/>
          <a:p>
            <a:r>
              <a:rPr lang="en-US" dirty="0" smtClean="0"/>
              <a:t>library</a:t>
            </a:r>
            <a:endParaRPr lang="en-US" dirty="0"/>
          </a:p>
        </p:txBody>
      </p:sp>
      <p:sp>
        <p:nvSpPr>
          <p:cNvPr id="9" name="TextBox 8"/>
          <p:cNvSpPr txBox="1"/>
          <p:nvPr/>
        </p:nvSpPr>
        <p:spPr>
          <a:xfrm>
            <a:off x="762000" y="4713764"/>
            <a:ext cx="1282700" cy="369332"/>
          </a:xfrm>
          <a:prstGeom prst="rect">
            <a:avLst/>
          </a:prstGeom>
          <a:noFill/>
        </p:spPr>
        <p:txBody>
          <a:bodyPr wrap="square" rtlCol="0">
            <a:spAutoFit/>
          </a:bodyPr>
          <a:lstStyle/>
          <a:p>
            <a:r>
              <a:rPr lang="en-US" dirty="0" smtClean="0"/>
              <a:t>learning</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lstStyle/>
          <a:p>
            <a:pPr marR="0" indent="-457200">
              <a:spcBef>
                <a:spcPts val="0"/>
              </a:spcBef>
              <a:spcAft>
                <a:spcPts val="1000"/>
              </a:spcAft>
              <a:buAutoNum type="arabicParenR" startAt="27"/>
            </a:pPr>
            <a:r>
              <a:rPr lang="en-US" smtClean="0">
                <a:latin typeface="Times New Roman"/>
                <a:ea typeface="Cambria"/>
                <a:cs typeface="Times New Roman"/>
              </a:rPr>
              <a:t>  Archeologists </a:t>
            </a:r>
            <a:r>
              <a:rPr lang="en-US" dirty="0" smtClean="0">
                <a:latin typeface="Times New Roman"/>
                <a:ea typeface="Cambria"/>
                <a:cs typeface="Times New Roman"/>
              </a:rPr>
              <a:t>found Sutton Hoo, an enormous __________.  They found artifacts such as a warrior’s ______, his purse, ______, ______, buckle, serving vessels, a _____, and other decorated treasures of gold, bronze, and silver. </a:t>
            </a:r>
          </a:p>
          <a:p>
            <a:pPr marR="0" indent="-457200">
              <a:spcBef>
                <a:spcPts val="0"/>
              </a:spcBef>
              <a:spcAft>
                <a:spcPts val="1000"/>
              </a:spcAft>
              <a:buAutoNum type="arabicParenR" startAt="27"/>
            </a:pPr>
            <a:r>
              <a:rPr lang="en-US" dirty="0" smtClean="0">
                <a:latin typeface="Times New Roman"/>
                <a:ea typeface="Cambria"/>
                <a:cs typeface="Times New Roman"/>
              </a:rPr>
              <a:t> These valuable artifacts show that the Anglo-Saxon people did not live luxurious lives full of art but that they were not total __________.  The three artifacts that exemplify this are the ____,  _____, and ______________.</a:t>
            </a:r>
          </a:p>
          <a:p>
            <a:pPr marR="0" indent="-457200">
              <a:spcBef>
                <a:spcPts val="0"/>
              </a:spcBef>
              <a:spcAft>
                <a:spcPts val="1000"/>
              </a:spcAft>
              <a:buAutoNum type="arabicParenR" startAt="27"/>
            </a:pPr>
            <a:r>
              <a:rPr lang="en-US" dirty="0" smtClean="0">
                <a:latin typeface="Times New Roman"/>
                <a:ea typeface="Cambria"/>
                <a:cs typeface="Times New Roman"/>
              </a:rPr>
              <a:t> _________ still dominated the Anglo-Saxon life. </a:t>
            </a:r>
          </a:p>
        </p:txBody>
      </p:sp>
      <p:sp>
        <p:nvSpPr>
          <p:cNvPr id="4" name="TextBox 3"/>
          <p:cNvSpPr txBox="1"/>
          <p:nvPr/>
        </p:nvSpPr>
        <p:spPr>
          <a:xfrm>
            <a:off x="5753100" y="1981200"/>
            <a:ext cx="1384300" cy="369332"/>
          </a:xfrm>
          <a:prstGeom prst="rect">
            <a:avLst/>
          </a:prstGeom>
          <a:noFill/>
        </p:spPr>
        <p:txBody>
          <a:bodyPr wrap="square" rtlCol="0">
            <a:spAutoFit/>
          </a:bodyPr>
          <a:lstStyle/>
          <a:p>
            <a:r>
              <a:rPr lang="en-US" dirty="0" smtClean="0"/>
              <a:t>grave ship</a:t>
            </a:r>
            <a:endParaRPr lang="en-US" dirty="0"/>
          </a:p>
        </p:txBody>
      </p:sp>
      <p:sp>
        <p:nvSpPr>
          <p:cNvPr id="5" name="TextBox 4"/>
          <p:cNvSpPr txBox="1"/>
          <p:nvPr/>
        </p:nvSpPr>
        <p:spPr>
          <a:xfrm>
            <a:off x="4305300" y="2299732"/>
            <a:ext cx="990600" cy="369332"/>
          </a:xfrm>
          <a:prstGeom prst="rect">
            <a:avLst/>
          </a:prstGeom>
          <a:noFill/>
        </p:spPr>
        <p:txBody>
          <a:bodyPr wrap="square" rtlCol="0">
            <a:spAutoFit/>
          </a:bodyPr>
          <a:lstStyle/>
          <a:p>
            <a:r>
              <a:rPr lang="en-US" dirty="0" smtClean="0"/>
              <a:t>sword</a:t>
            </a:r>
            <a:endParaRPr lang="en-US" dirty="0"/>
          </a:p>
        </p:txBody>
      </p:sp>
      <p:sp>
        <p:nvSpPr>
          <p:cNvPr id="6" name="TextBox 5"/>
          <p:cNvSpPr txBox="1"/>
          <p:nvPr/>
        </p:nvSpPr>
        <p:spPr>
          <a:xfrm>
            <a:off x="6223000" y="2312432"/>
            <a:ext cx="965200" cy="369332"/>
          </a:xfrm>
          <a:prstGeom prst="rect">
            <a:avLst/>
          </a:prstGeom>
          <a:noFill/>
        </p:spPr>
        <p:txBody>
          <a:bodyPr wrap="square" rtlCol="0">
            <a:spAutoFit/>
          </a:bodyPr>
          <a:lstStyle/>
          <a:p>
            <a:r>
              <a:rPr lang="en-US" dirty="0" smtClean="0"/>
              <a:t>coins</a:t>
            </a:r>
            <a:endParaRPr lang="en-US" dirty="0"/>
          </a:p>
        </p:txBody>
      </p:sp>
      <p:sp>
        <p:nvSpPr>
          <p:cNvPr id="7" name="TextBox 6"/>
          <p:cNvSpPr txBox="1"/>
          <p:nvPr/>
        </p:nvSpPr>
        <p:spPr>
          <a:xfrm>
            <a:off x="7086600" y="2309336"/>
            <a:ext cx="1079500" cy="369332"/>
          </a:xfrm>
          <a:prstGeom prst="rect">
            <a:avLst/>
          </a:prstGeom>
          <a:noFill/>
        </p:spPr>
        <p:txBody>
          <a:bodyPr wrap="square" rtlCol="0">
            <a:spAutoFit/>
          </a:bodyPr>
          <a:lstStyle/>
          <a:p>
            <a:r>
              <a:rPr lang="en-US" dirty="0" smtClean="0"/>
              <a:t>helmet</a:t>
            </a:r>
            <a:endParaRPr lang="en-US" dirty="0"/>
          </a:p>
        </p:txBody>
      </p:sp>
      <p:sp>
        <p:nvSpPr>
          <p:cNvPr id="8" name="TextBox 7"/>
          <p:cNvSpPr txBox="1"/>
          <p:nvPr/>
        </p:nvSpPr>
        <p:spPr>
          <a:xfrm>
            <a:off x="3416300" y="2618264"/>
            <a:ext cx="939800" cy="369332"/>
          </a:xfrm>
          <a:prstGeom prst="rect">
            <a:avLst/>
          </a:prstGeom>
          <a:noFill/>
        </p:spPr>
        <p:txBody>
          <a:bodyPr wrap="square" rtlCol="0">
            <a:spAutoFit/>
          </a:bodyPr>
          <a:lstStyle/>
          <a:p>
            <a:r>
              <a:rPr lang="en-US" dirty="0" smtClean="0"/>
              <a:t>harp</a:t>
            </a:r>
            <a:endParaRPr lang="en-US" dirty="0"/>
          </a:p>
        </p:txBody>
      </p:sp>
      <p:sp>
        <p:nvSpPr>
          <p:cNvPr id="9" name="TextBox 8"/>
          <p:cNvSpPr txBox="1"/>
          <p:nvPr/>
        </p:nvSpPr>
        <p:spPr>
          <a:xfrm>
            <a:off x="762000" y="3987800"/>
            <a:ext cx="1473200" cy="369332"/>
          </a:xfrm>
          <a:prstGeom prst="rect">
            <a:avLst/>
          </a:prstGeom>
          <a:noFill/>
        </p:spPr>
        <p:txBody>
          <a:bodyPr wrap="square" rtlCol="0">
            <a:spAutoFit/>
          </a:bodyPr>
          <a:lstStyle/>
          <a:p>
            <a:r>
              <a:rPr lang="en-US" dirty="0" smtClean="0"/>
              <a:t>barbarians</a:t>
            </a:r>
            <a:endParaRPr lang="en-US" dirty="0"/>
          </a:p>
        </p:txBody>
      </p:sp>
      <p:sp>
        <p:nvSpPr>
          <p:cNvPr id="10" name="TextBox 9"/>
          <p:cNvSpPr txBox="1"/>
          <p:nvPr/>
        </p:nvSpPr>
        <p:spPr>
          <a:xfrm>
            <a:off x="6781800" y="3962400"/>
            <a:ext cx="711200" cy="369332"/>
          </a:xfrm>
          <a:prstGeom prst="rect">
            <a:avLst/>
          </a:prstGeom>
          <a:noFill/>
        </p:spPr>
        <p:txBody>
          <a:bodyPr wrap="square" rtlCol="0">
            <a:spAutoFit/>
          </a:bodyPr>
          <a:lstStyle/>
          <a:p>
            <a:r>
              <a:rPr lang="en-US" dirty="0" smtClean="0"/>
              <a:t>harp</a:t>
            </a:r>
            <a:endParaRPr lang="en-US" dirty="0"/>
          </a:p>
        </p:txBody>
      </p:sp>
      <p:sp>
        <p:nvSpPr>
          <p:cNvPr id="11" name="TextBox 10"/>
          <p:cNvSpPr txBox="1"/>
          <p:nvPr/>
        </p:nvSpPr>
        <p:spPr>
          <a:xfrm>
            <a:off x="787400" y="4280932"/>
            <a:ext cx="850900" cy="369332"/>
          </a:xfrm>
          <a:prstGeom prst="rect">
            <a:avLst/>
          </a:prstGeom>
          <a:noFill/>
        </p:spPr>
        <p:txBody>
          <a:bodyPr wrap="square" rtlCol="0">
            <a:spAutoFit/>
          </a:bodyPr>
          <a:lstStyle/>
          <a:p>
            <a:r>
              <a:rPr lang="en-US" dirty="0" smtClean="0"/>
              <a:t>coins</a:t>
            </a:r>
            <a:endParaRPr lang="en-US" dirty="0"/>
          </a:p>
        </p:txBody>
      </p:sp>
      <p:sp>
        <p:nvSpPr>
          <p:cNvPr id="12" name="TextBox 11"/>
          <p:cNvSpPr txBox="1"/>
          <p:nvPr/>
        </p:nvSpPr>
        <p:spPr>
          <a:xfrm>
            <a:off x="1981200" y="4268232"/>
            <a:ext cx="2070100" cy="369332"/>
          </a:xfrm>
          <a:prstGeom prst="rect">
            <a:avLst/>
          </a:prstGeom>
          <a:noFill/>
        </p:spPr>
        <p:txBody>
          <a:bodyPr wrap="square" rtlCol="0">
            <a:spAutoFit/>
          </a:bodyPr>
          <a:lstStyle/>
          <a:p>
            <a:r>
              <a:rPr lang="en-US" dirty="0" smtClean="0"/>
              <a:t>serving vessels</a:t>
            </a:r>
            <a:endParaRPr lang="en-US" dirty="0"/>
          </a:p>
        </p:txBody>
      </p:sp>
      <p:sp>
        <p:nvSpPr>
          <p:cNvPr id="13" name="TextBox 12"/>
          <p:cNvSpPr txBox="1"/>
          <p:nvPr/>
        </p:nvSpPr>
        <p:spPr>
          <a:xfrm>
            <a:off x="1054100" y="4711700"/>
            <a:ext cx="1181100" cy="369332"/>
          </a:xfrm>
          <a:prstGeom prst="rect">
            <a:avLst/>
          </a:prstGeom>
          <a:noFill/>
        </p:spPr>
        <p:txBody>
          <a:bodyPr wrap="square" rtlCol="0">
            <a:spAutoFit/>
          </a:bodyPr>
          <a:lstStyle/>
          <a:p>
            <a:r>
              <a:rPr lang="en-US" dirty="0" smtClean="0"/>
              <a:t>Warfare</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1"/>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12"/>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P spid="11" grpId="0"/>
      <p:bldP spid="12" grpId="0"/>
      <p:bldP spid="13" grpId="0"/>
    </p:bld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fontScale="92500" lnSpcReduction="10000"/>
          </a:bodyPr>
          <a:lstStyle/>
          <a:p>
            <a:pPr marR="0" indent="-457200">
              <a:spcBef>
                <a:spcPts val="0"/>
              </a:spcBef>
              <a:spcAft>
                <a:spcPts val="1000"/>
              </a:spcAft>
              <a:buAutoNum type="arabicPeriod" startAt="30"/>
            </a:pPr>
            <a:r>
              <a:rPr lang="en-US" dirty="0" smtClean="0">
                <a:latin typeface="Times New Roman"/>
                <a:ea typeface="Cambria"/>
                <a:cs typeface="Times New Roman"/>
              </a:rPr>
              <a:t>In Anglo-Saxon culture, law and order was the responsibility of the _______.   The culture was set up in a hierarchy with the leader of the kingdom being in charge of the whole kingdom, then the ______, then the tribe and finally the ______.</a:t>
            </a:r>
          </a:p>
          <a:p>
            <a:pPr marR="0" indent="-457200">
              <a:spcBef>
                <a:spcPts val="0"/>
              </a:spcBef>
              <a:spcAft>
                <a:spcPts val="1000"/>
              </a:spcAft>
              <a:buAutoNum type="arabicPeriod" startAt="30"/>
            </a:pPr>
            <a:r>
              <a:rPr lang="en-US" dirty="0" smtClean="0">
                <a:latin typeface="Times New Roman"/>
                <a:ea typeface="Cambria"/>
                <a:cs typeface="Times New Roman"/>
              </a:rPr>
              <a:t>Fame and success was gained through ______ to the leader, especially during war.</a:t>
            </a:r>
          </a:p>
          <a:p>
            <a:pPr marR="0" indent="-457200">
              <a:spcBef>
                <a:spcPts val="0"/>
              </a:spcBef>
              <a:spcAft>
                <a:spcPts val="1000"/>
              </a:spcAft>
              <a:buAutoNum type="arabicPeriod" startAt="30"/>
            </a:pPr>
            <a:r>
              <a:rPr lang="en-US" dirty="0" smtClean="0">
                <a:latin typeface="Times New Roman"/>
                <a:ea typeface="Cambria"/>
                <a:cs typeface="Times New Roman"/>
              </a:rPr>
              <a:t>Warriors who were successful in battle were rewarded with ______ from the _______.</a:t>
            </a:r>
          </a:p>
          <a:p>
            <a:pPr marR="0" indent="-457200">
              <a:spcBef>
                <a:spcPts val="0"/>
              </a:spcBef>
              <a:spcAft>
                <a:spcPts val="1000"/>
              </a:spcAft>
              <a:buAutoNum type="arabicPeriod" startAt="30"/>
            </a:pPr>
            <a:r>
              <a:rPr lang="en-US" dirty="0" smtClean="0">
                <a:latin typeface="Times New Roman"/>
                <a:ea typeface="Cambria"/>
                <a:cs typeface="Times New Roman"/>
              </a:rPr>
              <a:t>An average person might find it very frightening to have lived during the Anglo-Saxon time period because of the ______ of enemy-infested wilderness, the long, bone-chilling nights of _______.   They lived close together for __________; this built close relationships and ____________ between leaders and followers.</a:t>
            </a:r>
          </a:p>
          <a:p>
            <a:endParaRPr lang="en-US" dirty="0"/>
          </a:p>
        </p:txBody>
      </p:sp>
      <p:sp>
        <p:nvSpPr>
          <p:cNvPr id="4" name="TextBox 3"/>
          <p:cNvSpPr txBox="1"/>
          <p:nvPr/>
        </p:nvSpPr>
        <p:spPr>
          <a:xfrm>
            <a:off x="749300" y="2222500"/>
            <a:ext cx="939800" cy="369332"/>
          </a:xfrm>
          <a:prstGeom prst="rect">
            <a:avLst/>
          </a:prstGeom>
          <a:noFill/>
        </p:spPr>
        <p:txBody>
          <a:bodyPr wrap="square" rtlCol="0">
            <a:spAutoFit/>
          </a:bodyPr>
          <a:lstStyle/>
          <a:p>
            <a:r>
              <a:rPr lang="en-US" dirty="0" smtClean="0"/>
              <a:t>leader</a:t>
            </a:r>
            <a:endParaRPr lang="en-US" dirty="0"/>
          </a:p>
        </p:txBody>
      </p:sp>
      <p:sp>
        <p:nvSpPr>
          <p:cNvPr id="5" name="TextBox 4"/>
          <p:cNvSpPr txBox="1"/>
          <p:nvPr/>
        </p:nvSpPr>
        <p:spPr>
          <a:xfrm>
            <a:off x="6350000" y="2469634"/>
            <a:ext cx="774700" cy="369332"/>
          </a:xfrm>
          <a:prstGeom prst="rect">
            <a:avLst/>
          </a:prstGeom>
          <a:noFill/>
        </p:spPr>
        <p:txBody>
          <a:bodyPr wrap="square" rtlCol="0">
            <a:spAutoFit/>
          </a:bodyPr>
          <a:lstStyle/>
          <a:p>
            <a:r>
              <a:rPr lang="en-US" dirty="0" smtClean="0"/>
              <a:t>clan</a:t>
            </a:r>
            <a:endParaRPr lang="en-US" dirty="0"/>
          </a:p>
        </p:txBody>
      </p:sp>
      <p:sp>
        <p:nvSpPr>
          <p:cNvPr id="6" name="TextBox 5"/>
          <p:cNvSpPr txBox="1"/>
          <p:nvPr/>
        </p:nvSpPr>
        <p:spPr>
          <a:xfrm>
            <a:off x="3060700" y="2737366"/>
            <a:ext cx="863600" cy="369332"/>
          </a:xfrm>
          <a:prstGeom prst="rect">
            <a:avLst/>
          </a:prstGeom>
          <a:noFill/>
        </p:spPr>
        <p:txBody>
          <a:bodyPr wrap="square" rtlCol="0">
            <a:spAutoFit/>
          </a:bodyPr>
          <a:lstStyle/>
          <a:p>
            <a:r>
              <a:rPr lang="en-US" dirty="0" smtClean="0"/>
              <a:t>family</a:t>
            </a:r>
            <a:endParaRPr lang="en-US" dirty="0"/>
          </a:p>
        </p:txBody>
      </p:sp>
      <p:sp>
        <p:nvSpPr>
          <p:cNvPr id="7" name="TextBox 6"/>
          <p:cNvSpPr txBox="1"/>
          <p:nvPr/>
        </p:nvSpPr>
        <p:spPr>
          <a:xfrm>
            <a:off x="4673600" y="3106698"/>
            <a:ext cx="977900" cy="369332"/>
          </a:xfrm>
          <a:prstGeom prst="rect">
            <a:avLst/>
          </a:prstGeom>
          <a:noFill/>
        </p:spPr>
        <p:txBody>
          <a:bodyPr wrap="square" rtlCol="0">
            <a:spAutoFit/>
          </a:bodyPr>
          <a:lstStyle/>
          <a:p>
            <a:r>
              <a:rPr lang="en-US" dirty="0" smtClean="0"/>
              <a:t>loyalty</a:t>
            </a:r>
            <a:endParaRPr lang="en-US" dirty="0"/>
          </a:p>
        </p:txBody>
      </p:sp>
      <p:sp>
        <p:nvSpPr>
          <p:cNvPr id="8" name="TextBox 7"/>
          <p:cNvSpPr txBox="1"/>
          <p:nvPr/>
        </p:nvSpPr>
        <p:spPr>
          <a:xfrm>
            <a:off x="6718300" y="3758168"/>
            <a:ext cx="698500" cy="369332"/>
          </a:xfrm>
          <a:prstGeom prst="rect">
            <a:avLst/>
          </a:prstGeom>
          <a:noFill/>
        </p:spPr>
        <p:txBody>
          <a:bodyPr wrap="square" rtlCol="0">
            <a:spAutoFit/>
          </a:bodyPr>
          <a:lstStyle/>
          <a:p>
            <a:r>
              <a:rPr lang="en-US" dirty="0" smtClean="0"/>
              <a:t>gifts</a:t>
            </a:r>
            <a:endParaRPr lang="en-US" dirty="0"/>
          </a:p>
        </p:txBody>
      </p:sp>
      <p:sp>
        <p:nvSpPr>
          <p:cNvPr id="9" name="TextBox 8"/>
          <p:cNvSpPr txBox="1"/>
          <p:nvPr/>
        </p:nvSpPr>
        <p:spPr>
          <a:xfrm>
            <a:off x="1612900" y="4051300"/>
            <a:ext cx="965200" cy="368300"/>
          </a:xfrm>
          <a:prstGeom prst="rect">
            <a:avLst/>
          </a:prstGeom>
          <a:noFill/>
        </p:spPr>
        <p:txBody>
          <a:bodyPr wrap="square" rtlCol="0">
            <a:spAutoFit/>
          </a:bodyPr>
          <a:lstStyle/>
          <a:p>
            <a:r>
              <a:rPr lang="en-US" dirty="0" smtClean="0"/>
              <a:t>leader</a:t>
            </a:r>
            <a:endParaRPr lang="en-US" dirty="0"/>
          </a:p>
        </p:txBody>
      </p:sp>
      <p:sp>
        <p:nvSpPr>
          <p:cNvPr id="10" name="TextBox 9"/>
          <p:cNvSpPr txBox="1"/>
          <p:nvPr/>
        </p:nvSpPr>
        <p:spPr>
          <a:xfrm>
            <a:off x="5060950" y="4699000"/>
            <a:ext cx="889000" cy="368300"/>
          </a:xfrm>
          <a:prstGeom prst="rect">
            <a:avLst/>
          </a:prstGeom>
          <a:noFill/>
        </p:spPr>
        <p:txBody>
          <a:bodyPr wrap="square" rtlCol="0">
            <a:spAutoFit/>
          </a:bodyPr>
          <a:lstStyle/>
          <a:p>
            <a:r>
              <a:rPr lang="en-US" dirty="0" smtClean="0"/>
              <a:t>terror</a:t>
            </a:r>
            <a:endParaRPr lang="en-US" dirty="0"/>
          </a:p>
        </p:txBody>
      </p:sp>
      <p:sp>
        <p:nvSpPr>
          <p:cNvPr id="11" name="TextBox 10"/>
          <p:cNvSpPr txBox="1"/>
          <p:nvPr/>
        </p:nvSpPr>
        <p:spPr>
          <a:xfrm>
            <a:off x="5149850" y="4960898"/>
            <a:ext cx="850900" cy="369332"/>
          </a:xfrm>
          <a:prstGeom prst="rect">
            <a:avLst/>
          </a:prstGeom>
          <a:noFill/>
        </p:spPr>
        <p:txBody>
          <a:bodyPr wrap="square" rtlCol="0">
            <a:spAutoFit/>
          </a:bodyPr>
          <a:lstStyle/>
          <a:p>
            <a:r>
              <a:rPr lang="en-US" dirty="0" smtClean="0"/>
              <a:t>winter</a:t>
            </a:r>
            <a:endParaRPr lang="en-US" dirty="0"/>
          </a:p>
        </p:txBody>
      </p:sp>
      <p:sp>
        <p:nvSpPr>
          <p:cNvPr id="12" name="TextBox 11"/>
          <p:cNvSpPr txBox="1"/>
          <p:nvPr/>
        </p:nvSpPr>
        <p:spPr>
          <a:xfrm>
            <a:off x="1968500" y="5221764"/>
            <a:ext cx="1295400" cy="369332"/>
          </a:xfrm>
          <a:prstGeom prst="rect">
            <a:avLst/>
          </a:prstGeom>
          <a:noFill/>
        </p:spPr>
        <p:txBody>
          <a:bodyPr wrap="square" rtlCol="0">
            <a:spAutoFit/>
          </a:bodyPr>
          <a:lstStyle/>
          <a:p>
            <a:r>
              <a:rPr lang="en-US" dirty="0" smtClean="0"/>
              <a:t>protection</a:t>
            </a:r>
            <a:endParaRPr lang="en-US" dirty="0"/>
          </a:p>
        </p:txBody>
      </p:sp>
      <p:sp>
        <p:nvSpPr>
          <p:cNvPr id="13" name="TextBox 12"/>
          <p:cNvSpPr txBox="1"/>
          <p:nvPr/>
        </p:nvSpPr>
        <p:spPr>
          <a:xfrm>
            <a:off x="6413500" y="5221764"/>
            <a:ext cx="1549400" cy="369332"/>
          </a:xfrm>
          <a:prstGeom prst="rect">
            <a:avLst/>
          </a:prstGeom>
          <a:noFill/>
        </p:spPr>
        <p:txBody>
          <a:bodyPr wrap="square" rtlCol="0">
            <a:spAutoFit/>
          </a:bodyPr>
          <a:lstStyle/>
          <a:p>
            <a:r>
              <a:rPr lang="en-US" dirty="0" smtClean="0"/>
              <a:t>dependency</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1"/>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12"/>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P spid="11" grpId="0"/>
      <p:bldP spid="12" grpId="0"/>
      <p:bldP spid="13" grpId="0"/>
    </p:bld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lstStyle/>
          <a:p>
            <a:pPr marR="0" indent="-457200">
              <a:spcBef>
                <a:spcPts val="0"/>
              </a:spcBef>
              <a:spcAft>
                <a:spcPts val="1000"/>
              </a:spcAft>
              <a:buAutoNum type="arabicPeriod" startAt="34"/>
            </a:pPr>
            <a:r>
              <a:rPr lang="en-US" dirty="0" smtClean="0">
                <a:latin typeface="Times New Roman"/>
                <a:ea typeface="Cambria"/>
                <a:cs typeface="Times New Roman"/>
              </a:rPr>
              <a:t>   Despite the influence of Christianity, the old Anglo-Saxon religion with its ____________ persisted.  The adjective that best describes this religion that had come from Germany with the Anglo-Saxons is ________, meaning determined by ____.</a:t>
            </a:r>
          </a:p>
          <a:p>
            <a:pPr marR="0" indent="-457200">
              <a:spcBef>
                <a:spcPts val="0"/>
              </a:spcBef>
              <a:spcAft>
                <a:spcPts val="1000"/>
              </a:spcAft>
              <a:buAutoNum type="arabicPeriod" startAt="34"/>
            </a:pPr>
            <a:r>
              <a:rPr lang="en-US" dirty="0" smtClean="0">
                <a:latin typeface="Times New Roman"/>
                <a:ea typeface="Cambria"/>
                <a:cs typeface="Times New Roman"/>
              </a:rPr>
              <a:t>  This religion has much in common with</a:t>
            </a:r>
            <a:r>
              <a:rPr lang="en-US" dirty="0" smtClean="0">
                <a:latin typeface="Times New Roman"/>
                <a:ea typeface="Cambria"/>
                <a:cs typeface="Times New Roman"/>
              </a:rPr>
              <a:t> </a:t>
            </a:r>
            <a:r>
              <a:rPr lang="en-US" dirty="0" smtClean="0">
                <a:latin typeface="Times New Roman"/>
                <a:ea typeface="Cambria"/>
                <a:cs typeface="Times New Roman"/>
              </a:rPr>
              <a:t>the</a:t>
            </a:r>
            <a:r>
              <a:rPr lang="en-US" dirty="0" smtClean="0">
                <a:latin typeface="Times New Roman"/>
                <a:ea typeface="Cambria"/>
                <a:cs typeface="Times New Roman"/>
              </a:rPr>
              <a:t> </a:t>
            </a:r>
            <a:r>
              <a:rPr lang="en-US" dirty="0" smtClean="0">
                <a:latin typeface="Times New Roman"/>
                <a:ea typeface="Cambria"/>
                <a:cs typeface="Times New Roman"/>
              </a:rPr>
              <a:t>mythology of the ___________________.  </a:t>
            </a:r>
          </a:p>
          <a:p>
            <a:pPr marR="0" indent="-457200">
              <a:spcBef>
                <a:spcPts val="0"/>
              </a:spcBef>
              <a:spcAft>
                <a:spcPts val="1000"/>
              </a:spcAft>
              <a:buAutoNum type="arabicPeriod" startAt="34"/>
            </a:pPr>
            <a:r>
              <a:rPr lang="en-US" dirty="0" smtClean="0">
                <a:latin typeface="Times New Roman"/>
                <a:ea typeface="Cambria"/>
                <a:cs typeface="Times New Roman"/>
              </a:rPr>
              <a:t>  The English name for the Norse god </a:t>
            </a:r>
            <a:r>
              <a:rPr lang="en-US" smtClean="0">
                <a:latin typeface="Times New Roman"/>
                <a:ea typeface="Cambria"/>
                <a:cs typeface="Times New Roman"/>
              </a:rPr>
              <a:t>Odin </a:t>
            </a:r>
            <a:r>
              <a:rPr lang="en-US" smtClean="0">
                <a:latin typeface="Times New Roman"/>
                <a:ea typeface="Cambria"/>
                <a:cs typeface="Times New Roman"/>
              </a:rPr>
              <a:t>is ______.   The English name for the Norse god Thor is _______.</a:t>
            </a:r>
            <a:endParaRPr lang="en-US" dirty="0" smtClean="0">
              <a:latin typeface="Times New Roman"/>
              <a:ea typeface="Cambria"/>
              <a:cs typeface="Times New Roman"/>
            </a:endParaRPr>
          </a:p>
        </p:txBody>
      </p:sp>
      <p:sp>
        <p:nvSpPr>
          <p:cNvPr id="4" name="TextBox 3"/>
          <p:cNvSpPr txBox="1"/>
          <p:nvPr/>
        </p:nvSpPr>
        <p:spPr>
          <a:xfrm>
            <a:off x="2425700" y="2311400"/>
            <a:ext cx="1778000" cy="369332"/>
          </a:xfrm>
          <a:prstGeom prst="rect">
            <a:avLst/>
          </a:prstGeom>
          <a:noFill/>
        </p:spPr>
        <p:txBody>
          <a:bodyPr wrap="square" rtlCol="0">
            <a:spAutoFit/>
          </a:bodyPr>
          <a:lstStyle/>
          <a:p>
            <a:r>
              <a:rPr lang="en-US" dirty="0" smtClean="0"/>
              <a:t>warrior gods</a:t>
            </a:r>
            <a:endParaRPr lang="en-US" dirty="0"/>
          </a:p>
        </p:txBody>
      </p:sp>
      <p:sp>
        <p:nvSpPr>
          <p:cNvPr id="5" name="TextBox 4"/>
          <p:cNvSpPr txBox="1"/>
          <p:nvPr/>
        </p:nvSpPr>
        <p:spPr>
          <a:xfrm>
            <a:off x="1765300" y="2921000"/>
            <a:ext cx="1206500" cy="369332"/>
          </a:xfrm>
          <a:prstGeom prst="rect">
            <a:avLst/>
          </a:prstGeom>
          <a:noFill/>
        </p:spPr>
        <p:txBody>
          <a:bodyPr wrap="square" rtlCol="0">
            <a:spAutoFit/>
          </a:bodyPr>
          <a:lstStyle/>
          <a:p>
            <a:r>
              <a:rPr lang="en-US" dirty="0" smtClean="0"/>
              <a:t>fatalistic</a:t>
            </a:r>
            <a:endParaRPr lang="en-US" dirty="0"/>
          </a:p>
        </p:txBody>
      </p:sp>
      <p:sp>
        <p:nvSpPr>
          <p:cNvPr id="6" name="TextBox 5"/>
          <p:cNvSpPr txBox="1"/>
          <p:nvPr/>
        </p:nvSpPr>
        <p:spPr>
          <a:xfrm>
            <a:off x="5359400" y="2921000"/>
            <a:ext cx="635000" cy="369332"/>
          </a:xfrm>
          <a:prstGeom prst="rect">
            <a:avLst/>
          </a:prstGeom>
          <a:noFill/>
        </p:spPr>
        <p:txBody>
          <a:bodyPr wrap="square" rtlCol="0">
            <a:spAutoFit/>
          </a:bodyPr>
          <a:lstStyle/>
          <a:p>
            <a:r>
              <a:rPr lang="en-US" dirty="0" smtClean="0"/>
              <a:t>fate</a:t>
            </a:r>
            <a:endParaRPr lang="en-US" dirty="0"/>
          </a:p>
        </p:txBody>
      </p:sp>
      <p:sp>
        <p:nvSpPr>
          <p:cNvPr id="7" name="TextBox 6"/>
          <p:cNvSpPr txBox="1"/>
          <p:nvPr/>
        </p:nvSpPr>
        <p:spPr>
          <a:xfrm>
            <a:off x="762000" y="3657600"/>
            <a:ext cx="2654300" cy="369332"/>
          </a:xfrm>
          <a:prstGeom prst="rect">
            <a:avLst/>
          </a:prstGeom>
          <a:noFill/>
        </p:spPr>
        <p:txBody>
          <a:bodyPr wrap="square" rtlCol="0">
            <a:spAutoFit/>
          </a:bodyPr>
          <a:lstStyle/>
          <a:p>
            <a:r>
              <a:rPr lang="en-US" dirty="0" smtClean="0"/>
              <a:t>Norse / Scandinavian</a:t>
            </a:r>
            <a:endParaRPr lang="en-US" dirty="0"/>
          </a:p>
        </p:txBody>
      </p:sp>
      <p:sp>
        <p:nvSpPr>
          <p:cNvPr id="8" name="TextBox 7"/>
          <p:cNvSpPr txBox="1"/>
          <p:nvPr/>
        </p:nvSpPr>
        <p:spPr>
          <a:xfrm>
            <a:off x="5702300" y="4089400"/>
            <a:ext cx="1117600" cy="369332"/>
          </a:xfrm>
          <a:prstGeom prst="rect">
            <a:avLst/>
          </a:prstGeom>
          <a:noFill/>
        </p:spPr>
        <p:txBody>
          <a:bodyPr wrap="square" rtlCol="0">
            <a:spAutoFit/>
          </a:bodyPr>
          <a:lstStyle/>
          <a:p>
            <a:r>
              <a:rPr lang="en-US" dirty="0" err="1" smtClean="0"/>
              <a:t>Woden</a:t>
            </a:r>
            <a:endParaRPr lang="en-US" dirty="0"/>
          </a:p>
        </p:txBody>
      </p:sp>
      <p:sp>
        <p:nvSpPr>
          <p:cNvPr id="9" name="TextBox 8"/>
          <p:cNvSpPr txBox="1"/>
          <p:nvPr/>
        </p:nvSpPr>
        <p:spPr>
          <a:xfrm>
            <a:off x="4838700" y="4395232"/>
            <a:ext cx="952500" cy="369332"/>
          </a:xfrm>
          <a:prstGeom prst="rect">
            <a:avLst/>
          </a:prstGeom>
          <a:noFill/>
        </p:spPr>
        <p:txBody>
          <a:bodyPr wrap="square" rtlCol="0">
            <a:spAutoFit/>
          </a:bodyPr>
          <a:lstStyle/>
          <a:p>
            <a:r>
              <a:rPr lang="en-US" dirty="0" smtClean="0"/>
              <a:t>Thunor</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Lst>
  </p:timing>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lvl="1" indent="-457200">
              <a:spcBef>
                <a:spcPts val="0"/>
              </a:spcBef>
              <a:spcAft>
                <a:spcPts val="1000"/>
              </a:spcAft>
              <a:buAutoNum type="arabicPeriod" startAt="37"/>
            </a:pPr>
            <a:r>
              <a:rPr lang="en-US" dirty="0" smtClean="0">
                <a:latin typeface="Times New Roman"/>
                <a:ea typeface="Cambria"/>
                <a:cs typeface="Times New Roman"/>
              </a:rPr>
              <a:t>From Odin comes Wednesday from ___________.  Odin is the god of ______, ________, and magic.  He helped humans communicate with the spirits. </a:t>
            </a:r>
          </a:p>
          <a:p>
            <a:pPr lvl="1" indent="-457200">
              <a:spcBef>
                <a:spcPts val="0"/>
              </a:spcBef>
              <a:spcAft>
                <a:spcPts val="1000"/>
              </a:spcAft>
              <a:buAutoNum type="arabicPeriod" startAt="37"/>
            </a:pPr>
            <a:r>
              <a:rPr lang="en-US" dirty="0" smtClean="0">
                <a:latin typeface="Times New Roman"/>
                <a:ea typeface="Cambria"/>
                <a:cs typeface="Times New Roman"/>
              </a:rPr>
              <a:t>From Thor comes Thursday from __________.  Thor is the Norse god of ________ and __________. </a:t>
            </a:r>
          </a:p>
          <a:p>
            <a:pPr lvl="1" indent="-457200">
              <a:spcBef>
                <a:spcPts val="0"/>
              </a:spcBef>
              <a:spcAft>
                <a:spcPts val="1000"/>
              </a:spcAft>
              <a:buAutoNum type="arabicPeriod" startAt="37"/>
            </a:pPr>
            <a:r>
              <a:rPr lang="en-US" dirty="0" smtClean="0">
                <a:latin typeface="Times New Roman"/>
                <a:ea typeface="Cambria"/>
                <a:cs typeface="Times New Roman"/>
              </a:rPr>
              <a:t>Another significant figure in Anglo-Saxon mythology was the ________.  </a:t>
            </a:r>
          </a:p>
          <a:p>
            <a:pPr lvl="1" indent="-457200">
              <a:spcBef>
                <a:spcPts val="0"/>
              </a:spcBef>
              <a:spcAft>
                <a:spcPts val="1000"/>
              </a:spcAft>
              <a:buAutoNum type="arabicPeriod" startAt="37"/>
            </a:pPr>
            <a:r>
              <a:rPr lang="en-US" dirty="0" smtClean="0">
                <a:latin typeface="Times New Roman"/>
                <a:ea typeface="Cambria"/>
                <a:cs typeface="Times New Roman"/>
              </a:rPr>
              <a:t>The dragon  was viewed in two ways: as 1) __________ of treasure and guardian of the ____________ and 2) ______ the devourer.</a:t>
            </a:r>
          </a:p>
        </p:txBody>
      </p:sp>
      <p:sp>
        <p:nvSpPr>
          <p:cNvPr id="4" name="TextBox 3"/>
          <p:cNvSpPr txBox="1"/>
          <p:nvPr/>
        </p:nvSpPr>
        <p:spPr>
          <a:xfrm>
            <a:off x="4254500" y="1981200"/>
            <a:ext cx="1574800" cy="369332"/>
          </a:xfrm>
          <a:prstGeom prst="rect">
            <a:avLst/>
          </a:prstGeom>
          <a:noFill/>
        </p:spPr>
        <p:txBody>
          <a:bodyPr wrap="square" rtlCol="0">
            <a:spAutoFit/>
          </a:bodyPr>
          <a:lstStyle/>
          <a:p>
            <a:r>
              <a:rPr lang="en-US" dirty="0" smtClean="0"/>
              <a:t>Woden’s Day</a:t>
            </a:r>
            <a:endParaRPr lang="en-US" dirty="0"/>
          </a:p>
        </p:txBody>
      </p:sp>
      <p:sp>
        <p:nvSpPr>
          <p:cNvPr id="5" name="TextBox 4"/>
          <p:cNvSpPr txBox="1"/>
          <p:nvPr/>
        </p:nvSpPr>
        <p:spPr>
          <a:xfrm>
            <a:off x="952500" y="2287032"/>
            <a:ext cx="838200" cy="369332"/>
          </a:xfrm>
          <a:prstGeom prst="rect">
            <a:avLst/>
          </a:prstGeom>
          <a:noFill/>
        </p:spPr>
        <p:txBody>
          <a:bodyPr wrap="square" rtlCol="0">
            <a:spAutoFit/>
          </a:bodyPr>
          <a:lstStyle/>
          <a:p>
            <a:r>
              <a:rPr lang="en-US" dirty="0" smtClean="0"/>
              <a:t>death</a:t>
            </a:r>
            <a:endParaRPr lang="en-US" dirty="0"/>
          </a:p>
        </p:txBody>
      </p:sp>
      <p:sp>
        <p:nvSpPr>
          <p:cNvPr id="6" name="TextBox 5"/>
          <p:cNvSpPr txBox="1"/>
          <p:nvPr/>
        </p:nvSpPr>
        <p:spPr>
          <a:xfrm>
            <a:off x="1803400" y="2287032"/>
            <a:ext cx="927100" cy="369332"/>
          </a:xfrm>
          <a:prstGeom prst="rect">
            <a:avLst/>
          </a:prstGeom>
          <a:noFill/>
        </p:spPr>
        <p:txBody>
          <a:bodyPr wrap="square" rtlCol="0">
            <a:spAutoFit/>
          </a:bodyPr>
          <a:lstStyle/>
          <a:p>
            <a:r>
              <a:rPr lang="en-US" dirty="0" smtClean="0"/>
              <a:t>poetry</a:t>
            </a:r>
            <a:endParaRPr lang="en-US" dirty="0"/>
          </a:p>
        </p:txBody>
      </p:sp>
      <p:sp>
        <p:nvSpPr>
          <p:cNvPr id="7" name="TextBox 6"/>
          <p:cNvSpPr txBox="1"/>
          <p:nvPr/>
        </p:nvSpPr>
        <p:spPr>
          <a:xfrm>
            <a:off x="4076700" y="2933700"/>
            <a:ext cx="1295400" cy="369332"/>
          </a:xfrm>
          <a:prstGeom prst="rect">
            <a:avLst/>
          </a:prstGeom>
          <a:noFill/>
        </p:spPr>
        <p:txBody>
          <a:bodyPr wrap="square" rtlCol="0">
            <a:spAutoFit/>
          </a:bodyPr>
          <a:lstStyle/>
          <a:p>
            <a:r>
              <a:rPr lang="en-US" dirty="0" smtClean="0"/>
              <a:t>Thor’s Day</a:t>
            </a:r>
            <a:endParaRPr lang="en-US" dirty="0"/>
          </a:p>
        </p:txBody>
      </p:sp>
      <p:sp>
        <p:nvSpPr>
          <p:cNvPr id="8" name="TextBox 7"/>
          <p:cNvSpPr txBox="1"/>
          <p:nvPr/>
        </p:nvSpPr>
        <p:spPr>
          <a:xfrm>
            <a:off x="952500" y="3214132"/>
            <a:ext cx="1066800" cy="369332"/>
          </a:xfrm>
          <a:prstGeom prst="rect">
            <a:avLst/>
          </a:prstGeom>
          <a:noFill/>
        </p:spPr>
        <p:txBody>
          <a:bodyPr wrap="square" rtlCol="0">
            <a:spAutoFit/>
          </a:bodyPr>
          <a:lstStyle/>
          <a:p>
            <a:r>
              <a:rPr lang="en-US" dirty="0" smtClean="0"/>
              <a:t>thunder</a:t>
            </a:r>
            <a:endParaRPr lang="en-US" dirty="0"/>
          </a:p>
        </p:txBody>
      </p:sp>
      <p:sp>
        <p:nvSpPr>
          <p:cNvPr id="9" name="TextBox 8"/>
          <p:cNvSpPr txBox="1"/>
          <p:nvPr/>
        </p:nvSpPr>
        <p:spPr>
          <a:xfrm>
            <a:off x="2336800" y="3214132"/>
            <a:ext cx="1308100" cy="369332"/>
          </a:xfrm>
          <a:prstGeom prst="rect">
            <a:avLst/>
          </a:prstGeom>
          <a:noFill/>
        </p:spPr>
        <p:txBody>
          <a:bodyPr wrap="square" rtlCol="0">
            <a:spAutoFit/>
          </a:bodyPr>
          <a:lstStyle/>
          <a:p>
            <a:r>
              <a:rPr lang="en-US" dirty="0" smtClean="0"/>
              <a:t>lightening</a:t>
            </a:r>
            <a:endParaRPr lang="en-US" dirty="0"/>
          </a:p>
        </p:txBody>
      </p:sp>
      <p:sp>
        <p:nvSpPr>
          <p:cNvPr id="10" name="TextBox 9"/>
          <p:cNvSpPr txBox="1"/>
          <p:nvPr/>
        </p:nvSpPr>
        <p:spPr>
          <a:xfrm>
            <a:off x="6692900" y="3605768"/>
            <a:ext cx="1143000" cy="369332"/>
          </a:xfrm>
          <a:prstGeom prst="rect">
            <a:avLst/>
          </a:prstGeom>
          <a:noFill/>
        </p:spPr>
        <p:txBody>
          <a:bodyPr wrap="square" rtlCol="0">
            <a:spAutoFit/>
          </a:bodyPr>
          <a:lstStyle/>
          <a:p>
            <a:r>
              <a:rPr lang="en-US" dirty="0" smtClean="0"/>
              <a:t>dragon</a:t>
            </a:r>
            <a:endParaRPr lang="en-US" dirty="0"/>
          </a:p>
        </p:txBody>
      </p:sp>
      <p:sp>
        <p:nvSpPr>
          <p:cNvPr id="11" name="TextBox 10"/>
          <p:cNvSpPr txBox="1"/>
          <p:nvPr/>
        </p:nvSpPr>
        <p:spPr>
          <a:xfrm>
            <a:off x="4978400" y="4013200"/>
            <a:ext cx="1219200" cy="369332"/>
          </a:xfrm>
          <a:prstGeom prst="rect">
            <a:avLst/>
          </a:prstGeom>
          <a:noFill/>
        </p:spPr>
        <p:txBody>
          <a:bodyPr wrap="square" rtlCol="0">
            <a:spAutoFit/>
          </a:bodyPr>
          <a:lstStyle/>
          <a:p>
            <a:r>
              <a:rPr lang="en-US" dirty="0" smtClean="0"/>
              <a:t>protector</a:t>
            </a:r>
            <a:endParaRPr lang="en-US" dirty="0"/>
          </a:p>
        </p:txBody>
      </p:sp>
      <p:sp>
        <p:nvSpPr>
          <p:cNvPr id="12" name="TextBox 11"/>
          <p:cNvSpPr txBox="1"/>
          <p:nvPr/>
        </p:nvSpPr>
        <p:spPr>
          <a:xfrm>
            <a:off x="2374900" y="4280932"/>
            <a:ext cx="1524000" cy="369332"/>
          </a:xfrm>
          <a:prstGeom prst="rect">
            <a:avLst/>
          </a:prstGeom>
          <a:noFill/>
        </p:spPr>
        <p:txBody>
          <a:bodyPr wrap="square" rtlCol="0">
            <a:spAutoFit/>
          </a:bodyPr>
          <a:lstStyle/>
          <a:p>
            <a:r>
              <a:rPr lang="en-US" dirty="0" err="1" smtClean="0"/>
              <a:t>gravemound</a:t>
            </a:r>
            <a:endParaRPr lang="en-US" dirty="0"/>
          </a:p>
        </p:txBody>
      </p:sp>
      <p:sp>
        <p:nvSpPr>
          <p:cNvPr id="13" name="TextBox 12"/>
          <p:cNvSpPr txBox="1"/>
          <p:nvPr/>
        </p:nvSpPr>
        <p:spPr>
          <a:xfrm>
            <a:off x="4483100" y="4294664"/>
            <a:ext cx="850900" cy="369332"/>
          </a:xfrm>
          <a:prstGeom prst="rect">
            <a:avLst/>
          </a:prstGeom>
          <a:noFill/>
        </p:spPr>
        <p:txBody>
          <a:bodyPr wrap="square" rtlCol="0">
            <a:spAutoFit/>
          </a:bodyPr>
          <a:lstStyle/>
          <a:p>
            <a:r>
              <a:rPr lang="en-US" dirty="0" smtClean="0"/>
              <a:t>death</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1"/>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12"/>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1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P spid="11" grpId="0"/>
      <p:bldP spid="12" grpId="0"/>
      <p:bldP spid="13" grpId="0"/>
    </p:bld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lstStyle/>
          <a:p>
            <a:pPr marR="0" indent="-457200">
              <a:spcBef>
                <a:spcPts val="0"/>
              </a:spcBef>
              <a:spcAft>
                <a:spcPts val="1000"/>
              </a:spcAft>
              <a:buAutoNum type="arabicPeriod" startAt="41"/>
            </a:pPr>
            <a:r>
              <a:rPr lang="en-US" dirty="0" smtClean="0">
                <a:latin typeface="Times New Roman"/>
                <a:ea typeface="Cambria"/>
                <a:cs typeface="Times New Roman"/>
              </a:rPr>
              <a:t>On the whole, the religion of the Anglo-Saxons seems to be more concerned with worldly ______ rather than mysticism.</a:t>
            </a:r>
          </a:p>
          <a:p>
            <a:pPr marR="0" indent="-457200">
              <a:spcBef>
                <a:spcPts val="0"/>
              </a:spcBef>
              <a:spcAft>
                <a:spcPts val="1000"/>
              </a:spcAft>
              <a:buAutoNum type="arabicPeriod" startAt="41"/>
            </a:pPr>
            <a:r>
              <a:rPr lang="en-US" dirty="0" smtClean="0">
                <a:latin typeface="Times New Roman"/>
                <a:ea typeface="Cambria"/>
                <a:cs typeface="Times New Roman"/>
              </a:rPr>
              <a:t>Some of these ethics include the earthly values of _______, ______, __________, and _________.</a:t>
            </a:r>
          </a:p>
          <a:p>
            <a:pPr marR="0" indent="-457200">
              <a:spcBef>
                <a:spcPts val="0"/>
              </a:spcBef>
              <a:spcAft>
                <a:spcPts val="1000"/>
              </a:spcAft>
              <a:buAutoNum type="arabicPeriod" startAt="41"/>
            </a:pPr>
            <a:r>
              <a:rPr lang="en-US" dirty="0" smtClean="0">
                <a:latin typeface="Times New Roman"/>
                <a:ea typeface="Cambria"/>
                <a:cs typeface="Times New Roman"/>
              </a:rPr>
              <a:t>The Anglo-Saxon _____________ played a vital role in their society.  It offered shelter, a place for council meetings, and a place for ____________.</a:t>
            </a:r>
          </a:p>
        </p:txBody>
      </p:sp>
      <p:sp>
        <p:nvSpPr>
          <p:cNvPr id="4" name="TextBox 3"/>
          <p:cNvSpPr txBox="1"/>
          <p:nvPr/>
        </p:nvSpPr>
        <p:spPr>
          <a:xfrm>
            <a:off x="3263900" y="2311400"/>
            <a:ext cx="876300" cy="369332"/>
          </a:xfrm>
          <a:prstGeom prst="rect">
            <a:avLst/>
          </a:prstGeom>
          <a:noFill/>
        </p:spPr>
        <p:txBody>
          <a:bodyPr wrap="square" rtlCol="0">
            <a:spAutoFit/>
          </a:bodyPr>
          <a:lstStyle/>
          <a:p>
            <a:r>
              <a:rPr lang="en-US" dirty="0" smtClean="0"/>
              <a:t>ethics</a:t>
            </a:r>
            <a:endParaRPr lang="en-US" dirty="0"/>
          </a:p>
        </p:txBody>
      </p:sp>
      <p:sp>
        <p:nvSpPr>
          <p:cNvPr id="5" name="TextBox 4"/>
          <p:cNvSpPr txBox="1"/>
          <p:nvPr/>
        </p:nvSpPr>
        <p:spPr>
          <a:xfrm>
            <a:off x="6159500" y="2731532"/>
            <a:ext cx="1168400" cy="369332"/>
          </a:xfrm>
          <a:prstGeom prst="rect">
            <a:avLst/>
          </a:prstGeom>
          <a:noFill/>
        </p:spPr>
        <p:txBody>
          <a:bodyPr wrap="square" rtlCol="0">
            <a:spAutoFit/>
          </a:bodyPr>
          <a:lstStyle/>
          <a:p>
            <a:r>
              <a:rPr lang="en-US" dirty="0" smtClean="0"/>
              <a:t>bravery</a:t>
            </a:r>
            <a:endParaRPr lang="en-US" dirty="0"/>
          </a:p>
        </p:txBody>
      </p:sp>
      <p:sp>
        <p:nvSpPr>
          <p:cNvPr id="6" name="TextBox 5"/>
          <p:cNvSpPr txBox="1"/>
          <p:nvPr/>
        </p:nvSpPr>
        <p:spPr>
          <a:xfrm>
            <a:off x="800100" y="3050064"/>
            <a:ext cx="914400" cy="369332"/>
          </a:xfrm>
          <a:prstGeom prst="rect">
            <a:avLst/>
          </a:prstGeom>
          <a:noFill/>
        </p:spPr>
        <p:txBody>
          <a:bodyPr wrap="square" rtlCol="0">
            <a:spAutoFit/>
          </a:bodyPr>
          <a:lstStyle/>
          <a:p>
            <a:r>
              <a:rPr lang="en-US" dirty="0" smtClean="0"/>
              <a:t>loyalty</a:t>
            </a:r>
            <a:endParaRPr lang="en-US" dirty="0"/>
          </a:p>
        </p:txBody>
      </p:sp>
      <p:sp>
        <p:nvSpPr>
          <p:cNvPr id="7" name="TextBox 6"/>
          <p:cNvSpPr txBox="1"/>
          <p:nvPr/>
        </p:nvSpPr>
        <p:spPr>
          <a:xfrm>
            <a:off x="1714500" y="3062764"/>
            <a:ext cx="1384300" cy="369332"/>
          </a:xfrm>
          <a:prstGeom prst="rect">
            <a:avLst/>
          </a:prstGeom>
          <a:noFill/>
        </p:spPr>
        <p:txBody>
          <a:bodyPr wrap="square" rtlCol="0">
            <a:spAutoFit/>
          </a:bodyPr>
          <a:lstStyle/>
          <a:p>
            <a:r>
              <a:rPr lang="en-US" dirty="0" smtClean="0"/>
              <a:t>generosity</a:t>
            </a:r>
            <a:endParaRPr lang="en-US" dirty="0"/>
          </a:p>
        </p:txBody>
      </p:sp>
      <p:sp>
        <p:nvSpPr>
          <p:cNvPr id="8" name="TextBox 7"/>
          <p:cNvSpPr txBox="1"/>
          <p:nvPr/>
        </p:nvSpPr>
        <p:spPr>
          <a:xfrm>
            <a:off x="3454400" y="3050064"/>
            <a:ext cx="1447800" cy="369332"/>
          </a:xfrm>
          <a:prstGeom prst="rect">
            <a:avLst/>
          </a:prstGeom>
          <a:noFill/>
        </p:spPr>
        <p:txBody>
          <a:bodyPr wrap="square" rtlCol="0">
            <a:spAutoFit/>
          </a:bodyPr>
          <a:lstStyle/>
          <a:p>
            <a:r>
              <a:rPr lang="en-US" dirty="0" smtClean="0"/>
              <a:t>friendship</a:t>
            </a:r>
            <a:endParaRPr lang="en-US" dirty="0"/>
          </a:p>
        </p:txBody>
      </p:sp>
      <p:sp>
        <p:nvSpPr>
          <p:cNvPr id="9" name="TextBox 8"/>
          <p:cNvSpPr txBox="1"/>
          <p:nvPr/>
        </p:nvSpPr>
        <p:spPr>
          <a:xfrm>
            <a:off x="2806700" y="3470196"/>
            <a:ext cx="1790700" cy="369332"/>
          </a:xfrm>
          <a:prstGeom prst="rect">
            <a:avLst/>
          </a:prstGeom>
          <a:noFill/>
        </p:spPr>
        <p:txBody>
          <a:bodyPr wrap="square" rtlCol="0">
            <a:spAutoFit/>
          </a:bodyPr>
          <a:lstStyle/>
          <a:p>
            <a:r>
              <a:rPr lang="en-US" dirty="0" smtClean="0"/>
              <a:t>communal hall</a:t>
            </a:r>
            <a:endParaRPr lang="en-US" dirty="0"/>
          </a:p>
        </p:txBody>
      </p:sp>
      <p:sp>
        <p:nvSpPr>
          <p:cNvPr id="10" name="TextBox 9"/>
          <p:cNvSpPr txBox="1"/>
          <p:nvPr/>
        </p:nvSpPr>
        <p:spPr>
          <a:xfrm>
            <a:off x="1092200" y="4089400"/>
            <a:ext cx="1803400" cy="369332"/>
          </a:xfrm>
          <a:prstGeom prst="rect">
            <a:avLst/>
          </a:prstGeom>
          <a:noFill/>
        </p:spPr>
        <p:txBody>
          <a:bodyPr wrap="square" rtlCol="0">
            <a:spAutoFit/>
          </a:bodyPr>
          <a:lstStyle/>
          <a:p>
            <a:r>
              <a:rPr lang="en-US" dirty="0" smtClean="0"/>
              <a:t>entertainment</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Lst>
  </p:timing>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lstStyle/>
          <a:p>
            <a:pPr marR="0" indent="-457200">
              <a:spcBef>
                <a:spcPts val="0"/>
              </a:spcBef>
              <a:spcAft>
                <a:spcPts val="1000"/>
              </a:spcAft>
              <a:buAutoNum type="arabicPeriod" startAt="44"/>
            </a:pPr>
            <a:r>
              <a:rPr lang="en-US" dirty="0" smtClean="0">
                <a:latin typeface="Times New Roman"/>
                <a:ea typeface="Cambria"/>
                <a:cs typeface="Times New Roman"/>
              </a:rPr>
              <a:t>   Another name for a bard is the _____.  This scop, a skilled _________,  sang poems of _______________ , heroic tales that reflected the concerns of a people constantly under threat of ____, _______, and old age. </a:t>
            </a:r>
          </a:p>
          <a:p>
            <a:pPr marR="0" indent="-457200">
              <a:spcBef>
                <a:spcPts val="0"/>
              </a:spcBef>
              <a:spcAft>
                <a:spcPts val="1000"/>
              </a:spcAft>
              <a:buAutoNum type="arabicPeriod" startAt="44"/>
            </a:pPr>
            <a:r>
              <a:rPr lang="en-US" dirty="0" smtClean="0">
                <a:latin typeface="Times New Roman"/>
                <a:ea typeface="Cambria"/>
                <a:cs typeface="Times New Roman"/>
              </a:rPr>
              <a:t>   Anglo-Saxon society viewed this bard as just as important as _______, hunting, farming, or family.  He was NOT _______ to warriors.</a:t>
            </a:r>
          </a:p>
          <a:p>
            <a:pPr marR="0" indent="-457200">
              <a:spcBef>
                <a:spcPts val="0"/>
              </a:spcBef>
              <a:spcAft>
                <a:spcPts val="1000"/>
              </a:spcAft>
              <a:buAutoNum type="arabicPeriod" startAt="44"/>
            </a:pPr>
            <a:r>
              <a:rPr lang="en-US" dirty="0" smtClean="0">
                <a:latin typeface="Times New Roman"/>
                <a:ea typeface="Cambria"/>
                <a:cs typeface="Times New Roman"/>
              </a:rPr>
              <a:t>   The bard or poet storyteller uses the ____.</a:t>
            </a:r>
          </a:p>
        </p:txBody>
      </p:sp>
      <p:sp>
        <p:nvSpPr>
          <p:cNvPr id="4" name="TextBox 3"/>
          <p:cNvSpPr txBox="1"/>
          <p:nvPr/>
        </p:nvSpPr>
        <p:spPr>
          <a:xfrm>
            <a:off x="4356100" y="1981200"/>
            <a:ext cx="698500" cy="368300"/>
          </a:xfrm>
          <a:prstGeom prst="rect">
            <a:avLst/>
          </a:prstGeom>
          <a:noFill/>
        </p:spPr>
        <p:txBody>
          <a:bodyPr wrap="square" rtlCol="0">
            <a:spAutoFit/>
          </a:bodyPr>
          <a:lstStyle/>
          <a:p>
            <a:r>
              <a:rPr lang="en-US" dirty="0" smtClean="0"/>
              <a:t>scop</a:t>
            </a:r>
            <a:endParaRPr lang="en-US" dirty="0"/>
          </a:p>
        </p:txBody>
      </p:sp>
      <p:sp>
        <p:nvSpPr>
          <p:cNvPr id="5" name="TextBox 4"/>
          <p:cNvSpPr txBox="1"/>
          <p:nvPr/>
        </p:nvSpPr>
        <p:spPr>
          <a:xfrm>
            <a:off x="749300" y="2311400"/>
            <a:ext cx="1308100" cy="369332"/>
          </a:xfrm>
          <a:prstGeom prst="rect">
            <a:avLst/>
          </a:prstGeom>
          <a:noFill/>
        </p:spPr>
        <p:txBody>
          <a:bodyPr wrap="square" rtlCol="0">
            <a:spAutoFit/>
          </a:bodyPr>
          <a:lstStyle/>
          <a:p>
            <a:r>
              <a:rPr lang="en-US" dirty="0" smtClean="0"/>
              <a:t>storyteller</a:t>
            </a:r>
            <a:endParaRPr lang="en-US" dirty="0"/>
          </a:p>
        </p:txBody>
      </p:sp>
      <p:sp>
        <p:nvSpPr>
          <p:cNvPr id="6" name="TextBox 5"/>
          <p:cNvSpPr txBox="1"/>
          <p:nvPr/>
        </p:nvSpPr>
        <p:spPr>
          <a:xfrm>
            <a:off x="3606800" y="2311400"/>
            <a:ext cx="2171700" cy="369332"/>
          </a:xfrm>
          <a:prstGeom prst="rect">
            <a:avLst/>
          </a:prstGeom>
          <a:noFill/>
        </p:spPr>
        <p:txBody>
          <a:bodyPr wrap="square" rtlCol="0">
            <a:spAutoFit/>
          </a:bodyPr>
          <a:lstStyle/>
          <a:p>
            <a:r>
              <a:rPr lang="en-US" dirty="0" smtClean="0"/>
              <a:t>gods and heroes</a:t>
            </a:r>
            <a:endParaRPr lang="en-US" dirty="0"/>
          </a:p>
        </p:txBody>
      </p:sp>
      <p:sp>
        <p:nvSpPr>
          <p:cNvPr id="7" name="TextBox 6"/>
          <p:cNvSpPr txBox="1"/>
          <p:nvPr/>
        </p:nvSpPr>
        <p:spPr>
          <a:xfrm>
            <a:off x="6908800" y="2617232"/>
            <a:ext cx="698500" cy="369332"/>
          </a:xfrm>
          <a:prstGeom prst="rect">
            <a:avLst/>
          </a:prstGeom>
          <a:noFill/>
        </p:spPr>
        <p:txBody>
          <a:bodyPr wrap="square" rtlCol="0">
            <a:spAutoFit/>
          </a:bodyPr>
          <a:lstStyle/>
          <a:p>
            <a:r>
              <a:rPr lang="en-US" dirty="0" smtClean="0"/>
              <a:t>war</a:t>
            </a:r>
            <a:endParaRPr lang="en-US" dirty="0"/>
          </a:p>
        </p:txBody>
      </p:sp>
      <p:sp>
        <p:nvSpPr>
          <p:cNvPr id="8" name="TextBox 7"/>
          <p:cNvSpPr txBox="1"/>
          <p:nvPr/>
        </p:nvSpPr>
        <p:spPr>
          <a:xfrm>
            <a:off x="762000" y="2935764"/>
            <a:ext cx="1079500" cy="369332"/>
          </a:xfrm>
          <a:prstGeom prst="rect">
            <a:avLst/>
          </a:prstGeom>
          <a:noFill/>
        </p:spPr>
        <p:txBody>
          <a:bodyPr wrap="square" rtlCol="0">
            <a:spAutoFit/>
          </a:bodyPr>
          <a:lstStyle/>
          <a:p>
            <a:r>
              <a:rPr lang="en-US" dirty="0" smtClean="0"/>
              <a:t>disease</a:t>
            </a:r>
            <a:endParaRPr lang="en-US" dirty="0"/>
          </a:p>
        </p:txBody>
      </p:sp>
      <p:sp>
        <p:nvSpPr>
          <p:cNvPr id="9" name="TextBox 8"/>
          <p:cNvSpPr txBox="1"/>
          <p:nvPr/>
        </p:nvSpPr>
        <p:spPr>
          <a:xfrm>
            <a:off x="774700" y="3670300"/>
            <a:ext cx="1130300" cy="369332"/>
          </a:xfrm>
          <a:prstGeom prst="rect">
            <a:avLst/>
          </a:prstGeom>
          <a:noFill/>
        </p:spPr>
        <p:txBody>
          <a:bodyPr wrap="square" rtlCol="0">
            <a:spAutoFit/>
          </a:bodyPr>
          <a:lstStyle/>
          <a:p>
            <a:r>
              <a:rPr lang="en-US" dirty="0" smtClean="0"/>
              <a:t>fighting</a:t>
            </a:r>
            <a:endParaRPr lang="en-US" dirty="0"/>
          </a:p>
        </p:txBody>
      </p:sp>
      <p:sp>
        <p:nvSpPr>
          <p:cNvPr id="10" name="TextBox 9"/>
          <p:cNvSpPr txBox="1"/>
          <p:nvPr/>
        </p:nvSpPr>
        <p:spPr>
          <a:xfrm>
            <a:off x="6108700" y="3644900"/>
            <a:ext cx="1016000" cy="369332"/>
          </a:xfrm>
          <a:prstGeom prst="rect">
            <a:avLst/>
          </a:prstGeom>
          <a:noFill/>
        </p:spPr>
        <p:txBody>
          <a:bodyPr wrap="square" rtlCol="0">
            <a:spAutoFit/>
          </a:bodyPr>
          <a:lstStyle/>
          <a:p>
            <a:r>
              <a:rPr lang="en-US" dirty="0" smtClean="0"/>
              <a:t>inferior</a:t>
            </a:r>
            <a:endParaRPr lang="en-US" dirty="0"/>
          </a:p>
        </p:txBody>
      </p:sp>
      <p:sp>
        <p:nvSpPr>
          <p:cNvPr id="12" name="TextBox 11"/>
          <p:cNvSpPr txBox="1"/>
          <p:nvPr/>
        </p:nvSpPr>
        <p:spPr>
          <a:xfrm>
            <a:off x="4889500" y="4394200"/>
            <a:ext cx="711200" cy="369332"/>
          </a:xfrm>
          <a:prstGeom prst="rect">
            <a:avLst/>
          </a:prstGeom>
          <a:noFill/>
        </p:spPr>
        <p:txBody>
          <a:bodyPr wrap="square" rtlCol="0">
            <a:spAutoFit/>
          </a:bodyPr>
          <a:lstStyle/>
          <a:p>
            <a:r>
              <a:rPr lang="en-US" dirty="0" smtClean="0"/>
              <a:t>harp </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P spid="12" grpId="0"/>
    </p:bldLst>
  </p:timing>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a:xfrm>
            <a:off x="498474" y="1981200"/>
            <a:ext cx="7718426" cy="4144963"/>
          </a:xfrm>
        </p:spPr>
        <p:txBody>
          <a:bodyPr/>
          <a:lstStyle/>
          <a:p>
            <a:pPr marR="0" indent="-457200">
              <a:spcBef>
                <a:spcPts val="0"/>
              </a:spcBef>
              <a:spcAft>
                <a:spcPts val="1000"/>
              </a:spcAft>
              <a:buNone/>
            </a:pPr>
            <a:r>
              <a:rPr lang="en-US" dirty="0" smtClean="0">
                <a:latin typeface="Times New Roman"/>
                <a:ea typeface="Cambria"/>
                <a:cs typeface="Times New Roman"/>
              </a:rPr>
              <a:t>47.   For the non-Christian Anglo-Saxon, whose religion offered them no hope of an afterlife, _____ and its reverberation through </a:t>
            </a:r>
            <a:r>
              <a:rPr lang="en-US" u="sng" dirty="0" smtClean="0">
                <a:solidFill>
                  <a:schemeClr val="tx1"/>
                </a:solidFill>
                <a:latin typeface="Times New Roman"/>
                <a:ea typeface="Cambria"/>
                <a:cs typeface="Times New Roman"/>
              </a:rPr>
              <a:t>______ </a:t>
            </a:r>
            <a:r>
              <a:rPr lang="en-US" dirty="0" smtClean="0">
                <a:latin typeface="Times New Roman"/>
                <a:ea typeface="Cambria"/>
                <a:cs typeface="Times New Roman"/>
              </a:rPr>
              <a:t> </a:t>
            </a:r>
            <a:r>
              <a:rPr lang="en-US" dirty="0" smtClean="0">
                <a:solidFill>
                  <a:schemeClr val="tx1"/>
                </a:solidFill>
                <a:latin typeface="Times New Roman"/>
                <a:ea typeface="Cambria"/>
                <a:cs typeface="Times New Roman"/>
              </a:rPr>
              <a:t>provided a defense against death. </a:t>
            </a:r>
          </a:p>
          <a:p>
            <a:pPr marR="0" indent="-457200">
              <a:spcBef>
                <a:spcPts val="0"/>
              </a:spcBef>
              <a:spcAft>
                <a:spcPts val="1000"/>
              </a:spcAft>
              <a:buNone/>
            </a:pPr>
            <a:r>
              <a:rPr lang="en-US" dirty="0" smtClean="0">
                <a:latin typeface="Times New Roman"/>
                <a:ea typeface="Cambria"/>
                <a:cs typeface="Times New Roman"/>
              </a:rPr>
              <a:t>48</a:t>
            </a:r>
            <a:r>
              <a:rPr lang="en-US" dirty="0" smtClean="0">
                <a:latin typeface="Times New Roman"/>
                <a:ea typeface="Cambria"/>
                <a:cs typeface="Times New Roman"/>
              </a:rPr>
              <a:t>. Fame was preserved by the bards in the ________________ (culture) of the people.</a:t>
            </a:r>
            <a:endParaRPr lang="en-US" dirty="0" smtClean="0">
              <a:latin typeface="Times New Roman"/>
              <a:ea typeface="Cambria"/>
              <a:cs typeface="Times New Roman"/>
            </a:endParaRPr>
          </a:p>
          <a:p>
            <a:pPr marR="0" indent="-457200">
              <a:spcBef>
                <a:spcPts val="0"/>
              </a:spcBef>
              <a:spcAft>
                <a:spcPts val="1000"/>
              </a:spcAft>
              <a:buNone/>
            </a:pPr>
            <a:r>
              <a:rPr lang="en-US" dirty="0" smtClean="0">
                <a:latin typeface="Times New Roman"/>
                <a:ea typeface="Cambria"/>
                <a:cs typeface="Times New Roman"/>
              </a:rPr>
              <a:t>49.  </a:t>
            </a:r>
            <a:r>
              <a:rPr lang="en-US" dirty="0" smtClean="0">
                <a:latin typeface="Times New Roman"/>
                <a:ea typeface="Cambria"/>
                <a:cs typeface="Times New Roman"/>
              </a:rPr>
              <a:t>Ireland was considered luckier than England and</a:t>
            </a:r>
            <a:r>
              <a:rPr lang="en-US" dirty="0" smtClean="0">
                <a:latin typeface="Times New Roman"/>
                <a:ea typeface="Cambria"/>
                <a:cs typeface="Times New Roman"/>
              </a:rPr>
              <a:t> the rest of Europe </a:t>
            </a:r>
            <a:r>
              <a:rPr lang="en-US" dirty="0" smtClean="0">
                <a:latin typeface="Times New Roman"/>
                <a:ea typeface="Cambria"/>
                <a:cs typeface="Times New Roman"/>
              </a:rPr>
              <a:t>in the fifth century because it was more _______, not overrun by Germanic ________.</a:t>
            </a:r>
          </a:p>
        </p:txBody>
      </p:sp>
      <p:sp>
        <p:nvSpPr>
          <p:cNvPr id="4" name="TextBox 3"/>
          <p:cNvSpPr txBox="1"/>
          <p:nvPr/>
        </p:nvSpPr>
        <p:spPr>
          <a:xfrm>
            <a:off x="2794000" y="2311400"/>
            <a:ext cx="711200" cy="369332"/>
          </a:xfrm>
          <a:prstGeom prst="rect">
            <a:avLst/>
          </a:prstGeom>
          <a:noFill/>
        </p:spPr>
        <p:txBody>
          <a:bodyPr wrap="square" rtlCol="0">
            <a:spAutoFit/>
          </a:bodyPr>
          <a:lstStyle/>
          <a:p>
            <a:r>
              <a:rPr lang="en-US" dirty="0" smtClean="0"/>
              <a:t>fame</a:t>
            </a:r>
            <a:endParaRPr lang="en-US" dirty="0"/>
          </a:p>
        </p:txBody>
      </p:sp>
      <p:sp>
        <p:nvSpPr>
          <p:cNvPr id="5" name="TextBox 4"/>
          <p:cNvSpPr txBox="1"/>
          <p:nvPr/>
        </p:nvSpPr>
        <p:spPr>
          <a:xfrm>
            <a:off x="6502400" y="2297668"/>
            <a:ext cx="1003300" cy="369332"/>
          </a:xfrm>
          <a:prstGeom prst="rect">
            <a:avLst/>
          </a:prstGeom>
          <a:noFill/>
        </p:spPr>
        <p:txBody>
          <a:bodyPr wrap="square" rtlCol="0">
            <a:spAutoFit/>
          </a:bodyPr>
          <a:lstStyle/>
          <a:p>
            <a:r>
              <a:rPr lang="en-US" dirty="0" smtClean="0"/>
              <a:t>poetry </a:t>
            </a:r>
            <a:endParaRPr lang="en-US" dirty="0"/>
          </a:p>
        </p:txBody>
      </p:sp>
      <p:sp>
        <p:nvSpPr>
          <p:cNvPr id="6" name="TextBox 5"/>
          <p:cNvSpPr txBox="1"/>
          <p:nvPr/>
        </p:nvSpPr>
        <p:spPr>
          <a:xfrm>
            <a:off x="5029200" y="2984500"/>
            <a:ext cx="2260600" cy="369332"/>
          </a:xfrm>
          <a:prstGeom prst="rect">
            <a:avLst/>
          </a:prstGeom>
          <a:noFill/>
        </p:spPr>
        <p:txBody>
          <a:bodyPr wrap="square" rtlCol="0">
            <a:spAutoFit/>
          </a:bodyPr>
          <a:lstStyle/>
          <a:p>
            <a:r>
              <a:rPr lang="en-US" dirty="0" smtClean="0"/>
              <a:t>collective memory</a:t>
            </a:r>
            <a:endParaRPr lang="en-US" dirty="0"/>
          </a:p>
        </p:txBody>
      </p:sp>
      <p:sp>
        <p:nvSpPr>
          <p:cNvPr id="7" name="TextBox 6"/>
          <p:cNvSpPr txBox="1"/>
          <p:nvPr/>
        </p:nvSpPr>
        <p:spPr>
          <a:xfrm>
            <a:off x="4622800" y="4089400"/>
            <a:ext cx="1066800" cy="369332"/>
          </a:xfrm>
          <a:prstGeom prst="rect">
            <a:avLst/>
          </a:prstGeom>
          <a:noFill/>
        </p:spPr>
        <p:txBody>
          <a:bodyPr wrap="square" rtlCol="0">
            <a:spAutoFit/>
          </a:bodyPr>
          <a:lstStyle/>
          <a:p>
            <a:r>
              <a:rPr lang="en-US" dirty="0" smtClean="0"/>
              <a:t>isolated</a:t>
            </a:r>
            <a:endParaRPr lang="en-US" dirty="0"/>
          </a:p>
        </p:txBody>
      </p:sp>
      <p:sp>
        <p:nvSpPr>
          <p:cNvPr id="8" name="TextBox 7"/>
          <p:cNvSpPr txBox="1"/>
          <p:nvPr/>
        </p:nvSpPr>
        <p:spPr>
          <a:xfrm>
            <a:off x="1905000" y="4343400"/>
            <a:ext cx="1270000" cy="369332"/>
          </a:xfrm>
          <a:prstGeom prst="rect">
            <a:avLst/>
          </a:prstGeom>
          <a:noFill/>
        </p:spPr>
        <p:txBody>
          <a:bodyPr wrap="square" rtlCol="0">
            <a:spAutoFit/>
          </a:bodyPr>
          <a:lstStyle/>
          <a:p>
            <a:r>
              <a:rPr lang="en-US" dirty="0" smtClean="0"/>
              <a:t>invaders</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532160" y="493791"/>
            <a:ext cx="8534400" cy="716263"/>
          </a:xfrm>
        </p:spPr>
        <p:txBody>
          <a:bodyPr>
            <a:normAutofit/>
          </a:bodyPr>
          <a:lstStyle/>
          <a:p>
            <a:r>
              <a:rPr lang="en-US" dirty="0" smtClean="0"/>
              <a:t>The Anglo-Saxons (             )</a:t>
            </a:r>
            <a:endParaRPr lang="en-US" dirty="0"/>
          </a:p>
        </p:txBody>
      </p:sp>
      <p:sp>
        <p:nvSpPr>
          <p:cNvPr id="3" name="Content Placeholder 2"/>
          <p:cNvSpPr>
            <a:spLocks noGrp="1"/>
          </p:cNvSpPr>
          <p:nvPr>
            <p:ph idx="1"/>
          </p:nvPr>
        </p:nvSpPr>
        <p:spPr>
          <a:xfrm>
            <a:off x="532160" y="1527048"/>
            <a:ext cx="7942846" cy="4668774"/>
          </a:xfrm>
        </p:spPr>
        <p:txBody>
          <a:bodyPr>
            <a:normAutofit/>
          </a:bodyPr>
          <a:lstStyle/>
          <a:p>
            <a:pPr marL="457200" indent="-457200">
              <a:buAutoNum type="arabicParenR"/>
            </a:pPr>
            <a:endParaRPr lang="en-US" dirty="0" smtClean="0">
              <a:latin typeface="Times New Roman"/>
              <a:ea typeface="Cambria"/>
              <a:cs typeface="Times New Roman"/>
            </a:endParaRPr>
          </a:p>
          <a:p>
            <a:pPr marL="457200" indent="-457200">
              <a:buAutoNum type="arabicParenR"/>
            </a:pPr>
            <a:r>
              <a:rPr lang="en-US" dirty="0" smtClean="0">
                <a:latin typeface="Times New Roman"/>
                <a:ea typeface="Cambria"/>
                <a:cs typeface="Times New Roman"/>
              </a:rPr>
              <a:t>__________engulfed and consumed Anglo-Saxon life.</a:t>
            </a:r>
          </a:p>
          <a:p>
            <a:pPr marL="457200" indent="-457200">
              <a:buAutoNum type="arabicParenR"/>
            </a:pPr>
            <a:r>
              <a:rPr lang="en-US" dirty="0" smtClean="0">
                <a:latin typeface="Times New Roman"/>
                <a:ea typeface="Cambria"/>
                <a:cs typeface="Times New Roman"/>
              </a:rPr>
              <a:t>Stonehenge is a ____________________________    on Salisbury Plain in Whitshire, England.  It was used by the __________for religious __________ having to do with lunar and solar cycles.</a:t>
            </a:r>
          </a:p>
          <a:p>
            <a:pPr marL="457200" indent="-457200">
              <a:buAutoNum type="arabicParenR"/>
            </a:pPr>
            <a:r>
              <a:rPr lang="en-US" dirty="0" smtClean="0">
                <a:latin typeface="Times New Roman"/>
                <a:ea typeface="Cambria"/>
                <a:cs typeface="Times New Roman"/>
              </a:rPr>
              <a:t>Several groups of people invaded and settled England.  These include the Iberians, _______, Romans, _________, _________, Vikings, and Normans.</a:t>
            </a:r>
          </a:p>
        </p:txBody>
      </p:sp>
      <p:sp>
        <p:nvSpPr>
          <p:cNvPr id="4" name="TextBox 3"/>
          <p:cNvSpPr txBox="1"/>
          <p:nvPr/>
        </p:nvSpPr>
        <p:spPr>
          <a:xfrm>
            <a:off x="1068702" y="2052515"/>
            <a:ext cx="1564334" cy="461665"/>
          </a:xfrm>
          <a:prstGeom prst="rect">
            <a:avLst/>
          </a:prstGeom>
          <a:noFill/>
        </p:spPr>
        <p:txBody>
          <a:bodyPr wrap="square" rtlCol="0">
            <a:spAutoFit/>
          </a:bodyPr>
          <a:lstStyle/>
          <a:p>
            <a:r>
              <a:rPr lang="en-US" sz="2400" dirty="0" smtClean="0"/>
              <a:t>Warfare</a:t>
            </a:r>
            <a:endParaRPr lang="en-US" sz="2400" dirty="0"/>
          </a:p>
        </p:txBody>
      </p:sp>
      <p:sp>
        <p:nvSpPr>
          <p:cNvPr id="5" name="TextBox 4"/>
          <p:cNvSpPr txBox="1"/>
          <p:nvPr/>
        </p:nvSpPr>
        <p:spPr>
          <a:xfrm>
            <a:off x="2651367" y="2582551"/>
            <a:ext cx="4057977" cy="461665"/>
          </a:xfrm>
          <a:prstGeom prst="rect">
            <a:avLst/>
          </a:prstGeom>
          <a:noFill/>
        </p:spPr>
        <p:txBody>
          <a:bodyPr wrap="square" rtlCol="0">
            <a:spAutoFit/>
          </a:bodyPr>
          <a:lstStyle/>
          <a:p>
            <a:r>
              <a:rPr lang="en-US" sz="2400" dirty="0"/>
              <a:t>c</a:t>
            </a:r>
            <a:r>
              <a:rPr lang="en-US" sz="2400" dirty="0" smtClean="0"/>
              <a:t>ollection of huge stones</a:t>
            </a:r>
            <a:endParaRPr lang="en-US" sz="2400" dirty="0"/>
          </a:p>
        </p:txBody>
      </p:sp>
      <p:sp>
        <p:nvSpPr>
          <p:cNvPr id="6" name="TextBox 5"/>
          <p:cNvSpPr txBox="1"/>
          <p:nvPr/>
        </p:nvSpPr>
        <p:spPr>
          <a:xfrm>
            <a:off x="5998526" y="2919313"/>
            <a:ext cx="1202290" cy="461665"/>
          </a:xfrm>
          <a:prstGeom prst="rect">
            <a:avLst/>
          </a:prstGeom>
          <a:noFill/>
        </p:spPr>
        <p:txBody>
          <a:bodyPr wrap="square" rtlCol="0">
            <a:spAutoFit/>
          </a:bodyPr>
          <a:lstStyle/>
          <a:p>
            <a:r>
              <a:rPr lang="en-US" sz="2400" dirty="0" smtClean="0"/>
              <a:t>Druids</a:t>
            </a:r>
            <a:endParaRPr lang="en-US" sz="2400" dirty="0"/>
          </a:p>
        </p:txBody>
      </p:sp>
      <p:sp>
        <p:nvSpPr>
          <p:cNvPr id="7" name="TextBox 6"/>
          <p:cNvSpPr txBox="1"/>
          <p:nvPr/>
        </p:nvSpPr>
        <p:spPr>
          <a:xfrm>
            <a:off x="2103959" y="3222531"/>
            <a:ext cx="1155823" cy="461665"/>
          </a:xfrm>
          <a:prstGeom prst="rect">
            <a:avLst/>
          </a:prstGeom>
          <a:noFill/>
        </p:spPr>
        <p:txBody>
          <a:bodyPr wrap="square" rtlCol="0">
            <a:spAutoFit/>
          </a:bodyPr>
          <a:lstStyle/>
          <a:p>
            <a:r>
              <a:rPr lang="en-US" sz="2400" dirty="0" smtClean="0"/>
              <a:t>rites</a:t>
            </a:r>
            <a:endParaRPr lang="en-US" sz="2400" dirty="0"/>
          </a:p>
        </p:txBody>
      </p:sp>
      <p:sp>
        <p:nvSpPr>
          <p:cNvPr id="8" name="TextBox 7"/>
          <p:cNvSpPr txBox="1"/>
          <p:nvPr/>
        </p:nvSpPr>
        <p:spPr>
          <a:xfrm>
            <a:off x="4628567" y="615991"/>
            <a:ext cx="1799144" cy="523220"/>
          </a:xfrm>
          <a:prstGeom prst="rect">
            <a:avLst/>
          </a:prstGeom>
          <a:noFill/>
        </p:spPr>
        <p:txBody>
          <a:bodyPr wrap="square" rtlCol="0">
            <a:spAutoFit/>
          </a:bodyPr>
          <a:lstStyle/>
          <a:p>
            <a:r>
              <a:rPr lang="en-US" sz="2800" dirty="0" smtClean="0"/>
              <a:t>449-1066</a:t>
            </a:r>
            <a:endParaRPr lang="en-US" sz="2800" dirty="0"/>
          </a:p>
        </p:txBody>
      </p:sp>
      <p:sp>
        <p:nvSpPr>
          <p:cNvPr id="9" name="TextBox 8"/>
          <p:cNvSpPr txBox="1"/>
          <p:nvPr/>
        </p:nvSpPr>
        <p:spPr>
          <a:xfrm>
            <a:off x="2328666" y="4087202"/>
            <a:ext cx="926402" cy="461665"/>
          </a:xfrm>
          <a:prstGeom prst="rect">
            <a:avLst/>
          </a:prstGeom>
          <a:noFill/>
        </p:spPr>
        <p:txBody>
          <a:bodyPr wrap="square" rtlCol="0">
            <a:spAutoFit/>
          </a:bodyPr>
          <a:lstStyle/>
          <a:p>
            <a:r>
              <a:rPr lang="en-US" sz="2400" dirty="0"/>
              <a:t>C</a:t>
            </a:r>
            <a:r>
              <a:rPr lang="en-US" sz="2400" dirty="0" smtClean="0"/>
              <a:t>elts</a:t>
            </a:r>
            <a:endParaRPr lang="en-US" sz="2400" dirty="0"/>
          </a:p>
        </p:txBody>
      </p:sp>
      <p:sp>
        <p:nvSpPr>
          <p:cNvPr id="10" name="TextBox 9"/>
          <p:cNvSpPr txBox="1"/>
          <p:nvPr/>
        </p:nvSpPr>
        <p:spPr>
          <a:xfrm>
            <a:off x="4318880" y="4074244"/>
            <a:ext cx="1202290" cy="461665"/>
          </a:xfrm>
          <a:prstGeom prst="rect">
            <a:avLst/>
          </a:prstGeom>
          <a:noFill/>
        </p:spPr>
        <p:txBody>
          <a:bodyPr wrap="square" rtlCol="0">
            <a:spAutoFit/>
          </a:bodyPr>
          <a:lstStyle/>
          <a:p>
            <a:r>
              <a:rPr lang="en-US" sz="2400" dirty="0" smtClean="0"/>
              <a:t>Angles</a:t>
            </a:r>
            <a:endParaRPr lang="en-US" sz="2400" dirty="0"/>
          </a:p>
        </p:txBody>
      </p:sp>
      <p:sp>
        <p:nvSpPr>
          <p:cNvPr id="11" name="TextBox 10"/>
          <p:cNvSpPr txBox="1"/>
          <p:nvPr/>
        </p:nvSpPr>
        <p:spPr>
          <a:xfrm>
            <a:off x="5612296" y="4089765"/>
            <a:ext cx="1202290" cy="461665"/>
          </a:xfrm>
          <a:prstGeom prst="rect">
            <a:avLst/>
          </a:prstGeom>
          <a:noFill/>
        </p:spPr>
        <p:txBody>
          <a:bodyPr wrap="square" rtlCol="0">
            <a:spAutoFit/>
          </a:bodyPr>
          <a:lstStyle/>
          <a:p>
            <a:r>
              <a:rPr lang="en-US" sz="2400" dirty="0" smtClean="0"/>
              <a:t>Saxons</a:t>
            </a:r>
            <a:endParaRPr lang="en-US" sz="24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9"/>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10"/>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9" grpId="0"/>
      <p:bldP spid="10" grpId="0"/>
      <p:bldP spid="11" grpId="0"/>
    </p:bldLst>
  </p:timing>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R="0" indent="-457200">
              <a:spcBef>
                <a:spcPts val="0"/>
              </a:spcBef>
              <a:spcAft>
                <a:spcPts val="1000"/>
              </a:spcAft>
              <a:buAutoNum type="arabicPeriod" startAt="50"/>
            </a:pPr>
            <a:r>
              <a:rPr lang="en-US" dirty="0" smtClean="0">
                <a:latin typeface="Times New Roman"/>
                <a:ea typeface="Cambria"/>
                <a:cs typeface="Times New Roman"/>
              </a:rPr>
              <a:t>A Romanized Briton named _________ converted Celtic Ireland to Christianity in 432 A.D.   He used the __________ to explain the holy trinity.</a:t>
            </a:r>
          </a:p>
          <a:p>
            <a:pPr marR="0" indent="-457200">
              <a:spcBef>
                <a:spcPts val="0"/>
              </a:spcBef>
              <a:spcAft>
                <a:spcPts val="1000"/>
              </a:spcAft>
              <a:buAutoNum type="arabicPeriod" startAt="50"/>
            </a:pPr>
            <a:r>
              <a:rPr lang="en-US" dirty="0" smtClean="0">
                <a:latin typeface="Times New Roman"/>
                <a:ea typeface="Cambria"/>
                <a:cs typeface="Times New Roman"/>
              </a:rPr>
              <a:t>   During this “Golden Age” because of Patricius, more people were converted to ___________, more ____________were created that became ___________ of learning for refugee ________ .</a:t>
            </a:r>
          </a:p>
          <a:p>
            <a:pPr marR="0" indent="-457200">
              <a:spcBef>
                <a:spcPts val="0"/>
              </a:spcBef>
              <a:spcAft>
                <a:spcPts val="1000"/>
              </a:spcAft>
              <a:buAutoNum type="arabicPeriod" startAt="50"/>
            </a:pPr>
            <a:r>
              <a:rPr lang="en-US" dirty="0" smtClean="0">
                <a:latin typeface="Times New Roman"/>
                <a:ea typeface="Cambria"/>
                <a:cs typeface="Times New Roman"/>
              </a:rPr>
              <a:t>  The bards offered the hope of being remembered forever in poetry.  Christianity offered another hope, the hope of an _______.</a:t>
            </a:r>
          </a:p>
          <a:p>
            <a:pPr marR="0" indent="-457200">
              <a:spcBef>
                <a:spcPts val="0"/>
              </a:spcBef>
              <a:spcAft>
                <a:spcPts val="1000"/>
              </a:spcAft>
              <a:buAutoNum type="arabicPeriod" startAt="50"/>
            </a:pPr>
            <a:r>
              <a:rPr lang="en-US" dirty="0" smtClean="0">
                <a:latin typeface="Times New Roman"/>
                <a:ea typeface="Cambria"/>
                <a:cs typeface="Times New Roman"/>
              </a:rPr>
              <a:t> In the monastery’s ___________, a scribe often encounters many difficulties, such as a ___________ , oil lamps that didn’t provide much light causing _____ strain, and the deafening _______.</a:t>
            </a:r>
          </a:p>
        </p:txBody>
      </p:sp>
      <p:sp>
        <p:nvSpPr>
          <p:cNvPr id="4" name="TextBox 3"/>
          <p:cNvSpPr txBox="1"/>
          <p:nvPr/>
        </p:nvSpPr>
        <p:spPr>
          <a:xfrm>
            <a:off x="3886200" y="1993900"/>
            <a:ext cx="1117600" cy="369332"/>
          </a:xfrm>
          <a:prstGeom prst="rect">
            <a:avLst/>
          </a:prstGeom>
          <a:noFill/>
        </p:spPr>
        <p:txBody>
          <a:bodyPr wrap="square" rtlCol="0">
            <a:spAutoFit/>
          </a:bodyPr>
          <a:lstStyle/>
          <a:p>
            <a:r>
              <a:rPr lang="en-US" dirty="0" smtClean="0"/>
              <a:t>Patricuis</a:t>
            </a:r>
            <a:endParaRPr lang="en-US" dirty="0"/>
          </a:p>
        </p:txBody>
      </p:sp>
      <p:sp>
        <p:nvSpPr>
          <p:cNvPr id="5" name="TextBox 4"/>
          <p:cNvSpPr txBox="1"/>
          <p:nvPr/>
        </p:nvSpPr>
        <p:spPr>
          <a:xfrm>
            <a:off x="4660900" y="2312432"/>
            <a:ext cx="1270000" cy="369332"/>
          </a:xfrm>
          <a:prstGeom prst="rect">
            <a:avLst/>
          </a:prstGeom>
          <a:noFill/>
        </p:spPr>
        <p:txBody>
          <a:bodyPr wrap="square" rtlCol="0">
            <a:spAutoFit/>
          </a:bodyPr>
          <a:lstStyle/>
          <a:p>
            <a:r>
              <a:rPr lang="en-US" dirty="0" smtClean="0"/>
              <a:t>shamrock</a:t>
            </a:r>
            <a:endParaRPr lang="en-US" dirty="0"/>
          </a:p>
        </p:txBody>
      </p:sp>
      <p:sp>
        <p:nvSpPr>
          <p:cNvPr id="6" name="TextBox 5"/>
          <p:cNvSpPr txBox="1"/>
          <p:nvPr/>
        </p:nvSpPr>
        <p:spPr>
          <a:xfrm>
            <a:off x="2044700" y="3327400"/>
            <a:ext cx="1422400" cy="369332"/>
          </a:xfrm>
          <a:prstGeom prst="rect">
            <a:avLst/>
          </a:prstGeom>
          <a:noFill/>
        </p:spPr>
        <p:txBody>
          <a:bodyPr wrap="square" rtlCol="0">
            <a:spAutoFit/>
          </a:bodyPr>
          <a:lstStyle/>
          <a:p>
            <a:r>
              <a:rPr lang="en-US" dirty="0" smtClean="0"/>
              <a:t>Christianity</a:t>
            </a:r>
            <a:endParaRPr lang="en-US" dirty="0"/>
          </a:p>
        </p:txBody>
      </p:sp>
      <p:sp>
        <p:nvSpPr>
          <p:cNvPr id="7" name="TextBox 6"/>
          <p:cNvSpPr txBox="1"/>
          <p:nvPr/>
        </p:nvSpPr>
        <p:spPr>
          <a:xfrm>
            <a:off x="4178300" y="3340100"/>
            <a:ext cx="1600200" cy="368300"/>
          </a:xfrm>
          <a:prstGeom prst="rect">
            <a:avLst/>
          </a:prstGeom>
          <a:noFill/>
        </p:spPr>
        <p:txBody>
          <a:bodyPr wrap="square" rtlCol="0">
            <a:spAutoFit/>
          </a:bodyPr>
          <a:lstStyle/>
          <a:p>
            <a:r>
              <a:rPr lang="en-US" dirty="0" smtClean="0"/>
              <a:t>monasteries</a:t>
            </a:r>
            <a:endParaRPr lang="en-US" dirty="0"/>
          </a:p>
        </p:txBody>
      </p:sp>
      <p:sp>
        <p:nvSpPr>
          <p:cNvPr id="8" name="TextBox 7"/>
          <p:cNvSpPr txBox="1"/>
          <p:nvPr/>
        </p:nvSpPr>
        <p:spPr>
          <a:xfrm>
            <a:off x="1625600" y="3632200"/>
            <a:ext cx="1460500" cy="369332"/>
          </a:xfrm>
          <a:prstGeom prst="rect">
            <a:avLst/>
          </a:prstGeom>
          <a:noFill/>
        </p:spPr>
        <p:txBody>
          <a:bodyPr wrap="square" rtlCol="0">
            <a:spAutoFit/>
          </a:bodyPr>
          <a:lstStyle/>
          <a:p>
            <a:r>
              <a:rPr lang="en-US" dirty="0" smtClean="0"/>
              <a:t>sanctuaries</a:t>
            </a:r>
            <a:endParaRPr lang="en-US" dirty="0"/>
          </a:p>
        </p:txBody>
      </p:sp>
      <p:sp>
        <p:nvSpPr>
          <p:cNvPr id="9" name="TextBox 8"/>
          <p:cNvSpPr txBox="1"/>
          <p:nvPr/>
        </p:nvSpPr>
        <p:spPr>
          <a:xfrm>
            <a:off x="5384800" y="3632200"/>
            <a:ext cx="1079500" cy="369332"/>
          </a:xfrm>
          <a:prstGeom prst="rect">
            <a:avLst/>
          </a:prstGeom>
          <a:noFill/>
        </p:spPr>
        <p:txBody>
          <a:bodyPr wrap="square" rtlCol="0">
            <a:spAutoFit/>
          </a:bodyPr>
          <a:lstStyle/>
          <a:p>
            <a:r>
              <a:rPr lang="en-US" dirty="0" smtClean="0"/>
              <a:t>scholars</a:t>
            </a:r>
            <a:endParaRPr lang="en-US" dirty="0"/>
          </a:p>
        </p:txBody>
      </p:sp>
      <p:sp>
        <p:nvSpPr>
          <p:cNvPr id="10" name="TextBox 9"/>
          <p:cNvSpPr txBox="1"/>
          <p:nvPr/>
        </p:nvSpPr>
        <p:spPr>
          <a:xfrm>
            <a:off x="5727700" y="4374634"/>
            <a:ext cx="1016000" cy="369332"/>
          </a:xfrm>
          <a:prstGeom prst="rect">
            <a:avLst/>
          </a:prstGeom>
          <a:noFill/>
        </p:spPr>
        <p:txBody>
          <a:bodyPr wrap="square" rtlCol="0">
            <a:spAutoFit/>
          </a:bodyPr>
          <a:lstStyle/>
          <a:p>
            <a:r>
              <a:rPr lang="en-US" dirty="0" smtClean="0"/>
              <a:t>afterlife</a:t>
            </a:r>
            <a:endParaRPr lang="en-US" dirty="0"/>
          </a:p>
        </p:txBody>
      </p:sp>
      <p:sp>
        <p:nvSpPr>
          <p:cNvPr id="11" name="TextBox 10"/>
          <p:cNvSpPr txBox="1"/>
          <p:nvPr/>
        </p:nvSpPr>
        <p:spPr>
          <a:xfrm>
            <a:off x="2997200" y="4813300"/>
            <a:ext cx="1409700" cy="369332"/>
          </a:xfrm>
          <a:prstGeom prst="rect">
            <a:avLst/>
          </a:prstGeom>
          <a:noFill/>
        </p:spPr>
        <p:txBody>
          <a:bodyPr wrap="square" rtlCol="0">
            <a:spAutoFit/>
          </a:bodyPr>
          <a:lstStyle/>
          <a:p>
            <a:r>
              <a:rPr lang="en-US" dirty="0" smtClean="0"/>
              <a:t>scriptorium</a:t>
            </a:r>
            <a:endParaRPr lang="en-US" dirty="0"/>
          </a:p>
        </p:txBody>
      </p:sp>
      <p:sp>
        <p:nvSpPr>
          <p:cNvPr id="12" name="TextBox 11"/>
          <p:cNvSpPr txBox="1"/>
          <p:nvPr/>
        </p:nvSpPr>
        <p:spPr>
          <a:xfrm>
            <a:off x="2971800" y="5123934"/>
            <a:ext cx="1320800" cy="369332"/>
          </a:xfrm>
          <a:prstGeom prst="rect">
            <a:avLst/>
          </a:prstGeom>
          <a:noFill/>
        </p:spPr>
        <p:txBody>
          <a:bodyPr wrap="square" rtlCol="0">
            <a:spAutoFit/>
          </a:bodyPr>
          <a:lstStyle/>
          <a:p>
            <a:r>
              <a:rPr lang="en-US" dirty="0" smtClean="0"/>
              <a:t>sore back</a:t>
            </a:r>
            <a:endParaRPr lang="en-US" dirty="0"/>
          </a:p>
        </p:txBody>
      </p:sp>
      <p:sp>
        <p:nvSpPr>
          <p:cNvPr id="13" name="TextBox 12"/>
          <p:cNvSpPr txBox="1"/>
          <p:nvPr/>
        </p:nvSpPr>
        <p:spPr>
          <a:xfrm>
            <a:off x="2794000" y="5442466"/>
            <a:ext cx="635000" cy="369332"/>
          </a:xfrm>
          <a:prstGeom prst="rect">
            <a:avLst/>
          </a:prstGeom>
          <a:noFill/>
        </p:spPr>
        <p:txBody>
          <a:bodyPr wrap="square" rtlCol="0">
            <a:spAutoFit/>
          </a:bodyPr>
          <a:lstStyle/>
          <a:p>
            <a:r>
              <a:rPr lang="en-US" dirty="0" smtClean="0"/>
              <a:t>eye</a:t>
            </a:r>
            <a:endParaRPr lang="en-US" dirty="0"/>
          </a:p>
        </p:txBody>
      </p:sp>
      <p:sp>
        <p:nvSpPr>
          <p:cNvPr id="14" name="TextBox 13"/>
          <p:cNvSpPr txBox="1"/>
          <p:nvPr/>
        </p:nvSpPr>
        <p:spPr>
          <a:xfrm>
            <a:off x="6045200" y="5429766"/>
            <a:ext cx="939800" cy="369332"/>
          </a:xfrm>
          <a:prstGeom prst="rect">
            <a:avLst/>
          </a:prstGeom>
          <a:noFill/>
        </p:spPr>
        <p:txBody>
          <a:bodyPr wrap="square" rtlCol="0">
            <a:spAutoFit/>
          </a:bodyPr>
          <a:lstStyle/>
          <a:p>
            <a:r>
              <a:rPr lang="en-US" dirty="0" smtClean="0"/>
              <a:t>silence</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1"/>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12"/>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13"/>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1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P spid="11" grpId="0"/>
      <p:bldP spid="12" grpId="0"/>
      <p:bldP spid="13" grpId="0"/>
      <p:bldP spid="14" grpId="0"/>
    </p:bldLst>
  </p:timing>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lstStyle/>
          <a:p>
            <a:pPr marR="0" indent="-457200">
              <a:spcBef>
                <a:spcPts val="0"/>
              </a:spcBef>
              <a:spcAft>
                <a:spcPts val="1000"/>
              </a:spcAft>
              <a:buAutoNum type="arabicPeriod" startAt="54"/>
            </a:pPr>
            <a:r>
              <a:rPr lang="en-US" dirty="0" smtClean="0">
                <a:latin typeface="Times New Roman"/>
                <a:ea typeface="Cambria"/>
                <a:cs typeface="Times New Roman"/>
              </a:rPr>
              <a:t>    The language of learning and serious study up until the time of King Alfred was _____ .</a:t>
            </a:r>
          </a:p>
          <a:p>
            <a:pPr marR="0" indent="-457200">
              <a:spcBef>
                <a:spcPts val="0"/>
              </a:spcBef>
              <a:spcAft>
                <a:spcPts val="1000"/>
              </a:spcAft>
              <a:buAutoNum type="arabicPeriod" startAt="54"/>
            </a:pPr>
            <a:r>
              <a:rPr lang="en-US" dirty="0" smtClean="0">
                <a:latin typeface="Times New Roman"/>
                <a:ea typeface="Cambria"/>
                <a:cs typeface="Times New Roman"/>
              </a:rPr>
              <a:t>    King Alfred wrote the ______________________, a lengthy _______ of England, in ___________.</a:t>
            </a:r>
          </a:p>
          <a:p>
            <a:pPr marR="0" indent="-457200">
              <a:spcBef>
                <a:spcPts val="0"/>
              </a:spcBef>
              <a:spcAft>
                <a:spcPts val="1000"/>
              </a:spcAft>
              <a:buAutoNum type="arabicPeriod" startAt="54"/>
            </a:pPr>
            <a:r>
              <a:rPr lang="en-US" dirty="0" smtClean="0">
                <a:latin typeface="Times New Roman"/>
                <a:ea typeface="Cambria"/>
                <a:cs typeface="Times New Roman"/>
              </a:rPr>
              <a:t>    Partly because of King Alfred’s efforts, ___________ began to gain respect. </a:t>
            </a:r>
          </a:p>
        </p:txBody>
      </p:sp>
      <p:sp>
        <p:nvSpPr>
          <p:cNvPr id="4" name="TextBox 3"/>
          <p:cNvSpPr txBox="1"/>
          <p:nvPr/>
        </p:nvSpPr>
        <p:spPr>
          <a:xfrm>
            <a:off x="2451100" y="2311400"/>
            <a:ext cx="787400" cy="381000"/>
          </a:xfrm>
          <a:prstGeom prst="rect">
            <a:avLst/>
          </a:prstGeom>
          <a:noFill/>
        </p:spPr>
        <p:txBody>
          <a:bodyPr wrap="square" rtlCol="0">
            <a:spAutoFit/>
          </a:bodyPr>
          <a:lstStyle/>
          <a:p>
            <a:r>
              <a:rPr lang="en-US" dirty="0" smtClean="0"/>
              <a:t>Latin</a:t>
            </a:r>
            <a:endParaRPr lang="en-US" dirty="0"/>
          </a:p>
        </p:txBody>
      </p:sp>
      <p:sp>
        <p:nvSpPr>
          <p:cNvPr id="5" name="TextBox 4"/>
          <p:cNvSpPr txBox="1"/>
          <p:nvPr/>
        </p:nvSpPr>
        <p:spPr>
          <a:xfrm>
            <a:off x="3632200" y="2730500"/>
            <a:ext cx="3098800" cy="369332"/>
          </a:xfrm>
          <a:prstGeom prst="rect">
            <a:avLst/>
          </a:prstGeom>
          <a:noFill/>
        </p:spPr>
        <p:txBody>
          <a:bodyPr wrap="square" rtlCol="0">
            <a:spAutoFit/>
          </a:bodyPr>
          <a:lstStyle/>
          <a:p>
            <a:r>
              <a:rPr lang="en-US" dirty="0" smtClean="0"/>
              <a:t>Anglo-Saxon Chronicles</a:t>
            </a:r>
            <a:endParaRPr lang="en-US" dirty="0"/>
          </a:p>
        </p:txBody>
      </p:sp>
      <p:sp>
        <p:nvSpPr>
          <p:cNvPr id="6" name="TextBox 5"/>
          <p:cNvSpPr txBox="1"/>
          <p:nvPr/>
        </p:nvSpPr>
        <p:spPr>
          <a:xfrm>
            <a:off x="762000" y="3060700"/>
            <a:ext cx="1003300" cy="369332"/>
          </a:xfrm>
          <a:prstGeom prst="rect">
            <a:avLst/>
          </a:prstGeom>
          <a:noFill/>
        </p:spPr>
        <p:txBody>
          <a:bodyPr wrap="square" rtlCol="0">
            <a:spAutoFit/>
          </a:bodyPr>
          <a:lstStyle/>
          <a:p>
            <a:r>
              <a:rPr lang="en-US" dirty="0" smtClean="0"/>
              <a:t>history</a:t>
            </a:r>
            <a:endParaRPr lang="en-US" dirty="0"/>
          </a:p>
        </p:txBody>
      </p:sp>
      <p:sp>
        <p:nvSpPr>
          <p:cNvPr id="7" name="TextBox 6"/>
          <p:cNvSpPr txBox="1"/>
          <p:nvPr/>
        </p:nvSpPr>
        <p:spPr>
          <a:xfrm>
            <a:off x="3276600" y="3061732"/>
            <a:ext cx="1574800" cy="369332"/>
          </a:xfrm>
          <a:prstGeom prst="rect">
            <a:avLst/>
          </a:prstGeom>
          <a:noFill/>
        </p:spPr>
        <p:txBody>
          <a:bodyPr wrap="square" rtlCol="0">
            <a:spAutoFit/>
          </a:bodyPr>
          <a:lstStyle/>
          <a:p>
            <a:r>
              <a:rPr lang="en-US" dirty="0" smtClean="0"/>
              <a:t>Old English</a:t>
            </a:r>
            <a:endParaRPr lang="en-US" dirty="0"/>
          </a:p>
        </p:txBody>
      </p:sp>
      <p:sp>
        <p:nvSpPr>
          <p:cNvPr id="8" name="TextBox 7"/>
          <p:cNvSpPr txBox="1"/>
          <p:nvPr/>
        </p:nvSpPr>
        <p:spPr>
          <a:xfrm>
            <a:off x="5270500" y="3481864"/>
            <a:ext cx="1435100" cy="369332"/>
          </a:xfrm>
          <a:prstGeom prst="rect">
            <a:avLst/>
          </a:prstGeom>
          <a:noFill/>
        </p:spPr>
        <p:txBody>
          <a:bodyPr wrap="square" rtlCol="0">
            <a:spAutoFit/>
          </a:bodyPr>
          <a:lstStyle/>
          <a:p>
            <a:r>
              <a:rPr lang="en-US" dirty="0" smtClean="0"/>
              <a:t>Old English</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L="240030" marR="0" indent="-514350">
              <a:spcBef>
                <a:spcPts val="0"/>
              </a:spcBef>
              <a:spcAft>
                <a:spcPts val="1000"/>
              </a:spcAft>
              <a:buAutoNum type="arabicParenR" startAt="4"/>
            </a:pPr>
            <a:r>
              <a:rPr lang="en-US" dirty="0" smtClean="0">
                <a:latin typeface="Times New Roman"/>
                <a:ea typeface="Cambria"/>
                <a:cs typeface="Times New Roman"/>
              </a:rPr>
              <a:t>England has influenced several aspects of American (and other countries) lives:  __________,  __________, and _____.</a:t>
            </a:r>
          </a:p>
          <a:p>
            <a:pPr marL="240030" marR="0" indent="-514350">
              <a:spcBef>
                <a:spcPts val="0"/>
              </a:spcBef>
              <a:spcAft>
                <a:spcPts val="1000"/>
              </a:spcAft>
              <a:buAutoNum type="arabicParenR" startAt="4"/>
            </a:pPr>
            <a:r>
              <a:rPr lang="en-US" dirty="0" smtClean="0">
                <a:latin typeface="Times New Roman"/>
                <a:ea typeface="Cambria"/>
                <a:cs typeface="Times New Roman"/>
              </a:rPr>
              <a:t>The ______ left their permanent mark on England by one of the names England adopted.  From them comes the name _______  which became _______.</a:t>
            </a:r>
          </a:p>
          <a:p>
            <a:pPr marL="240030" marR="0" indent="-514350">
              <a:spcBef>
                <a:spcPts val="0"/>
              </a:spcBef>
              <a:spcAft>
                <a:spcPts val="1000"/>
              </a:spcAft>
              <a:buAutoNum type="arabicParenR" startAt="4"/>
            </a:pPr>
            <a:r>
              <a:rPr lang="en-US" dirty="0" smtClean="0">
                <a:latin typeface="Times New Roman"/>
                <a:ea typeface="Cambria"/>
                <a:cs typeface="Times New Roman"/>
              </a:rPr>
              <a:t>_________ is the Celtic religion that literally means “spirit.”  The Celts believed that spirits inhabited everything, controlling all aspects of their life and because of this, had to be kept satisfied.</a:t>
            </a:r>
          </a:p>
          <a:p>
            <a:endParaRPr lang="en-US" dirty="0"/>
          </a:p>
        </p:txBody>
      </p:sp>
      <p:sp>
        <p:nvSpPr>
          <p:cNvPr id="4" name="TextBox 3"/>
          <p:cNvSpPr txBox="1"/>
          <p:nvPr/>
        </p:nvSpPr>
        <p:spPr>
          <a:xfrm>
            <a:off x="2623707" y="2350532"/>
            <a:ext cx="1302788" cy="369332"/>
          </a:xfrm>
          <a:prstGeom prst="rect">
            <a:avLst/>
          </a:prstGeom>
          <a:noFill/>
        </p:spPr>
        <p:txBody>
          <a:bodyPr wrap="square" rtlCol="0">
            <a:spAutoFit/>
          </a:bodyPr>
          <a:lstStyle/>
          <a:p>
            <a:r>
              <a:rPr lang="en-US" dirty="0" smtClean="0"/>
              <a:t>language</a:t>
            </a:r>
            <a:endParaRPr lang="en-US" dirty="0"/>
          </a:p>
        </p:txBody>
      </p:sp>
      <p:sp>
        <p:nvSpPr>
          <p:cNvPr id="5" name="TextBox 4"/>
          <p:cNvSpPr txBox="1"/>
          <p:nvPr/>
        </p:nvSpPr>
        <p:spPr>
          <a:xfrm>
            <a:off x="4165793" y="2338864"/>
            <a:ext cx="1212078" cy="369332"/>
          </a:xfrm>
          <a:prstGeom prst="rect">
            <a:avLst/>
          </a:prstGeom>
          <a:noFill/>
        </p:spPr>
        <p:txBody>
          <a:bodyPr wrap="square" rtlCol="0">
            <a:spAutoFit/>
          </a:bodyPr>
          <a:lstStyle/>
          <a:p>
            <a:r>
              <a:rPr lang="en-US" dirty="0" smtClean="0"/>
              <a:t>literature</a:t>
            </a:r>
            <a:endParaRPr lang="en-US" dirty="0"/>
          </a:p>
        </p:txBody>
      </p:sp>
      <p:sp>
        <p:nvSpPr>
          <p:cNvPr id="6" name="TextBox 5"/>
          <p:cNvSpPr txBox="1"/>
          <p:nvPr/>
        </p:nvSpPr>
        <p:spPr>
          <a:xfrm>
            <a:off x="5948055" y="2338864"/>
            <a:ext cx="567246" cy="369332"/>
          </a:xfrm>
          <a:prstGeom prst="rect">
            <a:avLst/>
          </a:prstGeom>
          <a:noFill/>
        </p:spPr>
        <p:txBody>
          <a:bodyPr wrap="square" rtlCol="0">
            <a:spAutoFit/>
          </a:bodyPr>
          <a:lstStyle/>
          <a:p>
            <a:r>
              <a:rPr lang="en-US" dirty="0" smtClean="0"/>
              <a:t>law</a:t>
            </a:r>
            <a:endParaRPr lang="en-US" dirty="0"/>
          </a:p>
        </p:txBody>
      </p:sp>
      <p:sp>
        <p:nvSpPr>
          <p:cNvPr id="7" name="TextBox 6"/>
          <p:cNvSpPr txBox="1"/>
          <p:nvPr/>
        </p:nvSpPr>
        <p:spPr>
          <a:xfrm>
            <a:off x="1512031" y="2745780"/>
            <a:ext cx="868235" cy="369332"/>
          </a:xfrm>
          <a:prstGeom prst="rect">
            <a:avLst/>
          </a:prstGeom>
          <a:noFill/>
        </p:spPr>
        <p:txBody>
          <a:bodyPr wrap="square" rtlCol="0">
            <a:spAutoFit/>
          </a:bodyPr>
          <a:lstStyle/>
          <a:p>
            <a:r>
              <a:rPr lang="en-US" dirty="0" smtClean="0"/>
              <a:t>Celts</a:t>
            </a:r>
            <a:endParaRPr lang="en-US" dirty="0"/>
          </a:p>
        </p:txBody>
      </p:sp>
      <p:sp>
        <p:nvSpPr>
          <p:cNvPr id="8" name="TextBox 7"/>
          <p:cNvSpPr txBox="1"/>
          <p:nvPr/>
        </p:nvSpPr>
        <p:spPr>
          <a:xfrm>
            <a:off x="6362735" y="3057245"/>
            <a:ext cx="816399" cy="369332"/>
          </a:xfrm>
          <a:prstGeom prst="rect">
            <a:avLst/>
          </a:prstGeom>
          <a:noFill/>
        </p:spPr>
        <p:txBody>
          <a:bodyPr wrap="square" rtlCol="0">
            <a:spAutoFit/>
          </a:bodyPr>
          <a:lstStyle/>
          <a:p>
            <a:r>
              <a:rPr lang="en-US" dirty="0" smtClean="0"/>
              <a:t>Briton</a:t>
            </a:r>
            <a:endParaRPr lang="en-US" dirty="0"/>
          </a:p>
        </p:txBody>
      </p:sp>
      <p:sp>
        <p:nvSpPr>
          <p:cNvPr id="9" name="TextBox 8"/>
          <p:cNvSpPr txBox="1"/>
          <p:nvPr/>
        </p:nvSpPr>
        <p:spPr>
          <a:xfrm>
            <a:off x="1671672" y="3375519"/>
            <a:ext cx="1023740" cy="369332"/>
          </a:xfrm>
          <a:prstGeom prst="rect">
            <a:avLst/>
          </a:prstGeom>
          <a:noFill/>
        </p:spPr>
        <p:txBody>
          <a:bodyPr wrap="square" rtlCol="0">
            <a:spAutoFit/>
          </a:bodyPr>
          <a:lstStyle/>
          <a:p>
            <a:r>
              <a:rPr lang="en-US" dirty="0" smtClean="0"/>
              <a:t>Britain</a:t>
            </a:r>
            <a:endParaRPr lang="en-US" dirty="0"/>
          </a:p>
        </p:txBody>
      </p:sp>
      <p:sp>
        <p:nvSpPr>
          <p:cNvPr id="10" name="TextBox 9"/>
          <p:cNvSpPr txBox="1"/>
          <p:nvPr/>
        </p:nvSpPr>
        <p:spPr>
          <a:xfrm>
            <a:off x="1054707" y="3796683"/>
            <a:ext cx="1350959" cy="369332"/>
          </a:xfrm>
          <a:prstGeom prst="rect">
            <a:avLst/>
          </a:prstGeom>
          <a:noFill/>
        </p:spPr>
        <p:txBody>
          <a:bodyPr wrap="square" rtlCol="0">
            <a:spAutoFit/>
          </a:bodyPr>
          <a:lstStyle/>
          <a:p>
            <a:r>
              <a:rPr lang="en-US" dirty="0" smtClean="0"/>
              <a:t>Animism</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R="0" indent="-457200">
              <a:spcBef>
                <a:spcPts val="0"/>
              </a:spcBef>
              <a:spcAft>
                <a:spcPts val="1000"/>
              </a:spcAft>
              <a:buAutoNum type="arabicParenR" startAt="7"/>
            </a:pPr>
            <a:r>
              <a:rPr lang="en-US" dirty="0" smtClean="0">
                <a:latin typeface="Times New Roman"/>
                <a:ea typeface="Cambria"/>
                <a:cs typeface="Times New Roman"/>
              </a:rPr>
              <a:t>The _______ were priests who acted as _____________ between the gods and the people.  They performed ritual dances and ______________.  </a:t>
            </a:r>
          </a:p>
          <a:p>
            <a:pPr marR="0" indent="-457200">
              <a:spcBef>
                <a:spcPts val="0"/>
              </a:spcBef>
              <a:spcAft>
                <a:spcPts val="1000"/>
              </a:spcAft>
              <a:buAutoNum type="arabicParenR" startAt="7"/>
            </a:pPr>
            <a:r>
              <a:rPr lang="en-US" dirty="0" smtClean="0">
                <a:latin typeface="Times New Roman"/>
                <a:ea typeface="Cambria"/>
                <a:cs typeface="Times New Roman"/>
              </a:rPr>
              <a:t>The writing of ______________  from England and _________________ from Ireland were both very influenced by Celtic mythology.</a:t>
            </a:r>
          </a:p>
          <a:p>
            <a:pPr marR="0" indent="-457200">
              <a:spcBef>
                <a:spcPts val="0"/>
              </a:spcBef>
              <a:spcAft>
                <a:spcPts val="1000"/>
              </a:spcAft>
              <a:buAutoNum type="arabicParenR" startAt="7"/>
            </a:pPr>
            <a:r>
              <a:rPr lang="en-US" dirty="0" smtClean="0">
                <a:latin typeface="Times New Roman"/>
                <a:ea typeface="Cambria"/>
                <a:cs typeface="Times New Roman"/>
              </a:rPr>
              <a:t>In the Celtic myths, the characters are often ______________ and the setting is more _________, full of sunlight, fantasy and magic.  The Anglo-Saxon myths, on the other hand, have ____ as the main characters and the setting is more violent and full of darkness and ____ .</a:t>
            </a:r>
          </a:p>
        </p:txBody>
      </p:sp>
      <p:sp>
        <p:nvSpPr>
          <p:cNvPr id="4" name="TextBox 3"/>
          <p:cNvSpPr txBox="1"/>
          <p:nvPr/>
        </p:nvSpPr>
        <p:spPr>
          <a:xfrm>
            <a:off x="1485900" y="2019300"/>
            <a:ext cx="1054100" cy="369332"/>
          </a:xfrm>
          <a:prstGeom prst="rect">
            <a:avLst/>
          </a:prstGeom>
          <a:noFill/>
        </p:spPr>
        <p:txBody>
          <a:bodyPr wrap="square" rtlCol="0">
            <a:spAutoFit/>
          </a:bodyPr>
          <a:lstStyle/>
          <a:p>
            <a:r>
              <a:rPr lang="en-US" dirty="0" smtClean="0"/>
              <a:t>Druids</a:t>
            </a:r>
            <a:endParaRPr lang="en-US" dirty="0"/>
          </a:p>
        </p:txBody>
      </p:sp>
      <p:sp>
        <p:nvSpPr>
          <p:cNvPr id="5" name="TextBox 4"/>
          <p:cNvSpPr txBox="1"/>
          <p:nvPr/>
        </p:nvSpPr>
        <p:spPr>
          <a:xfrm>
            <a:off x="5038983" y="2006600"/>
            <a:ext cx="1758434" cy="369332"/>
          </a:xfrm>
          <a:prstGeom prst="rect">
            <a:avLst/>
          </a:prstGeom>
          <a:noFill/>
        </p:spPr>
        <p:txBody>
          <a:bodyPr wrap="square" rtlCol="0">
            <a:spAutoFit/>
          </a:bodyPr>
          <a:lstStyle/>
          <a:p>
            <a:r>
              <a:rPr lang="en-US" dirty="0" smtClean="0"/>
              <a:t>intermediaries</a:t>
            </a:r>
            <a:endParaRPr lang="en-US" dirty="0"/>
          </a:p>
        </p:txBody>
      </p:sp>
      <p:sp>
        <p:nvSpPr>
          <p:cNvPr id="6" name="TextBox 5"/>
          <p:cNvSpPr txBox="1"/>
          <p:nvPr/>
        </p:nvSpPr>
        <p:spPr>
          <a:xfrm>
            <a:off x="736600" y="2628900"/>
            <a:ext cx="2336800" cy="369332"/>
          </a:xfrm>
          <a:prstGeom prst="rect">
            <a:avLst/>
          </a:prstGeom>
          <a:noFill/>
        </p:spPr>
        <p:txBody>
          <a:bodyPr wrap="square" rtlCol="0">
            <a:spAutoFit/>
          </a:bodyPr>
          <a:lstStyle/>
          <a:p>
            <a:r>
              <a:rPr lang="en-US" dirty="0" smtClean="0"/>
              <a:t>human sacrifices</a:t>
            </a:r>
            <a:endParaRPr lang="en-US" dirty="0"/>
          </a:p>
        </p:txBody>
      </p:sp>
      <p:sp>
        <p:nvSpPr>
          <p:cNvPr id="7" name="TextBox 6"/>
          <p:cNvSpPr txBox="1"/>
          <p:nvPr/>
        </p:nvSpPr>
        <p:spPr>
          <a:xfrm>
            <a:off x="2476500" y="3049032"/>
            <a:ext cx="1905001" cy="369332"/>
          </a:xfrm>
          <a:prstGeom prst="rect">
            <a:avLst/>
          </a:prstGeom>
          <a:noFill/>
        </p:spPr>
        <p:txBody>
          <a:bodyPr wrap="square" rtlCol="0">
            <a:spAutoFit/>
          </a:bodyPr>
          <a:lstStyle/>
          <a:p>
            <a:r>
              <a:rPr lang="en-US" dirty="0" smtClean="0"/>
              <a:t>Thomas Mallory</a:t>
            </a:r>
            <a:endParaRPr lang="en-US" dirty="0"/>
          </a:p>
        </p:txBody>
      </p:sp>
      <p:sp>
        <p:nvSpPr>
          <p:cNvPr id="8" name="TextBox 7"/>
          <p:cNvSpPr txBox="1"/>
          <p:nvPr/>
        </p:nvSpPr>
        <p:spPr>
          <a:xfrm>
            <a:off x="755134" y="3347998"/>
            <a:ext cx="2737366" cy="369332"/>
          </a:xfrm>
          <a:prstGeom prst="rect">
            <a:avLst/>
          </a:prstGeom>
          <a:noFill/>
        </p:spPr>
        <p:txBody>
          <a:bodyPr wrap="square" rtlCol="0">
            <a:spAutoFit/>
          </a:bodyPr>
          <a:lstStyle/>
          <a:p>
            <a:r>
              <a:rPr lang="en-US" dirty="0" smtClean="0"/>
              <a:t>William Butler Yeats</a:t>
            </a:r>
            <a:endParaRPr lang="en-US" dirty="0"/>
          </a:p>
        </p:txBody>
      </p:sp>
      <p:sp>
        <p:nvSpPr>
          <p:cNvPr id="9" name="TextBox 8"/>
          <p:cNvSpPr txBox="1"/>
          <p:nvPr/>
        </p:nvSpPr>
        <p:spPr>
          <a:xfrm>
            <a:off x="5454134" y="4088368"/>
            <a:ext cx="2038866" cy="369332"/>
          </a:xfrm>
          <a:prstGeom prst="rect">
            <a:avLst/>
          </a:prstGeom>
          <a:noFill/>
        </p:spPr>
        <p:txBody>
          <a:bodyPr wrap="square" rtlCol="0">
            <a:spAutoFit/>
          </a:bodyPr>
          <a:lstStyle/>
          <a:p>
            <a:r>
              <a:rPr lang="en-US" dirty="0" smtClean="0"/>
              <a:t>strong women</a:t>
            </a:r>
            <a:endParaRPr lang="en-US" dirty="0"/>
          </a:p>
        </p:txBody>
      </p:sp>
      <p:sp>
        <p:nvSpPr>
          <p:cNvPr id="10" name="TextBox 9"/>
          <p:cNvSpPr txBox="1"/>
          <p:nvPr/>
        </p:nvSpPr>
        <p:spPr>
          <a:xfrm>
            <a:off x="2654300" y="4381500"/>
            <a:ext cx="1638301" cy="369332"/>
          </a:xfrm>
          <a:prstGeom prst="rect">
            <a:avLst/>
          </a:prstGeom>
          <a:noFill/>
        </p:spPr>
        <p:txBody>
          <a:bodyPr wrap="square" rtlCol="0">
            <a:spAutoFit/>
          </a:bodyPr>
          <a:lstStyle/>
          <a:p>
            <a:r>
              <a:rPr lang="en-US" dirty="0" smtClean="0"/>
              <a:t>optimistic</a:t>
            </a:r>
            <a:endParaRPr lang="en-US" dirty="0"/>
          </a:p>
        </p:txBody>
      </p:sp>
      <p:sp>
        <p:nvSpPr>
          <p:cNvPr id="11" name="TextBox 10"/>
          <p:cNvSpPr txBox="1"/>
          <p:nvPr/>
        </p:nvSpPr>
        <p:spPr>
          <a:xfrm>
            <a:off x="5778500" y="4700032"/>
            <a:ext cx="1107817" cy="369332"/>
          </a:xfrm>
          <a:prstGeom prst="rect">
            <a:avLst/>
          </a:prstGeom>
          <a:noFill/>
        </p:spPr>
        <p:txBody>
          <a:bodyPr wrap="square" rtlCol="0">
            <a:spAutoFit/>
          </a:bodyPr>
          <a:lstStyle/>
          <a:p>
            <a:r>
              <a:rPr lang="en-US" dirty="0" smtClean="0"/>
              <a:t>men</a:t>
            </a:r>
            <a:endParaRPr lang="en-US" dirty="0"/>
          </a:p>
        </p:txBody>
      </p:sp>
      <p:sp>
        <p:nvSpPr>
          <p:cNvPr id="12" name="TextBox 11"/>
          <p:cNvSpPr txBox="1"/>
          <p:nvPr/>
        </p:nvSpPr>
        <p:spPr>
          <a:xfrm>
            <a:off x="774700" y="5334000"/>
            <a:ext cx="749300" cy="369332"/>
          </a:xfrm>
          <a:prstGeom prst="rect">
            <a:avLst/>
          </a:prstGeom>
          <a:noFill/>
        </p:spPr>
        <p:txBody>
          <a:bodyPr wrap="square" rtlCol="0">
            <a:spAutoFit/>
          </a:bodyPr>
          <a:lstStyle/>
          <a:p>
            <a:r>
              <a:rPr lang="en-US" dirty="0" smtClean="0"/>
              <a:t>war</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1"/>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P spid="11" grpId="0"/>
      <p:bldP spid="12" grpId="0"/>
    </p:bld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L="240030" marR="0" indent="-514350">
              <a:spcBef>
                <a:spcPts val="0"/>
              </a:spcBef>
              <a:spcAft>
                <a:spcPts val="1000"/>
              </a:spcAft>
              <a:buAutoNum type="arabicParenR" startAt="10"/>
            </a:pPr>
            <a:r>
              <a:rPr lang="en-US" dirty="0" smtClean="0">
                <a:latin typeface="Times New Roman"/>
                <a:ea typeface="Cambria"/>
                <a:cs typeface="Times New Roman"/>
              </a:rPr>
              <a:t> The Roman ruler _____________ began a series of successful invasions against England.</a:t>
            </a:r>
          </a:p>
          <a:p>
            <a:pPr marL="240030" marR="0" indent="-514350">
              <a:spcBef>
                <a:spcPts val="0"/>
              </a:spcBef>
              <a:spcAft>
                <a:spcPts val="1000"/>
              </a:spcAft>
              <a:buAutoNum type="arabicParenR" startAt="10"/>
            </a:pPr>
            <a:r>
              <a:rPr lang="en-US" dirty="0" smtClean="0">
                <a:latin typeface="Times New Roman"/>
                <a:ea typeface="Cambria"/>
                <a:cs typeface="Times New Roman"/>
              </a:rPr>
              <a:t>The Roman ruler _________ led the last Roman invasion that finally fully conquered England.</a:t>
            </a:r>
          </a:p>
          <a:p>
            <a:pPr marL="240030" marR="0" indent="-514350">
              <a:spcBef>
                <a:spcPts val="0"/>
              </a:spcBef>
              <a:spcAft>
                <a:spcPts val="1000"/>
              </a:spcAft>
              <a:buAutoNum type="arabicParenR" startAt="10"/>
            </a:pPr>
            <a:r>
              <a:rPr lang="en-US" dirty="0" smtClean="0">
                <a:latin typeface="Times New Roman"/>
                <a:ea typeface="Cambria"/>
                <a:cs typeface="Times New Roman"/>
              </a:rPr>
              <a:t> _________ was a Briton (Celtic) queen who was flogged (beaten) by the Romans after they plundered her dead husband’s property.  She led a successful fierce __________ against the Romans.</a:t>
            </a:r>
          </a:p>
        </p:txBody>
      </p:sp>
      <p:sp>
        <p:nvSpPr>
          <p:cNvPr id="4" name="TextBox 3"/>
          <p:cNvSpPr txBox="1"/>
          <p:nvPr/>
        </p:nvSpPr>
        <p:spPr>
          <a:xfrm>
            <a:off x="3048000" y="2024381"/>
            <a:ext cx="1816100" cy="369332"/>
          </a:xfrm>
          <a:prstGeom prst="rect">
            <a:avLst/>
          </a:prstGeom>
          <a:noFill/>
        </p:spPr>
        <p:txBody>
          <a:bodyPr wrap="square" rtlCol="0">
            <a:spAutoFit/>
          </a:bodyPr>
          <a:lstStyle/>
          <a:p>
            <a:r>
              <a:rPr lang="en-US" dirty="0" smtClean="0"/>
              <a:t>Julius Caesar</a:t>
            </a:r>
            <a:endParaRPr lang="en-US" dirty="0"/>
          </a:p>
        </p:txBody>
      </p:sp>
      <p:sp>
        <p:nvSpPr>
          <p:cNvPr id="5" name="TextBox 4"/>
          <p:cNvSpPr txBox="1"/>
          <p:nvPr/>
        </p:nvSpPr>
        <p:spPr>
          <a:xfrm>
            <a:off x="2895600" y="2755900"/>
            <a:ext cx="1651000" cy="369332"/>
          </a:xfrm>
          <a:prstGeom prst="rect">
            <a:avLst/>
          </a:prstGeom>
          <a:noFill/>
        </p:spPr>
        <p:txBody>
          <a:bodyPr wrap="square" rtlCol="0">
            <a:spAutoFit/>
          </a:bodyPr>
          <a:lstStyle/>
          <a:p>
            <a:r>
              <a:rPr lang="en-US" dirty="0" smtClean="0"/>
              <a:t>Claudius</a:t>
            </a:r>
            <a:endParaRPr lang="en-US" dirty="0"/>
          </a:p>
        </p:txBody>
      </p:sp>
      <p:sp>
        <p:nvSpPr>
          <p:cNvPr id="6" name="TextBox 5"/>
          <p:cNvSpPr txBox="1"/>
          <p:nvPr/>
        </p:nvSpPr>
        <p:spPr>
          <a:xfrm>
            <a:off x="977900" y="3492500"/>
            <a:ext cx="1968500" cy="369332"/>
          </a:xfrm>
          <a:prstGeom prst="rect">
            <a:avLst/>
          </a:prstGeom>
          <a:noFill/>
        </p:spPr>
        <p:txBody>
          <a:bodyPr wrap="square" rtlCol="0">
            <a:spAutoFit/>
          </a:bodyPr>
          <a:lstStyle/>
          <a:p>
            <a:r>
              <a:rPr lang="en-US" dirty="0" smtClean="0"/>
              <a:t>Boadicea</a:t>
            </a:r>
            <a:endParaRPr lang="en-US" dirty="0"/>
          </a:p>
        </p:txBody>
      </p:sp>
      <p:sp>
        <p:nvSpPr>
          <p:cNvPr id="7" name="TextBox 6"/>
          <p:cNvSpPr txBox="1"/>
          <p:nvPr/>
        </p:nvSpPr>
        <p:spPr>
          <a:xfrm>
            <a:off x="3124200" y="4089400"/>
            <a:ext cx="2374900" cy="369332"/>
          </a:xfrm>
          <a:prstGeom prst="rect">
            <a:avLst/>
          </a:prstGeom>
          <a:noFill/>
        </p:spPr>
        <p:txBody>
          <a:bodyPr wrap="square" rtlCol="0">
            <a:spAutoFit/>
          </a:bodyPr>
          <a:lstStyle/>
          <a:p>
            <a:r>
              <a:rPr lang="en-US" dirty="0" smtClean="0"/>
              <a:t>retaliation</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L="240030" marR="0" indent="-514350">
              <a:spcBef>
                <a:spcPts val="0"/>
              </a:spcBef>
              <a:spcAft>
                <a:spcPts val="1000"/>
              </a:spcAft>
              <a:buAutoNum type="arabicParenR" startAt="13"/>
            </a:pPr>
            <a:r>
              <a:rPr lang="en-US" dirty="0" smtClean="0">
                <a:latin typeface="Times New Roman"/>
                <a:ea typeface="Cambria"/>
                <a:cs typeface="Times New Roman"/>
              </a:rPr>
              <a:t>Roman rule lasted several hundred years.  During this time, the Romans controlled the ___________, increased trade into England by building ______, built ______________ that kept other invaders out, and built public baths and villas.  Missionaries helped spread the religion of ___________ and the Celtic religion began to fade.  The Romans provided a unified force of power in England.</a:t>
            </a:r>
          </a:p>
          <a:p>
            <a:pPr marL="240030" marR="0" indent="-514350">
              <a:spcBef>
                <a:spcPts val="0"/>
              </a:spcBef>
              <a:spcAft>
                <a:spcPts val="1000"/>
              </a:spcAft>
              <a:buAutoNum type="arabicParenR" startAt="13"/>
            </a:pPr>
            <a:r>
              <a:rPr lang="en-US" dirty="0" smtClean="0">
                <a:latin typeface="Times New Roman"/>
                <a:ea typeface="Cambria"/>
                <a:cs typeface="Times New Roman"/>
              </a:rPr>
              <a:t>However, in ____ A.D., the Romans evacuated England because of ________________ .</a:t>
            </a:r>
          </a:p>
        </p:txBody>
      </p:sp>
      <p:sp>
        <p:nvSpPr>
          <p:cNvPr id="4" name="TextBox 3"/>
          <p:cNvSpPr txBox="1"/>
          <p:nvPr/>
        </p:nvSpPr>
        <p:spPr>
          <a:xfrm>
            <a:off x="3200400" y="2336800"/>
            <a:ext cx="2108200" cy="369332"/>
          </a:xfrm>
          <a:prstGeom prst="rect">
            <a:avLst/>
          </a:prstGeom>
          <a:noFill/>
        </p:spPr>
        <p:txBody>
          <a:bodyPr wrap="square" rtlCol="0">
            <a:spAutoFit/>
          </a:bodyPr>
          <a:lstStyle/>
          <a:p>
            <a:r>
              <a:rPr lang="en-US" dirty="0" smtClean="0"/>
              <a:t>government</a:t>
            </a:r>
            <a:endParaRPr lang="en-US" dirty="0"/>
          </a:p>
        </p:txBody>
      </p:sp>
      <p:sp>
        <p:nvSpPr>
          <p:cNvPr id="5" name="TextBox 4"/>
          <p:cNvSpPr txBox="1"/>
          <p:nvPr/>
        </p:nvSpPr>
        <p:spPr>
          <a:xfrm>
            <a:off x="1727200" y="2629932"/>
            <a:ext cx="1714500" cy="369332"/>
          </a:xfrm>
          <a:prstGeom prst="rect">
            <a:avLst/>
          </a:prstGeom>
          <a:noFill/>
        </p:spPr>
        <p:txBody>
          <a:bodyPr wrap="square" rtlCol="0">
            <a:spAutoFit/>
          </a:bodyPr>
          <a:lstStyle/>
          <a:p>
            <a:r>
              <a:rPr lang="en-US" dirty="0" smtClean="0"/>
              <a:t>roads</a:t>
            </a:r>
            <a:endParaRPr lang="en-US" dirty="0"/>
          </a:p>
        </p:txBody>
      </p:sp>
      <p:sp>
        <p:nvSpPr>
          <p:cNvPr id="6" name="TextBox 5"/>
          <p:cNvSpPr txBox="1"/>
          <p:nvPr/>
        </p:nvSpPr>
        <p:spPr>
          <a:xfrm>
            <a:off x="3187700" y="2642632"/>
            <a:ext cx="2540000" cy="369332"/>
          </a:xfrm>
          <a:prstGeom prst="rect">
            <a:avLst/>
          </a:prstGeom>
          <a:noFill/>
        </p:spPr>
        <p:txBody>
          <a:bodyPr wrap="square" rtlCol="0">
            <a:spAutoFit/>
          </a:bodyPr>
          <a:lstStyle/>
          <a:p>
            <a:r>
              <a:rPr lang="en-US" dirty="0" smtClean="0"/>
              <a:t>defensive walls</a:t>
            </a:r>
            <a:endParaRPr lang="en-US" dirty="0"/>
          </a:p>
        </p:txBody>
      </p:sp>
      <p:sp>
        <p:nvSpPr>
          <p:cNvPr id="7" name="TextBox 6"/>
          <p:cNvSpPr txBox="1"/>
          <p:nvPr/>
        </p:nvSpPr>
        <p:spPr>
          <a:xfrm>
            <a:off x="1930400" y="3238500"/>
            <a:ext cx="2108200" cy="369332"/>
          </a:xfrm>
          <a:prstGeom prst="rect">
            <a:avLst/>
          </a:prstGeom>
          <a:noFill/>
        </p:spPr>
        <p:txBody>
          <a:bodyPr wrap="square" rtlCol="0">
            <a:spAutoFit/>
          </a:bodyPr>
          <a:lstStyle/>
          <a:p>
            <a:r>
              <a:rPr lang="en-US" dirty="0" smtClean="0"/>
              <a:t>Christianity</a:t>
            </a:r>
            <a:endParaRPr lang="en-US" dirty="0"/>
          </a:p>
        </p:txBody>
      </p:sp>
      <p:sp>
        <p:nvSpPr>
          <p:cNvPr id="8" name="TextBox 7"/>
          <p:cNvSpPr txBox="1"/>
          <p:nvPr/>
        </p:nvSpPr>
        <p:spPr>
          <a:xfrm>
            <a:off x="2362200" y="3962400"/>
            <a:ext cx="825500" cy="369332"/>
          </a:xfrm>
          <a:prstGeom prst="rect">
            <a:avLst/>
          </a:prstGeom>
          <a:noFill/>
        </p:spPr>
        <p:txBody>
          <a:bodyPr wrap="square" rtlCol="0">
            <a:spAutoFit/>
          </a:bodyPr>
          <a:lstStyle/>
          <a:p>
            <a:r>
              <a:rPr lang="en-US" dirty="0" smtClean="0"/>
              <a:t>410</a:t>
            </a:r>
            <a:endParaRPr lang="en-US" dirty="0"/>
          </a:p>
        </p:txBody>
      </p:sp>
      <p:sp>
        <p:nvSpPr>
          <p:cNvPr id="9" name="TextBox 8"/>
          <p:cNvSpPr txBox="1"/>
          <p:nvPr/>
        </p:nvSpPr>
        <p:spPr>
          <a:xfrm>
            <a:off x="774700" y="4268232"/>
            <a:ext cx="3187700" cy="369332"/>
          </a:xfrm>
          <a:prstGeom prst="rect">
            <a:avLst/>
          </a:prstGeom>
          <a:noFill/>
        </p:spPr>
        <p:txBody>
          <a:bodyPr wrap="square" rtlCol="0">
            <a:spAutoFit/>
          </a:bodyPr>
          <a:lstStyle/>
          <a:p>
            <a:r>
              <a:rPr lang="en-US" dirty="0" smtClean="0"/>
              <a:t>problems at home</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L="240030" marR="0" indent="-514350">
              <a:spcBef>
                <a:spcPts val="0"/>
              </a:spcBef>
              <a:spcAft>
                <a:spcPts val="1000"/>
              </a:spcAft>
              <a:buAutoNum type="arabicParenR" startAt="15"/>
            </a:pPr>
            <a:r>
              <a:rPr lang="en-US" dirty="0" smtClean="0">
                <a:latin typeface="Times New Roman"/>
                <a:ea typeface="Cambria"/>
                <a:cs typeface="Times New Roman"/>
              </a:rPr>
              <a:t>This evacuation negatively impacted England.  Since the Romans had controlled the government, when they left, so did the __________________.  England became a country of separate _______ that fought for power.   The result was ___________.  England was ripe for invasions from other non-Christian people from the Germanic regions, especially from the ________, ______________________________   during the middle of the fifth century.</a:t>
            </a:r>
          </a:p>
        </p:txBody>
      </p:sp>
      <p:sp>
        <p:nvSpPr>
          <p:cNvPr id="4" name="TextBox 3"/>
          <p:cNvSpPr txBox="1"/>
          <p:nvPr/>
        </p:nvSpPr>
        <p:spPr>
          <a:xfrm>
            <a:off x="889000" y="2590800"/>
            <a:ext cx="3124200" cy="369332"/>
          </a:xfrm>
          <a:prstGeom prst="rect">
            <a:avLst/>
          </a:prstGeom>
          <a:noFill/>
        </p:spPr>
        <p:txBody>
          <a:bodyPr wrap="square" rtlCol="0">
            <a:spAutoFit/>
          </a:bodyPr>
          <a:lstStyle/>
          <a:p>
            <a:r>
              <a:rPr lang="en-US" dirty="0" smtClean="0"/>
              <a:t>central government</a:t>
            </a:r>
            <a:endParaRPr lang="en-US" dirty="0"/>
          </a:p>
        </p:txBody>
      </p:sp>
      <p:sp>
        <p:nvSpPr>
          <p:cNvPr id="5" name="TextBox 4"/>
          <p:cNvSpPr txBox="1"/>
          <p:nvPr/>
        </p:nvSpPr>
        <p:spPr>
          <a:xfrm>
            <a:off x="889000" y="2947432"/>
            <a:ext cx="927100" cy="369332"/>
          </a:xfrm>
          <a:prstGeom prst="rect">
            <a:avLst/>
          </a:prstGeom>
          <a:noFill/>
        </p:spPr>
        <p:txBody>
          <a:bodyPr wrap="square" rtlCol="0">
            <a:spAutoFit/>
          </a:bodyPr>
          <a:lstStyle/>
          <a:p>
            <a:r>
              <a:rPr lang="en-US" dirty="0" smtClean="0"/>
              <a:t>clans</a:t>
            </a:r>
            <a:endParaRPr lang="en-US" dirty="0"/>
          </a:p>
        </p:txBody>
      </p:sp>
      <p:sp>
        <p:nvSpPr>
          <p:cNvPr id="6" name="TextBox 5"/>
          <p:cNvSpPr txBox="1"/>
          <p:nvPr/>
        </p:nvSpPr>
        <p:spPr>
          <a:xfrm>
            <a:off x="5753100" y="2922032"/>
            <a:ext cx="1244600" cy="369332"/>
          </a:xfrm>
          <a:prstGeom prst="rect">
            <a:avLst/>
          </a:prstGeom>
          <a:noFill/>
        </p:spPr>
        <p:txBody>
          <a:bodyPr wrap="square" rtlCol="0">
            <a:spAutoFit/>
          </a:bodyPr>
          <a:lstStyle/>
          <a:p>
            <a:r>
              <a:rPr lang="en-US" dirty="0" smtClean="0"/>
              <a:t>weakness</a:t>
            </a:r>
            <a:endParaRPr lang="en-US" dirty="0"/>
          </a:p>
        </p:txBody>
      </p:sp>
      <p:sp>
        <p:nvSpPr>
          <p:cNvPr id="7" name="TextBox 6"/>
          <p:cNvSpPr txBox="1"/>
          <p:nvPr/>
        </p:nvSpPr>
        <p:spPr>
          <a:xfrm>
            <a:off x="5270500" y="3511034"/>
            <a:ext cx="965200" cy="369332"/>
          </a:xfrm>
          <a:prstGeom prst="rect">
            <a:avLst/>
          </a:prstGeom>
          <a:noFill/>
        </p:spPr>
        <p:txBody>
          <a:bodyPr wrap="square" rtlCol="0">
            <a:spAutoFit/>
          </a:bodyPr>
          <a:lstStyle/>
          <a:p>
            <a:r>
              <a:rPr lang="en-US" dirty="0" smtClean="0"/>
              <a:t>Angles</a:t>
            </a:r>
            <a:endParaRPr lang="en-US" dirty="0"/>
          </a:p>
        </p:txBody>
      </p:sp>
      <p:sp>
        <p:nvSpPr>
          <p:cNvPr id="8" name="TextBox 7"/>
          <p:cNvSpPr txBox="1"/>
          <p:nvPr/>
        </p:nvSpPr>
        <p:spPr>
          <a:xfrm>
            <a:off x="774700" y="3829566"/>
            <a:ext cx="4305300" cy="369332"/>
          </a:xfrm>
          <a:prstGeom prst="rect">
            <a:avLst/>
          </a:prstGeom>
          <a:noFill/>
        </p:spPr>
        <p:txBody>
          <a:bodyPr wrap="square" rtlCol="0">
            <a:spAutoFit/>
          </a:bodyPr>
          <a:lstStyle/>
          <a:p>
            <a:r>
              <a:rPr lang="en-US" dirty="0" smtClean="0"/>
              <a:t>Saxons and the Jutes (from Denmark)</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L="240030" marR="0" indent="-514350">
              <a:spcBef>
                <a:spcPts val="0"/>
              </a:spcBef>
              <a:spcAft>
                <a:spcPts val="1000"/>
              </a:spcAft>
              <a:buAutoNum type="arabicPeriod" startAt="16"/>
            </a:pPr>
            <a:r>
              <a:rPr lang="en-US" dirty="0" smtClean="0">
                <a:latin typeface="Times New Roman"/>
                <a:ea typeface="Cambria"/>
                <a:cs typeface="Times New Roman"/>
              </a:rPr>
              <a:t>These groups mingled and the dominant language became ___________ .</a:t>
            </a:r>
          </a:p>
          <a:p>
            <a:pPr marL="240030" marR="0" indent="-514350">
              <a:spcBef>
                <a:spcPts val="0"/>
              </a:spcBef>
              <a:spcAft>
                <a:spcPts val="1000"/>
              </a:spcAft>
              <a:buAutoNum type="arabicPeriod" startAt="16"/>
            </a:pPr>
            <a:r>
              <a:rPr lang="en-US" dirty="0" smtClean="0">
                <a:latin typeface="Times New Roman"/>
                <a:ea typeface="Cambria"/>
                <a:cs typeface="Times New Roman"/>
              </a:rPr>
              <a:t>From these groups comes the name ___________which became “England.”</a:t>
            </a:r>
          </a:p>
          <a:p>
            <a:pPr marL="240030" marR="0" indent="-514350">
              <a:spcBef>
                <a:spcPts val="0"/>
              </a:spcBef>
              <a:spcAft>
                <a:spcPts val="1000"/>
              </a:spcAft>
              <a:buAutoNum type="arabicPeriod" startAt="16"/>
            </a:pPr>
            <a:r>
              <a:rPr lang="en-US" dirty="0" smtClean="0">
                <a:latin typeface="Times New Roman"/>
                <a:ea typeface="Cambria"/>
                <a:cs typeface="Times New Roman"/>
              </a:rPr>
              <a:t>The Celts put up a strong resistance to these invaders before retreating into Wales.  The Welsh chieftain ____________was most heroic and developed in legends as Britain’s “once and _________. .”</a:t>
            </a:r>
          </a:p>
          <a:p>
            <a:endParaRPr lang="en-US" dirty="0"/>
          </a:p>
        </p:txBody>
      </p:sp>
      <p:sp>
        <p:nvSpPr>
          <p:cNvPr id="5" name="TextBox 4"/>
          <p:cNvSpPr txBox="1"/>
          <p:nvPr/>
        </p:nvSpPr>
        <p:spPr>
          <a:xfrm>
            <a:off x="800100" y="2324100"/>
            <a:ext cx="1689100" cy="369332"/>
          </a:xfrm>
          <a:prstGeom prst="rect">
            <a:avLst/>
          </a:prstGeom>
          <a:noFill/>
        </p:spPr>
        <p:txBody>
          <a:bodyPr wrap="square" rtlCol="0">
            <a:spAutoFit/>
          </a:bodyPr>
          <a:lstStyle/>
          <a:p>
            <a:r>
              <a:rPr lang="en-US" dirty="0" smtClean="0"/>
              <a:t>Anglo-Saxon</a:t>
            </a:r>
            <a:endParaRPr lang="en-US" dirty="0"/>
          </a:p>
        </p:txBody>
      </p:sp>
      <p:sp>
        <p:nvSpPr>
          <p:cNvPr id="6" name="TextBox 5"/>
          <p:cNvSpPr txBox="1"/>
          <p:nvPr/>
        </p:nvSpPr>
        <p:spPr>
          <a:xfrm>
            <a:off x="4737100" y="2731532"/>
            <a:ext cx="2222500" cy="369332"/>
          </a:xfrm>
          <a:prstGeom prst="rect">
            <a:avLst/>
          </a:prstGeom>
          <a:noFill/>
        </p:spPr>
        <p:txBody>
          <a:bodyPr wrap="square" rtlCol="0">
            <a:spAutoFit/>
          </a:bodyPr>
          <a:lstStyle/>
          <a:p>
            <a:r>
              <a:rPr lang="en-US" dirty="0" smtClean="0"/>
              <a:t>Anglaland</a:t>
            </a:r>
            <a:endParaRPr lang="en-US" dirty="0"/>
          </a:p>
        </p:txBody>
      </p:sp>
      <p:sp>
        <p:nvSpPr>
          <p:cNvPr id="7" name="TextBox 6"/>
          <p:cNvSpPr txBox="1"/>
          <p:nvPr/>
        </p:nvSpPr>
        <p:spPr>
          <a:xfrm>
            <a:off x="5222687" y="3770868"/>
            <a:ext cx="1546413" cy="369332"/>
          </a:xfrm>
          <a:prstGeom prst="rect">
            <a:avLst/>
          </a:prstGeom>
          <a:noFill/>
        </p:spPr>
        <p:txBody>
          <a:bodyPr wrap="square" rtlCol="0">
            <a:spAutoFit/>
          </a:bodyPr>
          <a:lstStyle/>
          <a:p>
            <a:r>
              <a:rPr lang="en-US" dirty="0" smtClean="0"/>
              <a:t>King Arthur</a:t>
            </a:r>
            <a:endParaRPr lang="en-US" dirty="0"/>
          </a:p>
        </p:txBody>
      </p:sp>
      <p:sp>
        <p:nvSpPr>
          <p:cNvPr id="8" name="TextBox 7"/>
          <p:cNvSpPr txBox="1"/>
          <p:nvPr/>
        </p:nvSpPr>
        <p:spPr>
          <a:xfrm>
            <a:off x="6438899" y="4075668"/>
            <a:ext cx="1615887" cy="369332"/>
          </a:xfrm>
          <a:prstGeom prst="rect">
            <a:avLst/>
          </a:prstGeom>
          <a:noFill/>
        </p:spPr>
        <p:txBody>
          <a:bodyPr wrap="square" rtlCol="0">
            <a:spAutoFit/>
          </a:bodyPr>
          <a:lstStyle/>
          <a:p>
            <a:r>
              <a:rPr lang="en-US" dirty="0" smtClean="0"/>
              <a:t>future King</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P spid="6" grpId="0"/>
      <p:bldP spid="7" grpId="0"/>
      <p:bldP spid="8" grpId="0"/>
    </p:bld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Anglo-Saxons (449-1066)</a:t>
            </a:r>
            <a:endParaRPr lang="en-US" dirty="0"/>
          </a:p>
        </p:txBody>
      </p:sp>
      <p:sp>
        <p:nvSpPr>
          <p:cNvPr id="3" name="Content Placeholder 2"/>
          <p:cNvSpPr>
            <a:spLocks noGrp="1"/>
          </p:cNvSpPr>
          <p:nvPr>
            <p:ph idx="1"/>
          </p:nvPr>
        </p:nvSpPr>
        <p:spPr/>
        <p:txBody>
          <a:bodyPr>
            <a:normAutofit/>
          </a:bodyPr>
          <a:lstStyle/>
          <a:p>
            <a:pPr marL="240030" marR="0" indent="-514350">
              <a:spcBef>
                <a:spcPts val="0"/>
              </a:spcBef>
              <a:spcAft>
                <a:spcPts val="1000"/>
              </a:spcAft>
              <a:buAutoNum type="arabicPeriod" startAt="19"/>
            </a:pPr>
            <a:r>
              <a:rPr lang="en-US" dirty="0" smtClean="0">
                <a:latin typeface="Times New Roman"/>
                <a:ea typeface="Cambria"/>
                <a:cs typeface="Times New Roman"/>
              </a:rPr>
              <a:t>   Anglo-Saxon England was not unified; instead, the country was divided into several “principalities,” each with its own _______.  ___________________________________ was the Anglo-Saxon king who finally unified England. </a:t>
            </a:r>
          </a:p>
          <a:p>
            <a:pPr marL="240030" marR="0" indent="-514350">
              <a:spcBef>
                <a:spcPts val="0"/>
              </a:spcBef>
              <a:spcAft>
                <a:spcPts val="1000"/>
              </a:spcAft>
              <a:buAutoNum type="arabicPeriod" startAt="19"/>
            </a:pPr>
            <a:r>
              <a:rPr lang="en-US" dirty="0" smtClean="0">
                <a:latin typeface="Times New Roman"/>
                <a:ea typeface="Cambria"/>
                <a:cs typeface="Times New Roman"/>
              </a:rPr>
              <a:t>    ___________ helped King Alfred unify the Anglo-Saxons by providing a common ____ and common system of ________ and right ________.   It linked England to ________.</a:t>
            </a:r>
          </a:p>
        </p:txBody>
      </p:sp>
      <p:sp>
        <p:nvSpPr>
          <p:cNvPr id="4" name="TextBox 3"/>
          <p:cNvSpPr txBox="1"/>
          <p:nvPr/>
        </p:nvSpPr>
        <p:spPr>
          <a:xfrm>
            <a:off x="6527800" y="2323068"/>
            <a:ext cx="660400" cy="369332"/>
          </a:xfrm>
          <a:prstGeom prst="rect">
            <a:avLst/>
          </a:prstGeom>
          <a:noFill/>
        </p:spPr>
        <p:txBody>
          <a:bodyPr wrap="square" rtlCol="0">
            <a:spAutoFit/>
          </a:bodyPr>
          <a:lstStyle/>
          <a:p>
            <a:r>
              <a:rPr lang="en-US" dirty="0" smtClean="0"/>
              <a:t>king</a:t>
            </a:r>
            <a:endParaRPr lang="en-US" dirty="0"/>
          </a:p>
        </p:txBody>
      </p:sp>
      <p:sp>
        <p:nvSpPr>
          <p:cNvPr id="5" name="TextBox 4"/>
          <p:cNvSpPr txBox="1"/>
          <p:nvPr/>
        </p:nvSpPr>
        <p:spPr>
          <a:xfrm>
            <a:off x="800100" y="2628900"/>
            <a:ext cx="4648200" cy="369332"/>
          </a:xfrm>
          <a:prstGeom prst="rect">
            <a:avLst/>
          </a:prstGeom>
          <a:noFill/>
        </p:spPr>
        <p:txBody>
          <a:bodyPr wrap="square" rtlCol="0">
            <a:spAutoFit/>
          </a:bodyPr>
          <a:lstStyle/>
          <a:p>
            <a:r>
              <a:rPr lang="en-US" dirty="0" smtClean="0"/>
              <a:t>King Alfred of Wessex (</a:t>
            </a:r>
            <a:r>
              <a:rPr lang="en-US" i="1" dirty="0" smtClean="0"/>
              <a:t>Alfred the Great</a:t>
            </a:r>
            <a:r>
              <a:rPr lang="en-US" dirty="0" smtClean="0"/>
              <a:t>)</a:t>
            </a:r>
            <a:endParaRPr lang="en-US" dirty="0"/>
          </a:p>
        </p:txBody>
      </p:sp>
      <p:sp>
        <p:nvSpPr>
          <p:cNvPr id="6" name="TextBox 5"/>
          <p:cNvSpPr txBox="1"/>
          <p:nvPr/>
        </p:nvSpPr>
        <p:spPr>
          <a:xfrm>
            <a:off x="1003300" y="3378200"/>
            <a:ext cx="1460500" cy="369332"/>
          </a:xfrm>
          <a:prstGeom prst="rect">
            <a:avLst/>
          </a:prstGeom>
          <a:noFill/>
        </p:spPr>
        <p:txBody>
          <a:bodyPr wrap="square" rtlCol="0">
            <a:spAutoFit/>
          </a:bodyPr>
          <a:lstStyle/>
          <a:p>
            <a:r>
              <a:rPr lang="en-US" dirty="0" smtClean="0"/>
              <a:t>Christianity</a:t>
            </a:r>
            <a:endParaRPr lang="en-US" dirty="0"/>
          </a:p>
        </p:txBody>
      </p:sp>
      <p:sp>
        <p:nvSpPr>
          <p:cNvPr id="7" name="TextBox 6"/>
          <p:cNvSpPr txBox="1"/>
          <p:nvPr/>
        </p:nvSpPr>
        <p:spPr>
          <a:xfrm>
            <a:off x="2984500" y="3671332"/>
            <a:ext cx="711200" cy="369332"/>
          </a:xfrm>
          <a:prstGeom prst="rect">
            <a:avLst/>
          </a:prstGeom>
          <a:noFill/>
        </p:spPr>
        <p:txBody>
          <a:bodyPr wrap="square" rtlCol="0">
            <a:spAutoFit/>
          </a:bodyPr>
          <a:lstStyle/>
          <a:p>
            <a:r>
              <a:rPr lang="en-US" dirty="0" smtClean="0"/>
              <a:t>faith</a:t>
            </a:r>
            <a:endParaRPr lang="en-US" dirty="0"/>
          </a:p>
        </p:txBody>
      </p:sp>
      <p:sp>
        <p:nvSpPr>
          <p:cNvPr id="8" name="TextBox 7"/>
          <p:cNvSpPr txBox="1"/>
          <p:nvPr/>
        </p:nvSpPr>
        <p:spPr>
          <a:xfrm>
            <a:off x="5956300" y="3645932"/>
            <a:ext cx="1168400" cy="369332"/>
          </a:xfrm>
          <a:prstGeom prst="rect">
            <a:avLst/>
          </a:prstGeom>
          <a:noFill/>
        </p:spPr>
        <p:txBody>
          <a:bodyPr wrap="square" rtlCol="0">
            <a:spAutoFit/>
          </a:bodyPr>
          <a:lstStyle/>
          <a:p>
            <a:r>
              <a:rPr lang="en-US" dirty="0" smtClean="0"/>
              <a:t>morality</a:t>
            </a:r>
            <a:endParaRPr lang="en-US" dirty="0"/>
          </a:p>
        </p:txBody>
      </p:sp>
      <p:sp>
        <p:nvSpPr>
          <p:cNvPr id="9" name="TextBox 8"/>
          <p:cNvSpPr txBox="1"/>
          <p:nvPr/>
        </p:nvSpPr>
        <p:spPr>
          <a:xfrm>
            <a:off x="1353066" y="3964464"/>
            <a:ext cx="1212334" cy="369332"/>
          </a:xfrm>
          <a:prstGeom prst="rect">
            <a:avLst/>
          </a:prstGeom>
          <a:noFill/>
        </p:spPr>
        <p:txBody>
          <a:bodyPr wrap="square" rtlCol="0">
            <a:spAutoFit/>
          </a:bodyPr>
          <a:lstStyle/>
          <a:p>
            <a:r>
              <a:rPr lang="en-US" dirty="0" smtClean="0"/>
              <a:t>conduct</a:t>
            </a:r>
            <a:endParaRPr lang="en-US" dirty="0"/>
          </a:p>
        </p:txBody>
      </p:sp>
      <p:sp>
        <p:nvSpPr>
          <p:cNvPr id="10" name="TextBox 9"/>
          <p:cNvSpPr txBox="1"/>
          <p:nvPr/>
        </p:nvSpPr>
        <p:spPr>
          <a:xfrm>
            <a:off x="4826000" y="3964464"/>
            <a:ext cx="1130300" cy="369332"/>
          </a:xfrm>
          <a:prstGeom prst="rect">
            <a:avLst/>
          </a:prstGeom>
          <a:noFill/>
        </p:spPr>
        <p:txBody>
          <a:bodyPr wrap="square" rtlCol="0">
            <a:spAutoFit/>
          </a:bodyPr>
          <a:lstStyle/>
          <a:p>
            <a:r>
              <a:rPr lang="en-US" dirty="0" smtClean="0"/>
              <a:t>Europe</a:t>
            </a: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6"/>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7"/>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8"/>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0"/>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6" grpId="0"/>
      <p:bldP spid="7" grpId="0"/>
      <p:bldP spid="8" grpId="0"/>
      <p:bldP spid="9" grpId="0"/>
      <p:bldP spid="10" grpId="0"/>
    </p:bldLst>
  </p:timing>
</p:sld>
</file>

<file path=ppt/theme/theme1.xml><?xml version="1.0" encoding="utf-8"?>
<a:theme xmlns:a="http://schemas.openxmlformats.org/drawingml/2006/main" name="Advantage">
  <a:themeElements>
    <a:clrScheme name="Advantage">
      <a:dk1>
        <a:sysClr val="windowText" lastClr="000000"/>
      </a:dk1>
      <a:lt1>
        <a:sysClr val="window" lastClr="FFFFFF"/>
      </a:lt1>
      <a:dk2>
        <a:srgbClr val="2B142D"/>
      </a:dk2>
      <a:lt2>
        <a:srgbClr val="C3AFCC"/>
      </a:lt2>
      <a:accent1>
        <a:srgbClr val="663366"/>
      </a:accent1>
      <a:accent2>
        <a:srgbClr val="330F42"/>
      </a:accent2>
      <a:accent3>
        <a:srgbClr val="666699"/>
      </a:accent3>
      <a:accent4>
        <a:srgbClr val="999966"/>
      </a:accent4>
      <a:accent5>
        <a:srgbClr val="F7901E"/>
      </a:accent5>
      <a:accent6>
        <a:srgbClr val="A3A101"/>
      </a:accent6>
      <a:hlink>
        <a:srgbClr val="BC5FBC"/>
      </a:hlink>
      <a:folHlink>
        <a:srgbClr val="9775A7"/>
      </a:folHlink>
    </a:clrScheme>
    <a:fontScheme name="Advantage">
      <a:majorFont>
        <a:latin typeface="Rockwell"/>
        <a:ea typeface=""/>
        <a:cs typeface=""/>
        <a:font script="Jpan" typeface="ＭＳ ゴシック"/>
      </a:majorFont>
      <a:minorFont>
        <a:latin typeface="Rockwell"/>
        <a:ea typeface=""/>
        <a:cs typeface=""/>
        <a:font script="Jpan" typeface="ＭＳ ゴシック"/>
      </a:minorFont>
    </a:fontScheme>
    <a:fmtScheme name="Advantage">
      <a:fillStyleLst>
        <a:solidFill>
          <a:schemeClr val="phClr"/>
        </a:solidFill>
        <a:gradFill rotWithShape="1">
          <a:gsLst>
            <a:gs pos="0">
              <a:schemeClr val="phClr">
                <a:tint val="100000"/>
                <a:shade val="40000"/>
                <a:alpha val="100000"/>
                <a:satMod val="150000"/>
                <a:lumMod val="100000"/>
              </a:schemeClr>
            </a:gs>
            <a:gs pos="100000">
              <a:schemeClr val="phClr">
                <a:tint val="70000"/>
                <a:shade val="100000"/>
                <a:alpha val="100000"/>
                <a:satMod val="200000"/>
                <a:lumMod val="100000"/>
              </a:schemeClr>
            </a:gs>
          </a:gsLst>
          <a:lin ang="6000000" scaled="1"/>
        </a:gradFill>
        <a:gradFill rotWithShape="1">
          <a:gsLst>
            <a:gs pos="0">
              <a:schemeClr val="phClr">
                <a:shade val="40000"/>
                <a:alpha val="100000"/>
                <a:satMod val="150000"/>
                <a:lumMod val="100000"/>
              </a:schemeClr>
            </a:gs>
            <a:gs pos="100000">
              <a:schemeClr val="phClr">
                <a:tint val="70000"/>
                <a:shade val="100000"/>
                <a:alpha val="100000"/>
                <a:satMod val="200000"/>
                <a:lumMod val="100000"/>
              </a:schemeClr>
            </a:gs>
          </a:gsLst>
          <a:lin ang="54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50800" dist="25400" dir="13500000">
              <a:srgbClr val="FFFFFF">
                <a:alpha val="75000"/>
              </a:srgbClr>
            </a:innerShdw>
            <a:outerShdw blurRad="63500" dist="25400" dir="5400000" rotWithShape="0">
              <a:srgbClr val="808080">
                <a:alpha val="75000"/>
              </a:srgbClr>
            </a:outerShdw>
          </a:effectLst>
        </a:effectStyle>
        <a:effectStyle>
          <a:effectLst/>
          <a:scene3d>
            <a:camera prst="orthographicFront">
              <a:rot lat="0" lon="0" rev="0"/>
            </a:camera>
            <a:lightRig rig="twoPt" dir="tl">
              <a:rot lat="0" lon="0" rev="4500000"/>
            </a:lightRig>
          </a:scene3d>
          <a:sp3d>
            <a:bevelT w="63500" h="50800"/>
          </a:sp3d>
        </a:effectStyle>
      </a:effectStyleLst>
      <a:bgFillStyleLst>
        <a:solidFill>
          <a:schemeClr val="phClr"/>
        </a:solidFill>
        <a:gradFill rotWithShape="1">
          <a:gsLst>
            <a:gs pos="0">
              <a:schemeClr val="phClr">
                <a:tint val="40000"/>
                <a:satMod val="1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Advantage.thmx</Template>
  <TotalTime>611</TotalTime>
  <Words>2001</Words>
  <Application>Microsoft Macintosh PowerPoint</Application>
  <PresentationFormat>On-screen Show (4:3)</PresentationFormat>
  <Paragraphs>228</Paragraphs>
  <Slides>21</Slides>
  <Notes>0</Notes>
  <HiddenSlides>0</HiddenSlides>
  <MMClips>0</MMClips>
  <ScaleCrop>false</ScaleCrop>
  <HeadingPairs>
    <vt:vector size="4" baseType="variant">
      <vt:variant>
        <vt:lpstr>Design Template</vt:lpstr>
      </vt:variant>
      <vt:variant>
        <vt:i4>1</vt:i4>
      </vt:variant>
      <vt:variant>
        <vt:lpstr>Slide Titles</vt:lpstr>
      </vt:variant>
      <vt:variant>
        <vt:i4>21</vt:i4>
      </vt:variant>
    </vt:vector>
  </HeadingPairs>
  <TitlesOfParts>
    <vt:vector size="22" baseType="lpstr">
      <vt:lpstr>Advantage</vt:lpstr>
      <vt:lpstr>The Anglo-Saxons ____________</vt:lpstr>
      <vt:lpstr>The Anglo-Saxons (             )</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lpstr>The Anglo-Saxons (449-1066)</vt:lpstr>
    </vt:vector>
  </TitlesOfParts>
  <Company>Killeen Independent School District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Anglo-Saxons (449-1066)</dc:title>
  <dc:creator>KISD</dc:creator>
  <cp:lastModifiedBy>Rowell, Sandra</cp:lastModifiedBy>
  <cp:revision>37</cp:revision>
  <dcterms:created xsi:type="dcterms:W3CDTF">2009-08-26T14:50:07Z</dcterms:created>
  <dcterms:modified xsi:type="dcterms:W3CDTF">2009-08-26T16:32:32Z</dcterms:modified>
</cp:coreProperties>
</file>

<file path=docProps/thumbnail.jpeg>
</file>