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802" r:id="rId2"/>
  </p:sldMasterIdLst>
  <p:notesMasterIdLst>
    <p:notesMasterId r:id="rId24"/>
  </p:notesMasterIdLst>
  <p:sldIdLst>
    <p:sldId id="272" r:id="rId3"/>
    <p:sldId id="273" r:id="rId4"/>
    <p:sldId id="275" r:id="rId5"/>
    <p:sldId id="278" r:id="rId6"/>
    <p:sldId id="279" r:id="rId7"/>
    <p:sldId id="280" r:id="rId8"/>
    <p:sldId id="283" r:id="rId9"/>
    <p:sldId id="284" r:id="rId10"/>
    <p:sldId id="285" r:id="rId11"/>
    <p:sldId id="287" r:id="rId12"/>
    <p:sldId id="288" r:id="rId13"/>
    <p:sldId id="289" r:id="rId14"/>
    <p:sldId id="290" r:id="rId15"/>
    <p:sldId id="291" r:id="rId16"/>
    <p:sldId id="292" r:id="rId17"/>
    <p:sldId id="293" r:id="rId18"/>
    <p:sldId id="295" r:id="rId19"/>
    <p:sldId id="296" r:id="rId20"/>
    <p:sldId id="300" r:id="rId21"/>
    <p:sldId id="297" r:id="rId22"/>
    <p:sldId id="299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13" autoAdjust="0"/>
    <p:restoredTop sz="94660"/>
  </p:normalViewPr>
  <p:slideViewPr>
    <p:cSldViewPr snapToGrid="0">
      <p:cViewPr varScale="1">
        <p:scale>
          <a:sx n="81" d="100"/>
          <a:sy n="81" d="100"/>
        </p:scale>
        <p:origin x="-296" y="-11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20" Type="http://schemas.openxmlformats.org/officeDocument/2006/relationships/slide" Target="slides/slide18.xml"/><Relationship Id="rId21" Type="http://schemas.openxmlformats.org/officeDocument/2006/relationships/slide" Target="slides/slide19.xml"/><Relationship Id="rId22" Type="http://schemas.openxmlformats.org/officeDocument/2006/relationships/slide" Target="slides/slide20.xml"/><Relationship Id="rId23" Type="http://schemas.openxmlformats.org/officeDocument/2006/relationships/slide" Target="slides/slide21.xml"/><Relationship Id="rId24" Type="http://schemas.openxmlformats.org/officeDocument/2006/relationships/notesMaster" Target="notesMasters/notesMaster1.xml"/><Relationship Id="rId25" Type="http://schemas.openxmlformats.org/officeDocument/2006/relationships/printerSettings" Target="printerSettings/printerSettings1.bin"/><Relationship Id="rId26" Type="http://schemas.openxmlformats.org/officeDocument/2006/relationships/presProps" Target="presProps.xml"/><Relationship Id="rId27" Type="http://schemas.openxmlformats.org/officeDocument/2006/relationships/viewProps" Target="viewProps.xml"/><Relationship Id="rId28" Type="http://schemas.openxmlformats.org/officeDocument/2006/relationships/theme" Target="theme/theme1.xml"/><Relationship Id="rId29" Type="http://schemas.openxmlformats.org/officeDocument/2006/relationships/tableStyles" Target="tableStyles.xml"/><Relationship Id="rId10" Type="http://schemas.openxmlformats.org/officeDocument/2006/relationships/slide" Target="slides/slide8.xml"/><Relationship Id="rId11" Type="http://schemas.openxmlformats.org/officeDocument/2006/relationships/slide" Target="slides/slide9.xml"/><Relationship Id="rId12" Type="http://schemas.openxmlformats.org/officeDocument/2006/relationships/slide" Target="slides/slide10.xml"/><Relationship Id="rId13" Type="http://schemas.openxmlformats.org/officeDocument/2006/relationships/slide" Target="slides/slide11.xml"/><Relationship Id="rId14" Type="http://schemas.openxmlformats.org/officeDocument/2006/relationships/slide" Target="slides/slide12.xml"/><Relationship Id="rId15" Type="http://schemas.openxmlformats.org/officeDocument/2006/relationships/slide" Target="slides/slide13.xml"/><Relationship Id="rId16" Type="http://schemas.openxmlformats.org/officeDocument/2006/relationships/slide" Target="slides/slide14.xml"/><Relationship Id="rId17" Type="http://schemas.openxmlformats.org/officeDocument/2006/relationships/slide" Target="slides/slide15.xml"/><Relationship Id="rId18" Type="http://schemas.openxmlformats.org/officeDocument/2006/relationships/slide" Target="slides/slide16.xml"/><Relationship Id="rId19" Type="http://schemas.openxmlformats.org/officeDocument/2006/relationships/slide" Target="slides/slide17.xml"/><Relationship Id="rId1" Type="http://schemas.openxmlformats.org/officeDocument/2006/relationships/customXml" Target="../customXml/item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BD4573-58E7-4156-A133-2731F5F8D1A6}" type="datetimeFigureOut">
              <a:rPr lang="en-US" smtClean="0"/>
              <a:t>9/10/14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3B0CF2-7F87-4E02-A248-870047730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49813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3B0CF2-7F87-4E02-A248-870047730F9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513388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A1D30-C0A0-4124-A783-34D9F15FA0FE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  <p:cxnSp>
        <p:nvCxnSpPr>
          <p:cNvPr id="18" name="Straight Connector 17"/>
          <p:cNvCxnSpPr/>
          <p:nvPr userDrawn="1"/>
        </p:nvCxnSpPr>
        <p:spPr>
          <a:xfrm flipV="1">
            <a:off x="3048" y="5937956"/>
            <a:ext cx="8241" cy="564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30163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6225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25804293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4829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7689899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38613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D5871-AB0F-4B3D-8861-97E78CB7B47E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60319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18406-4C3F-4F3E-80BD-A22568EA37EB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786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F28077-7188-48C5-8679-2287FAC952E9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849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CB740-6776-4EE9-99FD-96D592FA5A23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31023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6BD99-6FFD-46C5-B5E2-43A34BDA2566}" type="datetime1">
              <a:rPr lang="en-US" smtClean="0"/>
              <a:t>9/10/14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308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2678E-214C-4CF8-97C7-95015FB02960}" type="datetime1">
              <a:rPr lang="en-US" smtClean="0"/>
              <a:t>9/10/14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9304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5660E0-FA77-4473-A859-74127B089143}" type="datetime1">
              <a:rPr lang="en-US" smtClean="0"/>
              <a:t>9/10/14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043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8D7B8-9F07-4899-827D-5F3CFDDEB574}" type="datetime1">
              <a:rPr lang="en-US" smtClean="0"/>
              <a:t>9/10/14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8111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97C5C-1CD1-417D-A89C-14747F5222C7}" type="datetime1">
              <a:rPr lang="en-US" smtClean="0"/>
              <a:t>9/10/14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095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9EFBB-CFA1-4AA8-9123-F0B52DBD84FE}" type="datetime1">
              <a:rPr lang="en-US" smtClean="0"/>
              <a:t>9/10/14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807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06614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3" r:id="rId1"/>
    <p:sldLayoutId id="2147483804" r:id="rId2"/>
    <p:sldLayoutId id="2147483805" r:id="rId3"/>
    <p:sldLayoutId id="2147483806" r:id="rId4"/>
    <p:sldLayoutId id="2147483807" r:id="rId5"/>
    <p:sldLayoutId id="2147483808" r:id="rId6"/>
    <p:sldLayoutId id="2147483809" r:id="rId7"/>
    <p:sldLayoutId id="2147483810" r:id="rId8"/>
    <p:sldLayoutId id="2147483811" r:id="rId9"/>
    <p:sldLayoutId id="2147483812" r:id="rId10"/>
    <p:sldLayoutId id="2147483813" r:id="rId11"/>
    <p:sldLayoutId id="2147483814" r:id="rId12"/>
    <p:sldLayoutId id="2147483815" r:id="rId13"/>
    <p:sldLayoutId id="2147483816" r:id="rId14"/>
    <p:sldLayoutId id="2147483817" r:id="rId15"/>
    <p:sldLayoutId id="2147483818" r:id="rId16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British Literature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A SNAPSHOT OF HISTORY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96286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164892"/>
            <a:ext cx="8991322" cy="809470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3  </a:t>
            </a:r>
            <a:r>
              <a:rPr lang="en-US" sz="2400" b="1" dirty="0">
                <a:solidFill>
                  <a:srgbClr val="0F6FC6"/>
                </a:solidFill>
              </a:rPr>
              <a:t>Seventieth and Eighteenth Century (1625-1798)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974362"/>
            <a:ext cx="8596668" cy="5411447"/>
          </a:xfrm>
        </p:spPr>
        <p:txBody>
          <a:bodyPr>
            <a:normAutofit fontScale="92500" lnSpcReduction="10000"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Love and religion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Sonnets given tone and </a:t>
            </a: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scope</a:t>
            </a:r>
          </a:p>
          <a:p>
            <a:pPr lvl="0">
              <a:buClr>
                <a:srgbClr val="0F6FC6"/>
              </a:buClr>
            </a:pP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Revolution</a:t>
            </a:r>
          </a:p>
          <a:p>
            <a:pPr lvl="0">
              <a:buClr>
                <a:srgbClr val="0F6FC6"/>
              </a:buClr>
            </a:pP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Distrust of government</a:t>
            </a:r>
            <a:endParaRPr lang="en-US" dirty="0">
              <a:solidFill>
                <a:prstClr val="black">
                  <a:lumMod val="75000"/>
                  <a:lumOff val="25000"/>
                </a:prstClr>
              </a:solidFill>
            </a:endParaRP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Novels, journals, and newspapers were written</a:t>
            </a:r>
          </a:p>
          <a:p>
            <a:r>
              <a:rPr lang="en-US" dirty="0" smtClean="0"/>
              <a:t>Nonfiction was introduced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Many works in similar format to the classics</a:t>
            </a:r>
          </a:p>
          <a:p>
            <a:r>
              <a:rPr lang="en-US" dirty="0" smtClean="0"/>
              <a:t>Essay and Novel introduced</a:t>
            </a:r>
          </a:p>
          <a:p>
            <a:pPr lvl="1"/>
            <a:r>
              <a:rPr lang="en-US" dirty="0" smtClean="0"/>
              <a:t>Middle class audience</a:t>
            </a:r>
          </a:p>
          <a:p>
            <a:pPr lvl="1"/>
            <a:r>
              <a:rPr lang="en-US" dirty="0" smtClean="0"/>
              <a:t>Read about themselves and people they would like to be</a:t>
            </a:r>
          </a:p>
        </p:txBody>
      </p:sp>
    </p:spTree>
    <p:extLst>
      <p:ext uri="{BB962C8B-B14F-4D97-AF65-F5344CB8AC3E}">
        <p14:creationId xmlns:p14="http://schemas.microsoft.com/office/powerpoint/2010/main" val="5830861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78420"/>
            <a:ext cx="10515600" cy="713678"/>
          </a:xfrm>
        </p:spPr>
        <p:txBody>
          <a:bodyPr/>
          <a:lstStyle/>
          <a:p>
            <a:r>
              <a:rPr lang="en-US" b="1" dirty="0" smtClean="0"/>
              <a:t>Unit 4  </a:t>
            </a:r>
            <a:r>
              <a:rPr lang="en-US" sz="2800" b="1" dirty="0" smtClean="0"/>
              <a:t>Romantics (1798-1832)</a:t>
            </a:r>
            <a:endParaRPr lang="en-US" sz="2800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2820"/>
            <a:ext cx="10515600" cy="555330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1801 Act of Union joins Great Britain and Ireland</a:t>
            </a:r>
          </a:p>
          <a:p>
            <a:r>
              <a:rPr lang="en-US" dirty="0" smtClean="0"/>
              <a:t>1804 Napoleon crowns himself emperor</a:t>
            </a:r>
          </a:p>
          <a:p>
            <a:r>
              <a:rPr lang="en-US" dirty="0" smtClean="0"/>
              <a:t>1812 War with United States</a:t>
            </a:r>
          </a:p>
          <a:p>
            <a:r>
              <a:rPr lang="en-US" dirty="0" smtClean="0"/>
              <a:t>1813 Jane Austin publishes </a:t>
            </a:r>
            <a:r>
              <a:rPr lang="en-US" i="1" dirty="0" smtClean="0"/>
              <a:t>Pride and Prejudice</a:t>
            </a:r>
          </a:p>
          <a:p>
            <a:r>
              <a:rPr lang="en-US" dirty="0" smtClean="0"/>
              <a:t>1799 Rosetta Stone discovered in Egypt (key to deciphering </a:t>
            </a:r>
            <a:r>
              <a:rPr lang="en-US" dirty="0" err="1" smtClean="0"/>
              <a:t>heiroglyphics</a:t>
            </a:r>
            <a:r>
              <a:rPr lang="en-US" dirty="0" smtClean="0"/>
              <a:t>)</a:t>
            </a:r>
          </a:p>
          <a:p>
            <a:r>
              <a:rPr lang="en-US" dirty="0" smtClean="0"/>
              <a:t>1814 1</a:t>
            </a:r>
            <a:r>
              <a:rPr lang="en-US" baseline="30000" dirty="0" smtClean="0"/>
              <a:t>st</a:t>
            </a:r>
            <a:r>
              <a:rPr lang="en-US" dirty="0" smtClean="0"/>
              <a:t> successful steamboat and locomotive (train)</a:t>
            </a:r>
          </a:p>
          <a:p>
            <a:r>
              <a:rPr lang="en-US" dirty="0" smtClean="0"/>
              <a:t>1819 Trans-Atlantic steamboat</a:t>
            </a:r>
          </a:p>
          <a:p>
            <a:r>
              <a:rPr lang="en-US" dirty="0" smtClean="0"/>
              <a:t>1827 Water purification system in London</a:t>
            </a:r>
          </a:p>
          <a:p>
            <a:r>
              <a:rPr lang="en-US" dirty="0" smtClean="0"/>
              <a:t>1829 Metropolitan Police established in London</a:t>
            </a:r>
          </a:p>
          <a:p>
            <a:r>
              <a:rPr lang="en-US" dirty="0" smtClean="0"/>
              <a:t>1831 United States-Edgar Allen Poe</a:t>
            </a:r>
          </a:p>
          <a:p>
            <a:r>
              <a:rPr lang="en-US" dirty="0" smtClean="0"/>
              <a:t>1832 First Reform Act (England) extends voting rights</a:t>
            </a:r>
          </a:p>
          <a:p>
            <a:endParaRPr lang="en-US" i="1" dirty="0" smtClean="0"/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47253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4  </a:t>
            </a:r>
            <a:r>
              <a:rPr lang="en-US" sz="2800" b="1" dirty="0">
                <a:solidFill>
                  <a:srgbClr val="0F6FC6"/>
                </a:solidFill>
              </a:rPr>
              <a:t>Romantics (1798-1832)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Blake – “The Chimney Sweeper”</a:t>
            </a:r>
          </a:p>
          <a:p>
            <a:r>
              <a:rPr lang="en-US" dirty="0" smtClean="0"/>
              <a:t>Wordsworth – </a:t>
            </a:r>
            <a:r>
              <a:rPr lang="en-US" i="1" dirty="0" smtClean="0"/>
              <a:t>Lyrical Ballads</a:t>
            </a:r>
            <a:r>
              <a:rPr lang="en-US" dirty="0" smtClean="0"/>
              <a:t>, “The Prelude”</a:t>
            </a:r>
          </a:p>
          <a:p>
            <a:r>
              <a:rPr lang="en-US" dirty="0" smtClean="0"/>
              <a:t>PB Shelley – “Ode to the West Wind”</a:t>
            </a:r>
          </a:p>
          <a:p>
            <a:r>
              <a:rPr lang="en-US" dirty="0" smtClean="0"/>
              <a:t>Keats – “Ode on a Grecian Urn”</a:t>
            </a:r>
          </a:p>
          <a:p>
            <a:r>
              <a:rPr lang="en-US" dirty="0" smtClean="0"/>
              <a:t>Mary Shelley - </a:t>
            </a:r>
            <a:r>
              <a:rPr lang="en-US" i="1" dirty="0" smtClean="0"/>
              <a:t>Frankenstein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Industrial Revolution created slums and poverty</a:t>
            </a:r>
          </a:p>
          <a:p>
            <a:r>
              <a:rPr lang="en-US" dirty="0" smtClean="0"/>
              <a:t>People began to be upset with what progress and science did to society (pollution, etc.)</a:t>
            </a:r>
          </a:p>
          <a:p>
            <a:r>
              <a:rPr lang="en-US" dirty="0" smtClean="0"/>
              <a:t>Steamboats and railroads revolutionized trade</a:t>
            </a:r>
          </a:p>
          <a:p>
            <a:r>
              <a:rPr lang="en-US" dirty="0" smtClean="0"/>
              <a:t>Spinning jenny and power loom invented-replaced the weaver</a:t>
            </a:r>
          </a:p>
          <a:p>
            <a:r>
              <a:rPr lang="en-US" dirty="0" smtClean="0"/>
              <a:t>Wealth no longer depended on land</a:t>
            </a:r>
          </a:p>
        </p:txBody>
      </p:sp>
    </p:spTree>
    <p:extLst>
      <p:ext uri="{BB962C8B-B14F-4D97-AF65-F5344CB8AC3E}">
        <p14:creationId xmlns:p14="http://schemas.microsoft.com/office/powerpoint/2010/main" val="31915654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825189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4  </a:t>
            </a:r>
            <a:r>
              <a:rPr lang="en-US" sz="2800" b="1" dirty="0">
                <a:solidFill>
                  <a:srgbClr val="0F6FC6"/>
                </a:solidFill>
              </a:rPr>
              <a:t>Romantics (1798-1832)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825190"/>
            <a:ext cx="10515600" cy="53517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are some reoccurring historical and literary themes from this time period?</a:t>
            </a:r>
          </a:p>
          <a:p>
            <a:r>
              <a:rPr lang="en-US" dirty="0" smtClean="0"/>
              <a:t>Political oppression vs. political reform</a:t>
            </a:r>
          </a:p>
          <a:p>
            <a:pPr lvl="1"/>
            <a:r>
              <a:rPr lang="en-US" dirty="0" smtClean="0"/>
              <a:t>European rulers tried to roll back revolutionary ideas</a:t>
            </a:r>
          </a:p>
          <a:p>
            <a:pPr lvl="1"/>
            <a:r>
              <a:rPr lang="en-US" dirty="0" smtClean="0"/>
              <a:t>Reform Bill of 1832 extended the right to vote but not to the working class</a:t>
            </a:r>
          </a:p>
          <a:p>
            <a:r>
              <a:rPr lang="en-US" dirty="0" smtClean="0"/>
              <a:t>Seeking the faraway-distant lands or supernatural</a:t>
            </a:r>
          </a:p>
          <a:p>
            <a:r>
              <a:rPr lang="en-US" dirty="0" smtClean="0"/>
              <a:t>Nature seen as refuge-something to be worshipped</a:t>
            </a:r>
          </a:p>
          <a:p>
            <a:r>
              <a:rPr lang="en-US" dirty="0" smtClean="0"/>
              <a:t>Youth best time of one’s life</a:t>
            </a:r>
          </a:p>
          <a:p>
            <a:r>
              <a:rPr lang="en-US" dirty="0" smtClean="0"/>
              <a:t>Power of individual freedoms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83676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164892"/>
            <a:ext cx="8596668" cy="659567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4  </a:t>
            </a:r>
            <a:r>
              <a:rPr lang="en-US" sz="2800" b="1" dirty="0">
                <a:solidFill>
                  <a:srgbClr val="0F6FC6"/>
                </a:solidFill>
              </a:rPr>
              <a:t>Romantics (1798-1832)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959370"/>
            <a:ext cx="8596668" cy="5456419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  <a:endParaRPr lang="en-US" dirty="0"/>
          </a:p>
          <a:p>
            <a:r>
              <a:rPr lang="en-US" dirty="0" smtClean="0"/>
              <a:t>Writers tried to change politics by exposing issues</a:t>
            </a:r>
          </a:p>
          <a:p>
            <a:r>
              <a:rPr lang="en-US" dirty="0" smtClean="0"/>
              <a:t>British ships traveled throughout the world and adopted words from other languages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Romantic refers to the faraway and exotic not love stories</a:t>
            </a:r>
          </a:p>
          <a:p>
            <a:r>
              <a:rPr lang="en-US" dirty="0" smtClean="0"/>
              <a:t>Rebellion against traditional literary forms and subjects</a:t>
            </a:r>
          </a:p>
          <a:p>
            <a:r>
              <a:rPr lang="en-US" dirty="0" smtClean="0"/>
              <a:t>Revealed personal thoughts and feelings in writings</a:t>
            </a:r>
          </a:p>
          <a:p>
            <a:r>
              <a:rPr lang="en-US" dirty="0" smtClean="0"/>
              <a:t>Revived the Sonnet and the Ode</a:t>
            </a:r>
          </a:p>
          <a:p>
            <a:pPr lvl="1"/>
            <a:r>
              <a:rPr lang="en-US" dirty="0" smtClean="0"/>
              <a:t>Sonnet- “little song”     </a:t>
            </a:r>
          </a:p>
          <a:p>
            <a:pPr lvl="1"/>
            <a:r>
              <a:rPr lang="en-US" dirty="0" smtClean="0"/>
              <a:t>Ode- serious poem/praising/expresses </a:t>
            </a:r>
            <a:r>
              <a:rPr lang="en-US" smtClean="0"/>
              <a:t>deep feeling</a:t>
            </a:r>
            <a:endParaRPr lang="en-US" dirty="0" smtClean="0"/>
          </a:p>
          <a:p>
            <a:r>
              <a:rPr lang="en-US" dirty="0" smtClean="0"/>
              <a:t>Comic Novel-Jane Austen</a:t>
            </a:r>
          </a:p>
          <a:p>
            <a:r>
              <a:rPr lang="en-US" dirty="0" smtClean="0"/>
              <a:t>Historical Novel-Sir Walter Scott</a:t>
            </a:r>
          </a:p>
          <a:p>
            <a:r>
              <a:rPr lang="en-US" dirty="0" smtClean="0"/>
              <a:t>Gothic Novel-Mary Shelley’s Frankenstein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005296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78420"/>
            <a:ext cx="10515600" cy="713678"/>
          </a:xfrm>
        </p:spPr>
        <p:txBody>
          <a:bodyPr/>
          <a:lstStyle/>
          <a:p>
            <a:r>
              <a:rPr lang="en-US" b="1" dirty="0" smtClean="0"/>
              <a:t>Unit 5  </a:t>
            </a:r>
            <a:r>
              <a:rPr lang="en-US" sz="2800" b="1" dirty="0" smtClean="0"/>
              <a:t>Victorian (1833-1901)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2820"/>
            <a:ext cx="10515600" cy="555330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1832 Slavery abolished in British Empire</a:t>
            </a:r>
          </a:p>
          <a:p>
            <a:r>
              <a:rPr lang="en-US" dirty="0" smtClean="0"/>
              <a:t>1837 Queen Victoria crowned</a:t>
            </a:r>
          </a:p>
          <a:p>
            <a:r>
              <a:rPr lang="en-US" dirty="0" smtClean="0"/>
              <a:t>1845 Irish potato famine begins</a:t>
            </a:r>
          </a:p>
          <a:p>
            <a:r>
              <a:rPr lang="en-US" dirty="0" smtClean="0"/>
              <a:t>1848 Women began attending University of London</a:t>
            </a:r>
          </a:p>
          <a:p>
            <a:r>
              <a:rPr lang="en-US" dirty="0" smtClean="0"/>
              <a:t>1859 Charles Darwin publishes </a:t>
            </a:r>
            <a:r>
              <a:rPr lang="en-US" i="1" dirty="0" smtClean="0"/>
              <a:t>On the Origin of Species </a:t>
            </a:r>
            <a:r>
              <a:rPr lang="en-US" dirty="0" smtClean="0"/>
              <a:t>(evolution theory)</a:t>
            </a:r>
          </a:p>
          <a:p>
            <a:r>
              <a:rPr lang="en-US" dirty="0" smtClean="0"/>
              <a:t>1836 United States-Texas Alamo falls to Mexican army</a:t>
            </a:r>
          </a:p>
          <a:p>
            <a:r>
              <a:rPr lang="en-US" dirty="0" smtClean="0"/>
              <a:t>1839 Michael Faraday, general theory of electricity</a:t>
            </a:r>
          </a:p>
          <a:p>
            <a:r>
              <a:rPr lang="en-US" dirty="0" smtClean="0"/>
              <a:t>1844 Morse code over long distance telegraph</a:t>
            </a:r>
          </a:p>
          <a:p>
            <a:r>
              <a:rPr lang="en-US" dirty="0" smtClean="0"/>
              <a:t>1861 United States – Civil War begins</a:t>
            </a:r>
          </a:p>
          <a:p>
            <a:r>
              <a:rPr lang="en-US" dirty="0" smtClean="0"/>
              <a:t>1876 Alexander Graham Bell patents telephone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7017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>
            <a:normAutofit/>
          </a:bodyPr>
          <a:lstStyle/>
          <a:p>
            <a:r>
              <a:rPr lang="en-US" b="1" dirty="0">
                <a:solidFill>
                  <a:srgbClr val="0F6FC6"/>
                </a:solidFill>
              </a:rPr>
              <a:t>Unit 5  </a:t>
            </a:r>
            <a:r>
              <a:rPr lang="en-US" sz="2800" b="1" dirty="0">
                <a:solidFill>
                  <a:srgbClr val="0F6FC6"/>
                </a:solidFill>
              </a:rPr>
              <a:t>Victorian (1833-1901)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Tennyson – “Ulysses”</a:t>
            </a:r>
          </a:p>
          <a:p>
            <a:r>
              <a:rPr lang="en-US" dirty="0" smtClean="0"/>
              <a:t>Charles Dickens </a:t>
            </a:r>
            <a:r>
              <a:rPr lang="en-US" i="1" dirty="0" smtClean="0"/>
              <a:t>– Hard Times, Great Expectations, A Tale of Two Cities</a:t>
            </a:r>
          </a:p>
          <a:p>
            <a:r>
              <a:rPr lang="en-US" dirty="0" smtClean="0"/>
              <a:t>Elizabeth Barrett Browning – “Sonnet 43”</a:t>
            </a:r>
          </a:p>
          <a:p>
            <a:r>
              <a:rPr lang="en-US" dirty="0" smtClean="0"/>
              <a:t>Marx – </a:t>
            </a:r>
            <a:r>
              <a:rPr lang="en-US" i="1" dirty="0" smtClean="0"/>
              <a:t>Communist Manifesto</a:t>
            </a:r>
          </a:p>
          <a:p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Optimistic spirit despite war, revolutions, and assassinations</a:t>
            </a:r>
          </a:p>
          <a:p>
            <a:r>
              <a:rPr lang="en-US" dirty="0" smtClean="0"/>
              <a:t>Problems with faith in God-Darwin (evolution) Newton (universe)</a:t>
            </a:r>
          </a:p>
          <a:p>
            <a:r>
              <a:rPr lang="en-US" dirty="0" smtClean="0"/>
              <a:t>Irish potato famine- 2 million people starved to death</a:t>
            </a:r>
          </a:p>
          <a:p>
            <a:r>
              <a:rPr lang="en-US" dirty="0" smtClean="0"/>
              <a:t>Territories and trade increased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6439382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1"/>
            <a:ext cx="8596668" cy="749508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5  </a:t>
            </a:r>
            <a:r>
              <a:rPr lang="en-US" sz="2800" b="1" dirty="0">
                <a:solidFill>
                  <a:srgbClr val="0F6FC6"/>
                </a:solidFill>
              </a:rPr>
              <a:t>Victorian (1833-1901)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749509"/>
            <a:ext cx="8596668" cy="5291853"/>
          </a:xfrm>
        </p:spPr>
        <p:txBody>
          <a:bodyPr>
            <a:normAutofit lnSpcReduction="10000"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Britain celebrated progress, prosperity, and peace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Darker stories associated with the potato famine-poverty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Spirit of exploration</a:t>
            </a: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Reminded readers that empires crumble, individuals are fragile and vulnerable, and death awaits us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Elegy and sonnet used to address contemporary questions of belief and doubt</a:t>
            </a:r>
          </a:p>
          <a:p>
            <a:r>
              <a:rPr lang="en-US" dirty="0" smtClean="0"/>
              <a:t>Dramatic monologue-Robert Browning</a:t>
            </a:r>
          </a:p>
          <a:p>
            <a:r>
              <a:rPr lang="en-US" dirty="0" smtClean="0"/>
              <a:t>Melancholy poems- very sad, despairing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6783455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78420"/>
            <a:ext cx="10515600" cy="713678"/>
          </a:xfrm>
        </p:spPr>
        <p:txBody>
          <a:bodyPr/>
          <a:lstStyle/>
          <a:p>
            <a:r>
              <a:rPr lang="en-US" b="1" dirty="0" smtClean="0"/>
              <a:t>Unit 6  </a:t>
            </a:r>
            <a:r>
              <a:rPr lang="en-US" sz="2800" b="1" dirty="0" smtClean="0"/>
              <a:t>Modern &amp; Post Modern (1901-present)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35980"/>
            <a:ext cx="10515600" cy="591014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1903 Wright Brother-first successful airplane</a:t>
            </a:r>
          </a:p>
          <a:p>
            <a:r>
              <a:rPr lang="en-US" dirty="0" smtClean="0"/>
              <a:t>1914 England declared war on Germany, entering into World War I</a:t>
            </a:r>
          </a:p>
          <a:p>
            <a:r>
              <a:rPr lang="en-US" dirty="0" smtClean="0"/>
              <a:t>1939 Hitler invaded Poland: World War II begins-Britain enters</a:t>
            </a:r>
          </a:p>
          <a:p>
            <a:r>
              <a:rPr lang="en-US" dirty="0" smtClean="0"/>
              <a:t>1940 Winston Churchill becomes Prime Minister</a:t>
            </a:r>
          </a:p>
          <a:p>
            <a:r>
              <a:rPr lang="en-US" dirty="0" smtClean="0"/>
              <a:t>1941 United States enters WWII when Japan bombed Pearl Harbor</a:t>
            </a:r>
          </a:p>
          <a:p>
            <a:r>
              <a:rPr lang="en-US" dirty="0" smtClean="0"/>
              <a:t>1945 United States drops atomic bomb on Japan; WWII ends</a:t>
            </a:r>
          </a:p>
          <a:p>
            <a:r>
              <a:rPr lang="en-US" dirty="0" smtClean="0"/>
              <a:t>1948 Israel established</a:t>
            </a:r>
          </a:p>
          <a:p>
            <a:r>
              <a:rPr lang="en-US" dirty="0" smtClean="0"/>
              <a:t>1952 Queen Elizabeth II crowned</a:t>
            </a:r>
          </a:p>
          <a:p>
            <a:r>
              <a:rPr lang="en-US" dirty="0" smtClean="0"/>
              <a:t>1955 United States-Martin Luther King, Jr leads civil rights bus boycott</a:t>
            </a:r>
          </a:p>
          <a:p>
            <a:r>
              <a:rPr lang="en-US" dirty="0" smtClean="0"/>
              <a:t>1961 Berlin Wall built</a:t>
            </a:r>
          </a:p>
          <a:p>
            <a:r>
              <a:rPr lang="en-US" dirty="0" smtClean="0"/>
              <a:t>1963 United Stated-JFK assassinated</a:t>
            </a:r>
          </a:p>
          <a:p>
            <a:r>
              <a:rPr lang="en-US" dirty="0" smtClean="0"/>
              <a:t>1965 Vietnam War</a:t>
            </a:r>
          </a:p>
          <a:p>
            <a:r>
              <a:rPr lang="en-US" dirty="0" smtClean="0"/>
              <a:t>1967 Beatles</a:t>
            </a:r>
          </a:p>
          <a:p>
            <a:endParaRPr lang="en-US" dirty="0" smtClean="0"/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78404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92098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6  </a:t>
            </a:r>
            <a:r>
              <a:rPr lang="en-US" sz="2800" b="1" dirty="0">
                <a:solidFill>
                  <a:srgbClr val="0F6FC6"/>
                </a:solidFill>
              </a:rPr>
              <a:t>Modern &amp; Post Modern (1901-present)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4282"/>
            <a:ext cx="10515600" cy="555184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1929 Great Depression</a:t>
            </a:r>
          </a:p>
          <a:p>
            <a:r>
              <a:rPr lang="en-US" smtClean="0"/>
              <a:t>1969 </a:t>
            </a:r>
            <a:r>
              <a:rPr lang="en-US" dirty="0" smtClean="0"/>
              <a:t>United States-Apollo 11 lands on the moon</a:t>
            </a:r>
          </a:p>
          <a:p>
            <a:r>
              <a:rPr lang="en-US" dirty="0" smtClean="0"/>
              <a:t>1979 Margaret Thatcher becomes first woman prime minister</a:t>
            </a:r>
          </a:p>
          <a:p>
            <a:r>
              <a:rPr lang="en-US" dirty="0" smtClean="0"/>
              <a:t>1986 Soviet Union-nuclear accident in Chernobyl</a:t>
            </a:r>
          </a:p>
          <a:p>
            <a:r>
              <a:rPr lang="en-US" dirty="0" smtClean="0"/>
              <a:t>Germany-Berlin Wall torn down-unification of East and West Germany</a:t>
            </a:r>
          </a:p>
          <a:p>
            <a:r>
              <a:rPr lang="en-US" dirty="0" smtClean="0"/>
              <a:t>1991 Soviet Union dissolved</a:t>
            </a:r>
          </a:p>
          <a:p>
            <a:r>
              <a:rPr lang="en-US" dirty="0" smtClean="0"/>
              <a:t>1994 Nelson Mandela elected President of South Africa</a:t>
            </a:r>
          </a:p>
          <a:p>
            <a:r>
              <a:rPr lang="en-US" dirty="0" smtClean="0"/>
              <a:t>1997 Tony Blair becomes Prime Minister</a:t>
            </a:r>
          </a:p>
          <a:p>
            <a:r>
              <a:rPr lang="en-US" dirty="0" smtClean="0"/>
              <a:t>2001 United States-planes crash into World Trade Center in NYC, PA, WDC</a:t>
            </a:r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29770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84616" y="178420"/>
            <a:ext cx="10769184" cy="713678"/>
          </a:xfrm>
        </p:spPr>
        <p:txBody>
          <a:bodyPr/>
          <a:lstStyle/>
          <a:p>
            <a:r>
              <a:rPr lang="en-US" b="1" dirty="0" smtClean="0"/>
              <a:t>Unit 1  </a:t>
            </a:r>
            <a:r>
              <a:rPr lang="en-US" sz="2800" b="1" dirty="0" smtClean="0"/>
              <a:t>Old English/Medieval Times (</a:t>
            </a:r>
            <a:r>
              <a:rPr lang="en-US" sz="1800" b="1" dirty="0" smtClean="0"/>
              <a:t>A.D. </a:t>
            </a:r>
            <a:r>
              <a:rPr lang="en-US" sz="2800" b="1" dirty="0" smtClean="0"/>
              <a:t>449-1485)</a:t>
            </a:r>
            <a:endParaRPr lang="en-US" sz="2800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2820"/>
            <a:ext cx="10515600" cy="555330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</a:t>
            </a:r>
          </a:p>
          <a:p>
            <a:pPr marL="0" indent="0">
              <a:buNone/>
            </a:pPr>
            <a:r>
              <a:rPr lang="en-US" b="1" dirty="0" smtClean="0"/>
              <a:t> Around the World?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449 Fall of Rome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552 Buddhism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591 China book printing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597 St. Augustine introduces Christianity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1020 Vikings invaded America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1066 Normandy invasion-Feudalism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1291 End of Crusades (wars in Europe)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1381 Bible translated to English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1450 Printing press invented-revolutionized  world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1455 War of Roses begins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89102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>
            <a:normAutofit/>
          </a:bodyPr>
          <a:lstStyle/>
          <a:p>
            <a:r>
              <a:rPr lang="en-US" b="1" dirty="0">
                <a:solidFill>
                  <a:srgbClr val="0F6FC6"/>
                </a:solidFill>
              </a:rPr>
              <a:t>Unit 6  </a:t>
            </a:r>
            <a:r>
              <a:rPr lang="en-US" sz="2800" b="1" dirty="0">
                <a:solidFill>
                  <a:srgbClr val="0F6FC6"/>
                </a:solidFill>
              </a:rPr>
              <a:t>Modern &amp; Post Modern (1901-present)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D.H. Lawrence – “Rocking Horse Winner”</a:t>
            </a:r>
          </a:p>
          <a:p>
            <a:r>
              <a:rPr lang="en-US" dirty="0" smtClean="0"/>
              <a:t>Elizabeth Bowen – “Demon Lover”</a:t>
            </a:r>
          </a:p>
          <a:p>
            <a:r>
              <a:rPr lang="en-US" dirty="0" smtClean="0"/>
              <a:t>William Butler Yeats – “The Second Coming”</a:t>
            </a:r>
          </a:p>
          <a:p>
            <a:r>
              <a:rPr lang="en-US" dirty="0" smtClean="0"/>
              <a:t>T.S. Elliot</a:t>
            </a:r>
          </a:p>
          <a:p>
            <a:r>
              <a:rPr lang="en-US" dirty="0" smtClean="0"/>
              <a:t>James Joyce </a:t>
            </a:r>
            <a:r>
              <a:rPr lang="en-US" i="1" dirty="0" smtClean="0"/>
              <a:t>Ulysses</a:t>
            </a:r>
          </a:p>
          <a:p>
            <a:r>
              <a:rPr lang="en-US" dirty="0" smtClean="0"/>
              <a:t>Sigmund Freud (Psychology)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Women gained social freedom-limited right to vote and change in dress</a:t>
            </a:r>
          </a:p>
          <a:p>
            <a:r>
              <a:rPr lang="en-US" dirty="0" smtClean="0"/>
              <a:t>Ordinary people gained access to higher education, healthcare, home ownership</a:t>
            </a:r>
          </a:p>
          <a:p>
            <a:r>
              <a:rPr lang="en-US" dirty="0" smtClean="0"/>
              <a:t>Fewer servants-men and woman began working in new industries</a:t>
            </a:r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1435778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1"/>
            <a:ext cx="8596668" cy="719528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6  </a:t>
            </a:r>
            <a:r>
              <a:rPr lang="en-US" sz="2800" b="1" dirty="0">
                <a:solidFill>
                  <a:srgbClr val="0F6FC6"/>
                </a:solidFill>
              </a:rPr>
              <a:t>Modern &amp; Post Modern (1901-present)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719529"/>
            <a:ext cx="8596668" cy="5321833"/>
          </a:xfrm>
        </p:spPr>
        <p:txBody>
          <a:bodyPr>
            <a:normAutofit fontScale="92500" lnSpcReduction="20000"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Conflicts and loss of Empire-England weakened from WWI and WWII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Poems of war by “soldier poets”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Poems about the true cost of war-blood and tears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Materialistic attitude-automobile and stylish </a:t>
            </a: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home</a:t>
            </a:r>
            <a:endParaRPr lang="en-US" dirty="0">
              <a:solidFill>
                <a:prstClr val="black">
                  <a:lumMod val="75000"/>
                  <a:lumOff val="25000"/>
                </a:prstClr>
              </a:solidFill>
            </a:endParaRP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Recorded the cost of conflict during the war</a:t>
            </a:r>
          </a:p>
          <a:p>
            <a:r>
              <a:rPr lang="en-US" dirty="0" smtClean="0"/>
              <a:t>Celebrated Diversity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Renewed poet as prophet</a:t>
            </a:r>
          </a:p>
          <a:p>
            <a:r>
              <a:rPr lang="en-US" dirty="0" smtClean="0"/>
              <a:t>Sonnets-radical change in subject matter and tone</a:t>
            </a:r>
          </a:p>
          <a:p>
            <a:r>
              <a:rPr lang="en-US" dirty="0" smtClean="0"/>
              <a:t>Short stories became global genre with diverse subjects and settings</a:t>
            </a:r>
          </a:p>
          <a:p>
            <a:r>
              <a:rPr lang="en-US" dirty="0" smtClean="0"/>
              <a:t>Writing more accessible through inexpensive books and internet</a:t>
            </a:r>
          </a:p>
        </p:txBody>
      </p:sp>
    </p:spTree>
    <p:extLst>
      <p:ext uri="{BB962C8B-B14F-4D97-AF65-F5344CB8AC3E}">
        <p14:creationId xmlns:p14="http://schemas.microsoft.com/office/powerpoint/2010/main" val="21442782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14597" y="1"/>
            <a:ext cx="10739203" cy="780584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1  </a:t>
            </a:r>
            <a:r>
              <a:rPr lang="en-US" sz="2800" b="1" dirty="0">
                <a:solidFill>
                  <a:srgbClr val="0F6FC6"/>
                </a:solidFill>
              </a:rPr>
              <a:t>Old English/Medieval Times (</a:t>
            </a:r>
            <a:r>
              <a:rPr lang="en-US" sz="1800" b="1" dirty="0">
                <a:solidFill>
                  <a:srgbClr val="0F6FC6"/>
                </a:solidFill>
              </a:rPr>
              <a:t>A.D. </a:t>
            </a:r>
            <a:r>
              <a:rPr lang="en-US" sz="2800" b="1" dirty="0">
                <a:solidFill>
                  <a:srgbClr val="0F6FC6"/>
                </a:solidFill>
              </a:rPr>
              <a:t>449-1485)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In Anglo Saxon times stories were passed down orally</a:t>
            </a:r>
          </a:p>
          <a:p>
            <a:r>
              <a:rPr lang="en-US" i="1" dirty="0" smtClean="0"/>
              <a:t>Beowulf</a:t>
            </a:r>
            <a:r>
              <a:rPr lang="en-US" dirty="0" smtClean="0"/>
              <a:t> – no author, translated by the Monks</a:t>
            </a:r>
          </a:p>
          <a:p>
            <a:r>
              <a:rPr lang="en-US" i="1" dirty="0" smtClean="0"/>
              <a:t>The Canterbury Tales </a:t>
            </a:r>
            <a:r>
              <a:rPr lang="en-US" dirty="0" smtClean="0"/>
              <a:t>– Geoffrey Chaucer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Hierarchy structure-male dominated</a:t>
            </a:r>
          </a:p>
          <a:p>
            <a:pPr lvl="1"/>
            <a:r>
              <a:rPr lang="en-US" dirty="0" smtClean="0"/>
              <a:t>Anglos-Saxon -- tribes/families</a:t>
            </a:r>
          </a:p>
          <a:p>
            <a:pPr lvl="1"/>
            <a:r>
              <a:rPr lang="en-US" dirty="0" smtClean="0"/>
              <a:t>Middle Ages -- Kings/Lords/Knights/Peasants (FEUDALISM)</a:t>
            </a:r>
          </a:p>
          <a:p>
            <a:r>
              <a:rPr lang="en-US" dirty="0" smtClean="0"/>
              <a:t>Depend on leader-gained wealth by being loyal to leaders</a:t>
            </a:r>
          </a:p>
          <a:p>
            <a:r>
              <a:rPr lang="en-US" dirty="0" smtClean="0"/>
              <a:t>Middle class began to exist and gain wealth in LATE MIDDLE AGES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0854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84616" y="1"/>
            <a:ext cx="10769184" cy="713677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1  </a:t>
            </a:r>
            <a:r>
              <a:rPr lang="en-US" sz="2800" b="1" dirty="0">
                <a:solidFill>
                  <a:srgbClr val="0F6FC6"/>
                </a:solidFill>
              </a:rPr>
              <a:t>Old English/Medieval Times (</a:t>
            </a:r>
            <a:r>
              <a:rPr lang="en-US" sz="1800" b="1" dirty="0">
                <a:solidFill>
                  <a:srgbClr val="0F6FC6"/>
                </a:solidFill>
              </a:rPr>
              <a:t>A.D. </a:t>
            </a:r>
            <a:r>
              <a:rPr lang="en-US" sz="2800" b="1" dirty="0">
                <a:solidFill>
                  <a:srgbClr val="0F6FC6"/>
                </a:solidFill>
              </a:rPr>
              <a:t>449-1485)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1103312" y="713678"/>
            <a:ext cx="8946541" cy="5534722"/>
          </a:xfrm>
        </p:spPr>
        <p:txBody>
          <a:bodyPr>
            <a:normAutofit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Invasions, wars, and spread of Christianity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The Sea, </a:t>
            </a:r>
            <a:r>
              <a:rPr lang="en-US" dirty="0" err="1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Heros</a:t>
            </a: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, </a:t>
            </a: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Exile</a:t>
            </a:r>
          </a:p>
          <a:p>
            <a:pPr marL="0" lvl="0" indent="0">
              <a:buClr>
                <a:srgbClr val="0F6FC6"/>
              </a:buClr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Stories may have changed over time because only told orally</a:t>
            </a:r>
          </a:p>
          <a:p>
            <a:r>
              <a:rPr lang="en-US" dirty="0" smtClean="0"/>
              <a:t>Stories stayed the same once they were written down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Groups of people going on trips</a:t>
            </a:r>
          </a:p>
          <a:p>
            <a:r>
              <a:rPr lang="en-US" dirty="0" smtClean="0"/>
              <a:t>Frame stories-story within a story</a:t>
            </a:r>
          </a:p>
          <a:p>
            <a:r>
              <a:rPr lang="en-US" dirty="0" smtClean="0"/>
              <a:t>The idea of a Hero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488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78420"/>
            <a:ext cx="10515600" cy="713678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2  </a:t>
            </a:r>
            <a:r>
              <a:rPr lang="en-US" sz="2800" b="1" dirty="0">
                <a:solidFill>
                  <a:srgbClr val="0F6FC6"/>
                </a:solidFill>
              </a:rPr>
              <a:t>Renaissance (1485-1625)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2820"/>
            <a:ext cx="10515600" cy="5553307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1485 Henry VII first Tudor king-ended War of Roses</a:t>
            </a:r>
          </a:p>
          <a:p>
            <a:r>
              <a:rPr lang="en-US" dirty="0" smtClean="0"/>
              <a:t>1492 Columbus lands in Western Hemisphere</a:t>
            </a:r>
          </a:p>
          <a:p>
            <a:r>
              <a:rPr lang="en-US" dirty="0" smtClean="0"/>
              <a:t>1503 Italy: Leonardo da Vinci painted Mona Lisa</a:t>
            </a:r>
          </a:p>
          <a:p>
            <a:r>
              <a:rPr lang="en-US" dirty="0" smtClean="0"/>
              <a:t>1509 Italy: Michelangelo paints ceiling of Sistine Chapel</a:t>
            </a:r>
          </a:p>
          <a:p>
            <a:r>
              <a:rPr lang="en-US" dirty="0" smtClean="0"/>
              <a:t>1513 North America: Ponce de Leon explores Florida</a:t>
            </a:r>
          </a:p>
          <a:p>
            <a:r>
              <a:rPr lang="en-US" dirty="0" smtClean="0"/>
              <a:t>1534 Henry VIII named Head of English Church (broke away from Catholic Church)</a:t>
            </a:r>
          </a:p>
          <a:p>
            <a:r>
              <a:rPr lang="en-US" dirty="0" smtClean="0"/>
              <a:t>1563 Plague kills 20,000 Londoners</a:t>
            </a:r>
          </a:p>
          <a:p>
            <a:r>
              <a:rPr lang="en-US" dirty="0" smtClean="0"/>
              <a:t>1564 William Shakespeare born</a:t>
            </a:r>
          </a:p>
          <a:p>
            <a:r>
              <a:rPr lang="en-US" dirty="0" smtClean="0"/>
              <a:t>1582 New calendar introduced</a:t>
            </a:r>
          </a:p>
          <a:p>
            <a:r>
              <a:rPr lang="en-US" dirty="0" smtClean="0"/>
              <a:t>1588 English Navy defeats Spanish Armada</a:t>
            </a:r>
          </a:p>
          <a:p>
            <a:r>
              <a:rPr lang="en-US" dirty="0" smtClean="0"/>
              <a:t>1594 Shakespeare writes Romeo and Juliet</a:t>
            </a:r>
          </a:p>
          <a:p>
            <a:r>
              <a:rPr lang="en-US" dirty="0" smtClean="0"/>
              <a:t>1599 Globe Theatre opens</a:t>
            </a:r>
          </a:p>
          <a:p>
            <a:r>
              <a:rPr lang="en-US" dirty="0" smtClean="0"/>
              <a:t>1603 Elizabeth I dies</a:t>
            </a:r>
          </a:p>
          <a:p>
            <a:r>
              <a:rPr lang="en-US" dirty="0" smtClean="0"/>
              <a:t>1607 North America: Jamestown established</a:t>
            </a:r>
          </a:p>
          <a:p>
            <a:r>
              <a:rPr lang="en-US" dirty="0" smtClean="0"/>
              <a:t>1609 James I dies</a:t>
            </a:r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86325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2  </a:t>
            </a:r>
            <a:r>
              <a:rPr lang="en-US" sz="2800" b="1" dirty="0">
                <a:solidFill>
                  <a:srgbClr val="0F6FC6"/>
                </a:solidFill>
              </a:rPr>
              <a:t>Renaissance (1485-1625)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8878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William Shakespeare – </a:t>
            </a:r>
            <a:r>
              <a:rPr lang="en-US" i="1" dirty="0" err="1" smtClean="0"/>
              <a:t>MacBeth</a:t>
            </a:r>
            <a:endParaRPr lang="en-US" i="1" dirty="0" smtClean="0"/>
          </a:p>
          <a:p>
            <a:r>
              <a:rPr lang="en-US" dirty="0" smtClean="0"/>
              <a:t>King James Bible – translated by committee of scholars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Changes in the Church – people became less religious</a:t>
            </a:r>
          </a:p>
          <a:p>
            <a:r>
              <a:rPr lang="en-US" dirty="0" smtClean="0"/>
              <a:t>Writers flourished with invention of printing press</a:t>
            </a:r>
          </a:p>
          <a:p>
            <a:r>
              <a:rPr lang="en-US" dirty="0" smtClean="0"/>
              <a:t>Renaissance- “rebirth” revive learning of ancient Greece and Rome</a:t>
            </a:r>
          </a:p>
          <a:p>
            <a:r>
              <a:rPr lang="en-US" dirty="0" smtClean="0"/>
              <a:t>Reformation-Martin Luther, return Catholic church to original principles broke (PROTESTANTS)</a:t>
            </a:r>
          </a:p>
          <a:p>
            <a:r>
              <a:rPr lang="en-US" dirty="0" smtClean="0"/>
              <a:t>Ruled by a King</a:t>
            </a:r>
          </a:p>
          <a:p>
            <a:r>
              <a:rPr lang="en-US" dirty="0" smtClean="0"/>
              <a:t>Rise of Middle Class and Explorers</a:t>
            </a:r>
          </a:p>
          <a:p>
            <a:r>
              <a:rPr lang="en-US" dirty="0" smtClean="0"/>
              <a:t>Trade-West India Company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3420486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0"/>
            <a:ext cx="8596668" cy="704538"/>
          </a:xfrm>
        </p:spPr>
        <p:txBody>
          <a:bodyPr/>
          <a:lstStyle/>
          <a:p>
            <a:r>
              <a:rPr lang="en-US" b="1" dirty="0" smtClean="0"/>
              <a:t>Unit 2  </a:t>
            </a:r>
            <a:r>
              <a:rPr lang="en-US" sz="2800" b="1" dirty="0" smtClean="0"/>
              <a:t>Renaissance (1485-1625)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704538"/>
            <a:ext cx="9372519" cy="5543861"/>
          </a:xfrm>
        </p:spPr>
        <p:txBody>
          <a:bodyPr>
            <a:normAutofit fontScale="92500" lnSpcReduction="10000"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Classical </a:t>
            </a: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authors were inspiration </a:t>
            </a:r>
            <a:endParaRPr lang="en-US" dirty="0">
              <a:solidFill>
                <a:prstClr val="black">
                  <a:lumMod val="75000"/>
                  <a:lumOff val="25000"/>
                </a:prstClr>
              </a:solidFill>
            </a:endParaRP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Science was encouraged</a:t>
            </a:r>
          </a:p>
          <a:p>
            <a:pPr lvl="0">
              <a:buClr>
                <a:srgbClr val="0F6FC6"/>
              </a:buClr>
            </a:pP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Politics</a:t>
            </a:r>
          </a:p>
          <a:p>
            <a:pPr lvl="0">
              <a:buClr>
                <a:srgbClr val="0F6FC6"/>
              </a:buClr>
            </a:pP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Illusion and reality</a:t>
            </a:r>
            <a:endParaRPr lang="en-US" dirty="0">
              <a:solidFill>
                <a:prstClr val="black">
                  <a:lumMod val="75000"/>
                  <a:lumOff val="25000"/>
                </a:prstClr>
              </a:solidFill>
            </a:endParaRP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Humanism – emphasis on what it like to be human (tried to harmonize Bible w/classics)</a:t>
            </a:r>
          </a:p>
          <a:p>
            <a:r>
              <a:rPr lang="en-US" dirty="0" smtClean="0"/>
              <a:t>Shakespeare expanded our vocabulary with his invented words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Translations of older works to reach broader audiences</a:t>
            </a:r>
          </a:p>
          <a:p>
            <a:r>
              <a:rPr lang="en-US" dirty="0" smtClean="0"/>
              <a:t>Bible translated into English</a:t>
            </a:r>
          </a:p>
          <a:p>
            <a:r>
              <a:rPr lang="en-US" dirty="0" smtClean="0"/>
              <a:t>New form of drama combined classical models of comedy and tragedy</a:t>
            </a:r>
          </a:p>
          <a:p>
            <a:pPr lvl="1"/>
            <a:r>
              <a:rPr lang="en-US" dirty="0" smtClean="0"/>
              <a:t>Shakespeare made drama secular (non-religious)(1</a:t>
            </a:r>
            <a:r>
              <a:rPr lang="en-US" baseline="30000" dirty="0" smtClean="0"/>
              <a:t>st</a:t>
            </a:r>
            <a:r>
              <a:rPr lang="en-US" dirty="0" smtClean="0"/>
              <a:t> dramas were church based)</a:t>
            </a:r>
          </a:p>
        </p:txBody>
      </p:sp>
    </p:spTree>
    <p:extLst>
      <p:ext uri="{BB962C8B-B14F-4D97-AF65-F5344CB8AC3E}">
        <p14:creationId xmlns:p14="http://schemas.microsoft.com/office/powerpoint/2010/main" val="2368815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734518"/>
          </a:xfrm>
        </p:spPr>
        <p:txBody>
          <a:bodyPr/>
          <a:lstStyle/>
          <a:p>
            <a:r>
              <a:rPr lang="en-US" b="1" dirty="0" smtClean="0"/>
              <a:t>Unit 3  </a:t>
            </a:r>
            <a:r>
              <a:rPr lang="en-US" sz="2400" b="1" dirty="0" smtClean="0"/>
              <a:t>Seventieth and Eighteenth Century (1625-1798)</a:t>
            </a:r>
            <a:endParaRPr lang="en-US" sz="2400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884420"/>
            <a:ext cx="10515600" cy="5761707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</a:t>
            </a:r>
          </a:p>
          <a:p>
            <a:pPr marL="0" indent="0">
              <a:buNone/>
            </a:pPr>
            <a:r>
              <a:rPr lang="en-US" b="1" dirty="0" smtClean="0"/>
              <a:t>Around the World?</a:t>
            </a:r>
            <a:endParaRPr lang="en-US" dirty="0" smtClean="0"/>
          </a:p>
          <a:p>
            <a:r>
              <a:rPr lang="en-US" dirty="0" smtClean="0"/>
              <a:t>1642 English Civil War begins</a:t>
            </a:r>
          </a:p>
          <a:p>
            <a:r>
              <a:rPr lang="en-US" dirty="0" smtClean="0"/>
              <a:t>1649 Charles I beheaded</a:t>
            </a:r>
          </a:p>
          <a:p>
            <a:r>
              <a:rPr lang="en-US" dirty="0" smtClean="0"/>
              <a:t>1653 Oliver Cromwell becomes Lord Protector</a:t>
            </a:r>
          </a:p>
          <a:p>
            <a:r>
              <a:rPr lang="en-US" dirty="0" smtClean="0"/>
              <a:t>1666 Great Fire of London</a:t>
            </a:r>
          </a:p>
          <a:p>
            <a:r>
              <a:rPr lang="en-US" dirty="0" smtClean="0"/>
              <a:t>1685 James II becomes king</a:t>
            </a:r>
          </a:p>
          <a:p>
            <a:r>
              <a:rPr lang="en-US" dirty="0" smtClean="0"/>
              <a:t>1689 Bill of Rights becomes law</a:t>
            </a:r>
          </a:p>
          <a:p>
            <a:r>
              <a:rPr lang="en-US" dirty="0" smtClean="0"/>
              <a:t>1702 First daily newspaper begins publication</a:t>
            </a:r>
          </a:p>
          <a:p>
            <a:r>
              <a:rPr lang="en-US" dirty="0" smtClean="0"/>
              <a:t>1707 Great Britain created by Act of Union</a:t>
            </a:r>
          </a:p>
          <a:p>
            <a:r>
              <a:rPr lang="en-US" dirty="0" smtClean="0"/>
              <a:t>1714 George I becomes king</a:t>
            </a:r>
          </a:p>
          <a:p>
            <a:r>
              <a:rPr lang="en-US" dirty="0" smtClean="0"/>
              <a:t>1752 North America-Benjamin Franklin invents lightning rod</a:t>
            </a:r>
          </a:p>
          <a:p>
            <a:r>
              <a:rPr lang="en-US" dirty="0" smtClean="0"/>
              <a:t>1773 North America-Boston Tea Party</a:t>
            </a:r>
          </a:p>
          <a:p>
            <a:r>
              <a:rPr lang="en-US" dirty="0" smtClean="0"/>
              <a:t>1776 North America-American Revolution begins</a:t>
            </a:r>
          </a:p>
          <a:p>
            <a:r>
              <a:rPr lang="en-US" dirty="0" smtClean="0"/>
              <a:t>1789 French Revolution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40463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/>
          <a:lstStyle/>
          <a:p>
            <a:r>
              <a:rPr lang="en-US" b="1" dirty="0" smtClean="0">
                <a:solidFill>
                  <a:srgbClr val="0F6FC6"/>
                </a:solidFill>
              </a:rPr>
              <a:t>Unit </a:t>
            </a:r>
            <a:r>
              <a:rPr lang="en-US" b="1" dirty="0">
                <a:solidFill>
                  <a:srgbClr val="0F6FC6"/>
                </a:solidFill>
              </a:rPr>
              <a:t>3  </a:t>
            </a:r>
            <a:r>
              <a:rPr lang="en-US" sz="2400" b="1" dirty="0">
                <a:solidFill>
                  <a:srgbClr val="0F6FC6"/>
                </a:solidFill>
              </a:rPr>
              <a:t>Seventieth and Eighteenth Century (1625-1798)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John Donne – “Song”</a:t>
            </a:r>
          </a:p>
          <a:p>
            <a:r>
              <a:rPr lang="en-US" dirty="0" smtClean="0"/>
              <a:t>Samuel Johnson – </a:t>
            </a:r>
            <a:r>
              <a:rPr lang="en-US" i="1" dirty="0" smtClean="0"/>
              <a:t>Dictionary of English Language</a:t>
            </a:r>
          </a:p>
          <a:p>
            <a:r>
              <a:rPr lang="en-US" dirty="0" smtClean="0"/>
              <a:t>John Milton – </a:t>
            </a:r>
            <a:r>
              <a:rPr lang="en-US" i="1" dirty="0" smtClean="0"/>
              <a:t>Paradise Lost</a:t>
            </a:r>
          </a:p>
          <a:p>
            <a:r>
              <a:rPr lang="en-US" dirty="0" smtClean="0"/>
              <a:t>Daniel Defoe – (journalist) </a:t>
            </a:r>
            <a:r>
              <a:rPr lang="en-US" i="1" dirty="0" smtClean="0"/>
              <a:t>Journal of the Plague Year</a:t>
            </a:r>
          </a:p>
          <a:p>
            <a:r>
              <a:rPr lang="en-US" dirty="0" smtClean="0"/>
              <a:t>Samuel Pepys – </a:t>
            </a:r>
            <a:r>
              <a:rPr lang="en-US" i="1" dirty="0" smtClean="0"/>
              <a:t>The Diary of Samuel Pepys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Separation of Church and State</a:t>
            </a:r>
          </a:p>
          <a:p>
            <a:r>
              <a:rPr lang="en-US" dirty="0" smtClean="0"/>
              <a:t>Cavaliers (aristocrats) vs Roundheads (class lower than aristocrats)</a:t>
            </a:r>
          </a:p>
          <a:p>
            <a:r>
              <a:rPr lang="en-US" dirty="0" smtClean="0"/>
              <a:t>Behavior of children</a:t>
            </a:r>
          </a:p>
          <a:p>
            <a:r>
              <a:rPr lang="en-US" dirty="0" smtClean="0"/>
              <a:t>Deism</a:t>
            </a:r>
          </a:p>
          <a:p>
            <a:r>
              <a:rPr lang="en-US" dirty="0" smtClean="0"/>
              <a:t>London Fire-caused money problems</a:t>
            </a:r>
          </a:p>
          <a:p>
            <a:r>
              <a:rPr lang="en-US" dirty="0" smtClean="0"/>
              <a:t>Industrial Revolution</a:t>
            </a:r>
          </a:p>
          <a:p>
            <a:r>
              <a:rPr lang="en-US" dirty="0" smtClean="0"/>
              <a:t>Agricultural Revolution</a:t>
            </a:r>
          </a:p>
        </p:txBody>
      </p:sp>
    </p:spTree>
    <p:extLst>
      <p:ext uri="{BB962C8B-B14F-4D97-AF65-F5344CB8AC3E}">
        <p14:creationId xmlns:p14="http://schemas.microsoft.com/office/powerpoint/2010/main" val="37455083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Blue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Facet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93BE57A2-D666-4652-B423-3EEF5C79D95A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2117</Words>
  <Application>Microsoft Macintosh PowerPoint</Application>
  <PresentationFormat>Custom</PresentationFormat>
  <Paragraphs>296</Paragraphs>
  <Slides>21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Facet</vt:lpstr>
      <vt:lpstr>British Literature</vt:lpstr>
      <vt:lpstr>Unit 1  Old English/Medieval Times (A.D. 449-1485)</vt:lpstr>
      <vt:lpstr>Unit 1  Old English/Medieval Times (A.D. 449-1485)</vt:lpstr>
      <vt:lpstr>Unit 1  Old English/Medieval Times (A.D. 449-1485)</vt:lpstr>
      <vt:lpstr>Unit 2  Renaissance (1485-1625)</vt:lpstr>
      <vt:lpstr>Unit 2  Renaissance (1485-1625)</vt:lpstr>
      <vt:lpstr>Unit 2  Renaissance (1485-1625)</vt:lpstr>
      <vt:lpstr>Unit 3  Seventieth and Eighteenth Century (1625-1798)</vt:lpstr>
      <vt:lpstr>Unit 3  Seventieth and Eighteenth Century (1625-1798)</vt:lpstr>
      <vt:lpstr>Unit 3  Seventieth and Eighteenth Century (1625-1798)</vt:lpstr>
      <vt:lpstr>Unit 4  Romantics (1798-1832)</vt:lpstr>
      <vt:lpstr>Unit 4  Romantics (1798-1832)</vt:lpstr>
      <vt:lpstr>Unit 4  Romantics (1798-1832)</vt:lpstr>
      <vt:lpstr>Unit 4  Romantics (1798-1832)</vt:lpstr>
      <vt:lpstr>Unit 5  Victorian (1833-1901)</vt:lpstr>
      <vt:lpstr>Unit 5  Victorian (1833-1901)</vt:lpstr>
      <vt:lpstr>Unit 5  Victorian (1833-1901)</vt:lpstr>
      <vt:lpstr>Unit 6  Modern &amp; Post Modern (1901-present)</vt:lpstr>
      <vt:lpstr>Unit 6  Modern &amp; Post Modern (1901-present)</vt:lpstr>
      <vt:lpstr>Unit 6  Modern &amp; Post Modern (1901-present)</vt:lpstr>
      <vt:lpstr>Unit 6  Modern &amp; Post Modern (1901-present)</vt:lpstr>
    </vt:vector>
  </TitlesOfParts>
  <Manager/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2014-09-01T00:07:54Z</dcterms:created>
  <dcterms:modified xsi:type="dcterms:W3CDTF">2014-09-10T21:12:23Z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TC034606379991</vt:lpwstr>
  </property>
</Properties>
</file>

<file path=docProps/thumbnail.jpeg>
</file>