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mp4" ContentType="video/unknown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6"/>
  </p:notesMasterIdLst>
  <p:sldIdLst>
    <p:sldId id="256" r:id="rId5"/>
    <p:sldId id="258" r:id="rId6"/>
    <p:sldId id="262" r:id="rId7"/>
    <p:sldId id="259" r:id="rId8"/>
    <p:sldId id="266" r:id="rId9"/>
    <p:sldId id="265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 snapToGrid="0" snapToObjects="1">
      <p:cViewPr varScale="1">
        <p:scale>
          <a:sx n="34" d="100"/>
          <a:sy n="34" d="100"/>
        </p:scale>
        <p:origin x="-211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0C30C7-43D8-4B98-9653-DF4FAE563AAE}" type="datetimeFigureOut">
              <a:rPr lang="en-US"/>
              <a:t>10/1/15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A9417-342A-4158-B09A-044B8EE1E51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526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A9417-342A-4158-B09A-044B8EE1E513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6734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A9417-342A-4158-B09A-044B8EE1E513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3177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A9417-342A-4158-B09A-044B8EE1E513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7866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A9417-342A-4158-B09A-044B8EE1E513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0615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A9417-342A-4158-B09A-044B8EE1E513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563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t="50000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1918447"/>
            <a:ext cx="7583488" cy="1470025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3478306"/>
            <a:ext cx="7583487" cy="17526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10/1/15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03984"/>
            <a:ext cx="9144000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l="50000"/>
          <a:stretch>
            <a:fillRect/>
          </a:stretch>
        </p:blipFill>
        <p:spPr>
          <a:xfrm>
            <a:off x="4572000" y="4482"/>
            <a:ext cx="457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16200000">
            <a:off x="1086391" y="3365075"/>
            <a:ext cx="6855164" cy="125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74320"/>
            <a:ext cx="3959352" cy="1691640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64608" y="264907"/>
            <a:ext cx="3959352" cy="6328186"/>
          </a:xfrm>
          <a:solidFill>
            <a:schemeClr val="tx1">
              <a:lumMod val="50000"/>
            </a:schemeClr>
          </a:solidFill>
          <a:effectLst>
            <a:outerShdw blurRad="50800" dir="2700000" algn="tl" rotWithShape="0">
              <a:schemeClr val="tx1">
                <a:alpha val="40000"/>
              </a:scheme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Drag picture to placeholder or click icon to add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1970801"/>
            <a:ext cx="3959352" cy="3200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 sz="18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Font typeface="Calisto MT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70048" y="6356350"/>
            <a:ext cx="1627632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D85AC8A2-C63C-49A4-89E9-2E4420D2ECA8}" type="datetimeFigureOut">
              <a:rPr lang="en-US" smtClean="0"/>
              <a:t>10/1/15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2047" y="6356350"/>
            <a:ext cx="1892808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92808" y="5738129"/>
            <a:ext cx="758952" cy="576072"/>
          </a:xfrm>
        </p:spPr>
        <p:txBody>
          <a:bodyPr vert="horz" lIns="91440" tIns="45720" rIns="91440" bIns="45720" rtlCol="0" anchor="ctr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fld id="{74C7E049-B585-4EE6-96C0-EEB30EAA14F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82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038600"/>
            <a:ext cx="7620000" cy="990600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ctr">
              <a:defRPr sz="36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 typeface="Calisto MT" pitchFamily="18" charset="0"/>
              <a:buNone/>
            </a:pPr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2900" y="265176"/>
            <a:ext cx="8458200" cy="3697224"/>
          </a:xfrm>
          <a:solidFill>
            <a:schemeClr val="tx1">
              <a:lumMod val="50000"/>
            </a:schemeClr>
          </a:solidFill>
          <a:effectLst>
            <a:outerShdw blurRad="50800" dir="2700000" algn="tl" rotWithShape="0">
              <a:schemeClr val="tx1">
                <a:alpha val="40000"/>
              </a:scheme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2000"/>
              </a:spcBef>
              <a:buFont typeface="Calisto MT" pitchFamily="18" charset="0"/>
              <a:buNone/>
              <a:defRPr sz="24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Drag picture to placeholder or click icon to add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5042647"/>
            <a:ext cx="7620000" cy="1129553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10/1/15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fld id="{D85AC8A2-C63C-49A4-89E9-2E4420D2ECA8}" type="datetimeFigureOut">
              <a:rPr lang="en-US" smtClean="0"/>
              <a:t>10/1/15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fld id="{74C7E049-B585-4EE6-96C0-EEB30EAA14F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10/1/15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2"/>
          <a:srcRect r="14719"/>
          <a:stretch>
            <a:fillRect/>
          </a:stretch>
        </p:blipFill>
        <p:spPr>
          <a:xfrm>
            <a:off x="0" y="4482"/>
            <a:ext cx="779811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48600" y="457200"/>
            <a:ext cx="1219200" cy="5668963"/>
          </a:xfrm>
        </p:spPr>
        <p:txBody>
          <a:bodyPr vert="eaVert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457200"/>
            <a:ext cx="6383337" cy="56689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24800" y="6356350"/>
            <a:ext cx="1066800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D85AC8A2-C63C-49A4-89E9-2E4420D2ECA8}" type="datetimeFigureOut">
              <a:rPr lang="en-US" smtClean="0"/>
              <a:t>10/1/15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5400000" flipH="1">
            <a:off x="4421262" y="3365075"/>
            <a:ext cx="6855164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10/1/15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t="50000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789081"/>
            <a:ext cx="7583488" cy="1470025"/>
          </a:xfrm>
        </p:spPr>
        <p:txBody>
          <a:bodyPr anchor="ctr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4724400"/>
            <a:ext cx="7583487" cy="1385047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10/1/15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03984"/>
            <a:ext cx="9144000" cy="125016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3677371" y="2564085"/>
            <a:ext cx="1789259" cy="1729830"/>
          </a:xfrm>
          <a:prstGeom prst="ellipse">
            <a:avLst/>
          </a:prstGeom>
          <a:noFill/>
          <a:ln w="127000">
            <a:solidFill>
              <a:schemeClr val="tx2"/>
            </a:solidFill>
          </a:ln>
          <a:effectLst>
            <a:innerShdw blurRad="101600" dist="76200" dir="13500000">
              <a:prstClr val="black">
                <a:alpha val="57000"/>
              </a:prstClr>
            </a:innerShdw>
          </a:effectLst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Drag picture to placeholder or click icon to add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46984"/>
            <a:ext cx="9144000" cy="125016"/>
          </a:xfrm>
          <a:prstGeom prst="rect">
            <a:avLst/>
          </a:prstGeom>
        </p:spPr>
      </p:pic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3"/>
          <a:srcRect t="66667"/>
          <a:stretch>
            <a:fillRect/>
          </a:stretch>
        </p:blipFill>
        <p:spPr>
          <a:xfrm>
            <a:off x="0" y="4572000"/>
            <a:ext cx="9144000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971800"/>
            <a:ext cx="7583487" cy="1362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4724400"/>
            <a:ext cx="7583487" cy="1398494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Font typeface="Calisto MT" pitchFamily="18" charset="0"/>
              <a:buNone/>
              <a:defRPr sz="18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10/1/15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11" name="Picture 10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3" y="1828800"/>
            <a:ext cx="3566160" cy="42973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6791" y="1828800"/>
            <a:ext cx="3566160" cy="42973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10/1/15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13" name="Picture 12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524000"/>
            <a:ext cx="3566160" cy="838200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93576"/>
            <a:ext cx="3566160" cy="373258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6791" y="1524000"/>
            <a:ext cx="3566160" cy="838200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96791" y="2393576"/>
            <a:ext cx="3566160" cy="373258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10/1/15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10/1/15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0" name="Picture 9" descr="Overlay-FullBackground.jpg"/>
          <p:cNvPicPr>
            <a:picLocks noChangeAspect="1"/>
          </p:cNvPicPr>
          <p:nvPr/>
        </p:nvPicPr>
        <p:blipFill>
          <a:blip r:embed="rId3"/>
          <a:srcRect t="21046"/>
          <a:stretch>
            <a:fillRect/>
          </a:stretch>
        </p:blipFill>
        <p:spPr>
          <a:xfrm>
            <a:off x="0" y="1447800"/>
            <a:ext cx="9144000" cy="5414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FullBack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82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10/1/15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l="50000"/>
          <a:stretch>
            <a:fillRect/>
          </a:stretch>
        </p:blipFill>
        <p:spPr>
          <a:xfrm>
            <a:off x="4572000" y="4482"/>
            <a:ext cx="457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73049"/>
            <a:ext cx="3962400" cy="1690221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6401" y="273050"/>
            <a:ext cx="3959352" cy="58531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1975104"/>
            <a:ext cx="3962400" cy="32004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600"/>
              </a:spcBef>
              <a:buNone/>
              <a:defRPr sz="18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67000" y="6356350"/>
            <a:ext cx="1622612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D85AC8A2-C63C-49A4-89E9-2E4420D2ECA8}" type="datetimeFigureOut">
              <a:rPr lang="en-US" smtClean="0"/>
              <a:t>10/1/15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2047" y="6356350"/>
            <a:ext cx="1891553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92808" y="5748338"/>
            <a:ext cx="762000" cy="576262"/>
          </a:xfrm>
        </p:spPr>
        <p:txBody>
          <a:bodyPr vert="horz" lIns="91440" tIns="45720" rIns="91440" bIns="45720" rtlCol="0" anchor="ctr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fld id="{74C7E049-B585-4EE6-96C0-EEB30EAA14F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16200000">
            <a:off x="1086391" y="3365075"/>
            <a:ext cx="6855164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8" cy="429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32494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D85AC8A2-C63C-49A4-89E9-2E4420D2ECA8}" type="datetimeFigureOut">
              <a:rPr lang="en-US" smtClean="0"/>
              <a:t>10/1/15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047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74C7E049-B585-4EE6-96C0-EEB30EAA14FD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effectLst>
            <a:outerShdw blurRad="50800" dist="12700" dir="2700000" sx="100500" sy="100500" algn="tl" rotWithShape="0">
              <a:prstClr val="black">
                <a:alpha val="6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Calisto MT" pitchFamily="18" charset="0"/>
        <a:buChar char="•"/>
        <a:defRPr sz="24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Calisto MT" pitchFamily="18" charset="0"/>
        <a:buChar char="•"/>
        <a:defRPr sz="22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Calisto MT" pitchFamily="18" charset="0"/>
        <a:buChar char="•"/>
        <a:defRPr sz="20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Calisto MT" pitchFamily="18" charset="0"/>
        <a:buChar char="•"/>
        <a:defRPr sz="18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Calisto MT" pitchFamily="18" charset="0"/>
        <a:buChar char="•"/>
        <a:defRPr sz="18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1711325" indent="-280988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6pPr>
      <a:lvl7pPr marL="2000250" indent="-280988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1800" kern="1200" dirty="0" smtClean="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7pPr>
      <a:lvl8pPr marL="2290763" indent="-280988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8pPr>
      <a:lvl9pPr marL="2571750" indent="-280988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1800" kern="1200" dirty="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4" Type="http://schemas.openxmlformats.org/officeDocument/2006/relationships/image" Target="../media/image9.png"/><Relationship Id="rId1" Type="http://schemas.microsoft.com/office/2007/relationships/media" Target="../media/media5.mp4"/><Relationship Id="rId2" Type="http://schemas.openxmlformats.org/officeDocument/2006/relationships/video" Target="../media/media5.mp4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4" Type="http://schemas.openxmlformats.org/officeDocument/2006/relationships/notesSlide" Target="../notesSlides/notesSlide2.xml"/><Relationship Id="rId5" Type="http://schemas.openxmlformats.org/officeDocument/2006/relationships/image" Target="../media/image5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4" Type="http://schemas.openxmlformats.org/officeDocument/2006/relationships/notesSlide" Target="../notesSlides/notesSlide4.xml"/><Relationship Id="rId5" Type="http://schemas.openxmlformats.org/officeDocument/2006/relationships/image" Target="../media/image6.png"/><Relationship Id="rId1" Type="http://schemas.microsoft.com/office/2007/relationships/media" Target="../media/media2.mov"/><Relationship Id="rId2" Type="http://schemas.openxmlformats.org/officeDocument/2006/relationships/video" Target="../media/media2.mov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4" Type="http://schemas.openxmlformats.org/officeDocument/2006/relationships/image" Target="../media/image7.png"/><Relationship Id="rId1" Type="http://schemas.microsoft.com/office/2007/relationships/media" Target="../media/media3.mov"/><Relationship Id="rId2" Type="http://schemas.openxmlformats.org/officeDocument/2006/relationships/video" Target="../media/media3.mov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4" Type="http://schemas.openxmlformats.org/officeDocument/2006/relationships/image" Target="../media/image8.png"/><Relationship Id="rId1" Type="http://schemas.microsoft.com/office/2007/relationships/media" Target="../media/media4.mp4"/><Relationship Id="rId2" Type="http://schemas.openxmlformats.org/officeDocument/2006/relationships/video" Target="../media/media4.mp4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3921666"/>
            <a:ext cx="7583487" cy="1752600"/>
          </a:xfrm>
        </p:spPr>
        <p:txBody>
          <a:bodyPr/>
          <a:lstStyle/>
          <a:p>
            <a:r>
              <a:rPr lang="en-US" dirty="0" smtClean="0">
                <a:latin typeface="BlairMdITC TT" panose="00000500000000000000" pitchFamily="2" charset="0"/>
                <a:cs typeface="Aharoni" panose="02010803020104030203" pitchFamily="2" charset="-79"/>
              </a:rPr>
              <a:t>By </a:t>
            </a:r>
            <a:r>
              <a:rPr lang="en-US" sz="2000" dirty="0" smtClean="0">
                <a:latin typeface="BlairMdITC TT" panose="00000500000000000000" pitchFamily="2" charset="0"/>
                <a:cs typeface="BlairMdITC TT-Medium"/>
              </a:rPr>
              <a:t>J</a:t>
            </a:r>
            <a:r>
              <a:rPr lang="en-US" dirty="0" smtClean="0">
                <a:latin typeface="BlairMdITC TT" panose="00000500000000000000" pitchFamily="2" charset="0"/>
                <a:cs typeface="BlairMdITC TT-Medium"/>
              </a:rPr>
              <a:t>ennifer </a:t>
            </a:r>
            <a:r>
              <a:rPr lang="en-US" sz="2000" dirty="0" smtClean="0">
                <a:latin typeface="BlairMdITC TT" panose="00000500000000000000" pitchFamily="2" charset="0"/>
                <a:cs typeface="BlairMdITC TT-Medium"/>
              </a:rPr>
              <a:t>C</a:t>
            </a:r>
            <a:r>
              <a:rPr lang="en-US" dirty="0" smtClean="0">
                <a:latin typeface="BlairMdITC TT" panose="00000500000000000000" pitchFamily="2" charset="0"/>
                <a:cs typeface="BlairMdITC TT-Medium"/>
              </a:rPr>
              <a:t>ano</a:t>
            </a:r>
            <a:endParaRPr lang="en-US" dirty="0">
              <a:latin typeface="BlairMdITC TT" panose="00000500000000000000" pitchFamily="2" charset="0"/>
              <a:cs typeface="BlairMdITC TT-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271113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American Typewriter"/>
                <a:cs typeface="American Typewriter"/>
              </a:rPr>
              <a:t>Fallacies in </a:t>
            </a:r>
            <a:r>
              <a:rPr lang="en-US" sz="6000" dirty="0" smtClean="0">
                <a:latin typeface="American Typewriter"/>
                <a:cs typeface="American Typewriter"/>
              </a:rPr>
              <a:t>Commercials</a:t>
            </a:r>
            <a:endParaRPr lang="en-US" sz="6000" dirty="0">
              <a:latin typeface="American Typewriter"/>
              <a:cs typeface="American Typewriter"/>
            </a:endParaRPr>
          </a:p>
        </p:txBody>
      </p:sp>
    </p:spTree>
    <p:extLst>
      <p:ext uri="{BB962C8B-B14F-4D97-AF65-F5344CB8AC3E}">
        <p14:creationId xmlns:p14="http://schemas.microsoft.com/office/powerpoint/2010/main" val="154511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Dish Network Cable Pig Commercial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161" y="0"/>
            <a:ext cx="91643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8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merican Typewriter"/>
                <a:cs typeface="American Typewriter"/>
              </a:rPr>
              <a:t>Dish Network – Piggish</a:t>
            </a:r>
            <a:endParaRPr lang="en-US" dirty="0">
              <a:latin typeface="American Typewriter"/>
              <a:cs typeface="American Typewriter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effectLst/>
                <a:latin typeface="BlairMdITC TT-Medium"/>
                <a:cs typeface="BlairMdITC TT-Medium"/>
              </a:rPr>
              <a:t>Audience: </a:t>
            </a:r>
          </a:p>
          <a:p>
            <a:endParaRPr lang="en-US" sz="1800" b="1" dirty="0">
              <a:solidFill>
                <a:schemeClr val="bg1"/>
              </a:solidFill>
              <a:effectLst/>
              <a:latin typeface="BlairMdITC TT-Medium"/>
              <a:cs typeface="BlairMdITC TT-Medium"/>
            </a:endParaRPr>
          </a:p>
          <a:p>
            <a:r>
              <a:rPr lang="en-US" sz="1800" b="1" dirty="0">
                <a:solidFill>
                  <a:srgbClr val="921F07"/>
                </a:solidFill>
                <a:effectLst/>
                <a:latin typeface="BlairMdITC TT-Medium"/>
                <a:cs typeface="BlairMdITC TT-Medium"/>
              </a:rPr>
              <a:t>Ad </a:t>
            </a:r>
            <a:r>
              <a:rPr lang="en-US" sz="1800" b="1" dirty="0" smtClean="0">
                <a:solidFill>
                  <a:srgbClr val="921F07"/>
                </a:solidFill>
                <a:effectLst/>
                <a:latin typeface="BlairMdITC TT-Medium"/>
                <a:cs typeface="BlairMdITC TT-Medium"/>
              </a:rPr>
              <a:t>Hominem: </a:t>
            </a:r>
          </a:p>
          <a:p>
            <a:endParaRPr lang="en-US" sz="1800" b="1" dirty="0" smtClean="0">
              <a:solidFill>
                <a:srgbClr val="921F07"/>
              </a:solidFill>
              <a:effectLst/>
              <a:latin typeface="BlairMdITC TT-Medium"/>
              <a:cs typeface="BlairMdITC TT-Medium"/>
            </a:endParaRPr>
          </a:p>
          <a:p>
            <a:r>
              <a:rPr lang="en-US" sz="1800" b="1" dirty="0" smtClean="0">
                <a:solidFill>
                  <a:srgbClr val="921F07"/>
                </a:solidFill>
                <a:effectLst/>
                <a:latin typeface="BlairMdITC TT-Medium"/>
                <a:cs typeface="BlairMdITC TT-Medium"/>
              </a:rPr>
              <a:t>Message:</a:t>
            </a:r>
          </a:p>
          <a:p>
            <a:endParaRPr lang="en-US" sz="1800" b="1" dirty="0" smtClean="0">
              <a:solidFill>
                <a:srgbClr val="921F07"/>
              </a:solidFill>
              <a:effectLst/>
              <a:latin typeface="BlairMdITC TT-Medium"/>
              <a:cs typeface="BlairMdITC TT-Medium"/>
            </a:endParaRPr>
          </a:p>
          <a:p>
            <a:r>
              <a:rPr lang="en-US" sz="1800" b="1" dirty="0" smtClean="0">
                <a:solidFill>
                  <a:srgbClr val="921F07"/>
                </a:solidFill>
                <a:effectLst/>
                <a:latin typeface="BlairMdITC TT-Medium"/>
                <a:cs typeface="BlairMdITC TT-Medium"/>
              </a:rPr>
              <a:t>Meant to persuade:</a:t>
            </a:r>
          </a:p>
          <a:p>
            <a:endParaRPr lang="en-US" sz="1800" b="1" dirty="0" smtClean="0">
              <a:solidFill>
                <a:srgbClr val="921F07"/>
              </a:solidFill>
              <a:effectLst/>
              <a:latin typeface="BlairMdITC TT-Medium"/>
              <a:cs typeface="BlairMdITC TT-Medium"/>
            </a:endParaRPr>
          </a:p>
          <a:p>
            <a:r>
              <a:rPr lang="en-US" sz="1800" b="1" dirty="0" smtClean="0">
                <a:solidFill>
                  <a:srgbClr val="921F07"/>
                </a:solidFill>
                <a:effectLst/>
                <a:latin typeface="BlairMdITC TT-Medium"/>
                <a:cs typeface="BlairMdITC TT-Medium"/>
              </a:rPr>
              <a:t>What is says about a group in society:</a:t>
            </a:r>
            <a:endParaRPr lang="en-US" sz="1800" b="1" dirty="0">
              <a:solidFill>
                <a:srgbClr val="921F07"/>
              </a:solidFill>
              <a:effectLst/>
              <a:latin typeface="BlairMdITC TT-Medium"/>
              <a:cs typeface="BlairMdITC TT-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9973" y="1794478"/>
            <a:ext cx="7654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cs typeface="BlairMdITC TT-Medium"/>
              </a:rPr>
              <a:t>                         </a:t>
            </a:r>
            <a:r>
              <a:rPr lang="en-US" b="1" dirty="0" smtClean="0">
                <a:solidFill>
                  <a:srgbClr val="333333"/>
                </a:solidFill>
                <a:cs typeface="BlairMdITC TT-Medium"/>
              </a:rPr>
              <a:t> </a:t>
            </a:r>
            <a:endParaRPr lang="en-US" b="1" dirty="0">
              <a:solidFill>
                <a:srgbClr val="333333"/>
              </a:solidFill>
              <a:latin typeface="BlairMdITC TT-Medium"/>
              <a:cs typeface="BlairMdITC TT-Medium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34190" y="1780623"/>
            <a:ext cx="3313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Anyone who have cable company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9973" y="2766352"/>
            <a:ext cx="7390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                          The commercial says that other cable companies providers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are </a:t>
            </a:r>
            <a:r>
              <a:rPr lang="en-US" i="1" dirty="0" smtClean="0">
                <a:solidFill>
                  <a:schemeClr val="bg2"/>
                </a:solidFill>
              </a:rPr>
              <a:t>piggish </a:t>
            </a:r>
            <a:r>
              <a:rPr lang="en-US" dirty="0" smtClean="0">
                <a:solidFill>
                  <a:schemeClr val="bg2"/>
                </a:solidFill>
              </a:rPr>
              <a:t>without providing a </a:t>
            </a:r>
            <a:r>
              <a:rPr lang="en-US" i="1" dirty="0" smtClean="0">
                <a:solidFill>
                  <a:schemeClr val="bg2"/>
                </a:solidFill>
              </a:rPr>
              <a:t>real</a:t>
            </a:r>
            <a:r>
              <a:rPr lang="en-US" dirty="0" smtClean="0">
                <a:solidFill>
                  <a:schemeClr val="bg2"/>
                </a:solidFill>
              </a:rPr>
              <a:t> reason to switch to Dish Network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9973" y="3736171"/>
            <a:ext cx="767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                </a:t>
            </a:r>
            <a:r>
              <a:rPr lang="en-US" dirty="0" smtClean="0">
                <a:solidFill>
                  <a:schemeClr val="bg2"/>
                </a:solidFill>
              </a:rPr>
              <a:t>Other cable companies </a:t>
            </a:r>
            <a:r>
              <a:rPr lang="en-US" i="1" dirty="0" smtClean="0">
                <a:solidFill>
                  <a:schemeClr val="bg2"/>
                </a:solidFill>
              </a:rPr>
              <a:t>“the pig” </a:t>
            </a:r>
            <a:r>
              <a:rPr lang="en-US" dirty="0" smtClean="0">
                <a:solidFill>
                  <a:schemeClr val="bg2"/>
                </a:solidFill>
              </a:rPr>
              <a:t>will rob you, disturb your home and</a:t>
            </a:r>
          </a:p>
          <a:p>
            <a:r>
              <a:rPr lang="en-US" dirty="0">
                <a:solidFill>
                  <a:schemeClr val="bg2"/>
                </a:solidFill>
              </a:rPr>
              <a:t>s</a:t>
            </a:r>
            <a:r>
              <a:rPr lang="en-US" dirty="0" smtClean="0">
                <a:solidFill>
                  <a:schemeClr val="bg2"/>
                </a:solidFill>
              </a:rPr>
              <a:t>teal from you and your family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9973" y="4696691"/>
            <a:ext cx="76569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                                   The costumers who have another cable company to switch 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to Dish Network because otherwise it will robbing you.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9973" y="5717370"/>
            <a:ext cx="78919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                                             </a:t>
            </a:r>
            <a:r>
              <a:rPr lang="en-US" dirty="0" smtClean="0">
                <a:solidFill>
                  <a:schemeClr val="bg2"/>
                </a:solidFill>
              </a:rPr>
              <a:t>                      If you want to be safe from </a:t>
            </a:r>
            <a:r>
              <a:rPr lang="en-US" i="1" dirty="0" smtClean="0">
                <a:solidFill>
                  <a:schemeClr val="bg2"/>
                </a:solidFill>
              </a:rPr>
              <a:t>“the pig,” </a:t>
            </a:r>
            <a:r>
              <a:rPr lang="en-US" dirty="0" smtClean="0">
                <a:solidFill>
                  <a:schemeClr val="bg2"/>
                </a:solidFill>
              </a:rPr>
              <a:t> 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from their disturbance and robbery and want your family to be secured then switch 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to Dish Network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788792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irecTV Group LLC - DIRECTV - Ditch Cable - Commercial - 201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1552" y="0"/>
            <a:ext cx="9165552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0043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merican Typewriter"/>
                <a:cs typeface="American Typewriter"/>
              </a:rPr>
              <a:t>DIRECTV - Ditch Cable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effectLst/>
                <a:latin typeface="BlairMdITC TT" panose="00000500000000000000" pitchFamily="2" charset="0"/>
                <a:cs typeface="BlairMdITC TT-Medium"/>
              </a:rPr>
              <a:t>Audience: </a:t>
            </a:r>
          </a:p>
          <a:p>
            <a:endParaRPr lang="en-US" sz="1800" b="1" dirty="0">
              <a:solidFill>
                <a:schemeClr val="bg1"/>
              </a:solidFill>
              <a:effectLst/>
              <a:latin typeface="BlairMdITC TT" panose="00000500000000000000" pitchFamily="2" charset="0"/>
              <a:cs typeface="BlairMdITC TT-Medium"/>
            </a:endParaRPr>
          </a:p>
          <a:p>
            <a:r>
              <a:rPr lang="en-US" sz="1800" b="1" dirty="0" smtClean="0">
                <a:solidFill>
                  <a:srgbClr val="921F07"/>
                </a:solidFill>
                <a:effectLst/>
                <a:latin typeface="BlairMdITC TT" panose="00000500000000000000" pitchFamily="2" charset="0"/>
                <a:cs typeface="BlairMdITC TT-Medium"/>
              </a:rPr>
              <a:t>Slippery Slope: </a:t>
            </a:r>
          </a:p>
          <a:p>
            <a:endParaRPr lang="en-US" sz="1800" b="1" dirty="0" smtClean="0">
              <a:solidFill>
                <a:srgbClr val="921F07"/>
              </a:solidFill>
              <a:effectLst/>
              <a:latin typeface="BlairMdITC TT" panose="00000500000000000000" pitchFamily="2" charset="0"/>
              <a:cs typeface="BlairMdITC TT-Medium"/>
            </a:endParaRPr>
          </a:p>
          <a:p>
            <a:r>
              <a:rPr lang="en-US" sz="1800" b="1" dirty="0" smtClean="0">
                <a:solidFill>
                  <a:srgbClr val="921F07"/>
                </a:solidFill>
                <a:effectLst/>
                <a:latin typeface="BlairMdITC TT" panose="00000500000000000000" pitchFamily="2" charset="0"/>
                <a:cs typeface="BlairMdITC TT-Medium"/>
              </a:rPr>
              <a:t>Message:</a:t>
            </a:r>
          </a:p>
          <a:p>
            <a:endParaRPr lang="en-US" sz="1800" b="1" dirty="0" smtClean="0">
              <a:solidFill>
                <a:srgbClr val="921F07"/>
              </a:solidFill>
              <a:effectLst/>
              <a:latin typeface="BlairMdITC TT" panose="00000500000000000000" pitchFamily="2" charset="0"/>
              <a:cs typeface="BlairMdITC TT-Medium"/>
            </a:endParaRPr>
          </a:p>
          <a:p>
            <a:r>
              <a:rPr lang="en-US" sz="1800" b="1" dirty="0" smtClean="0">
                <a:solidFill>
                  <a:srgbClr val="921F07"/>
                </a:solidFill>
                <a:effectLst/>
                <a:latin typeface="BlairMdITC TT" panose="00000500000000000000" pitchFamily="2" charset="0"/>
                <a:cs typeface="BlairMdITC TT-Medium"/>
              </a:rPr>
              <a:t>Meant to persuade:</a:t>
            </a:r>
          </a:p>
          <a:p>
            <a:endParaRPr lang="en-US" sz="1800" b="1" dirty="0" smtClean="0">
              <a:solidFill>
                <a:srgbClr val="921F07"/>
              </a:solidFill>
              <a:effectLst/>
              <a:latin typeface="BlairMdITC TT" panose="00000500000000000000" pitchFamily="2" charset="0"/>
              <a:cs typeface="BlairMdITC TT-Medium"/>
            </a:endParaRPr>
          </a:p>
          <a:p>
            <a:r>
              <a:rPr lang="en-US" sz="1800" b="1" dirty="0" smtClean="0">
                <a:solidFill>
                  <a:srgbClr val="921F07"/>
                </a:solidFill>
                <a:effectLst/>
                <a:latin typeface="BlairMdITC TT" panose="00000500000000000000" pitchFamily="2" charset="0"/>
                <a:cs typeface="BlairMdITC TT-Medium"/>
              </a:rPr>
              <a:t>What is says about a group in society:</a:t>
            </a:r>
            <a:endParaRPr lang="en-US" sz="1800" b="1" dirty="0">
              <a:solidFill>
                <a:srgbClr val="921F07"/>
              </a:solidFill>
              <a:effectLst/>
              <a:latin typeface="BlairMdITC TT" panose="00000500000000000000" pitchFamily="2" charset="0"/>
              <a:cs typeface="BlairMdITC TT-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91538" y="1794478"/>
            <a:ext cx="7654689" cy="8463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dirty="0">
                <a:cs typeface="BlairMdITC TT-Medium"/>
              </a:rPr>
              <a:t>                         </a:t>
            </a:r>
            <a:r>
              <a:rPr lang="en-US" dirty="0">
                <a:solidFill>
                  <a:srgbClr val="333333"/>
                </a:solidFill>
                <a:cs typeface="BlairMdITC TT-Medium"/>
              </a:rPr>
              <a:t> Anyone who has another cable company provider</a:t>
            </a:r>
            <a:endParaRPr lang="en-US" sz="1550" dirty="0">
              <a:solidFill>
                <a:srgbClr val="333333"/>
              </a:solidFill>
              <a:latin typeface="BlairMdITC TT-Medium"/>
              <a:cs typeface="BlairMdITC TT-Medium"/>
            </a:endParaRPr>
          </a:p>
          <a:p>
            <a:endParaRPr lang="en-US" sz="1550" dirty="0">
              <a:solidFill>
                <a:srgbClr val="333333"/>
              </a:solidFill>
              <a:latin typeface="BlairMdITC TT-Medium"/>
              <a:cs typeface="BlairMdITC TT-Medium"/>
            </a:endParaRPr>
          </a:p>
          <a:p>
            <a:r>
              <a:rPr lang="en-US" sz="1550" dirty="0">
                <a:solidFill>
                  <a:srgbClr val="333333"/>
                </a:solidFill>
                <a:latin typeface="BlairMdITC TT-Medium"/>
                <a:cs typeface="BlairMdITC TT-Medium"/>
              </a:rPr>
              <a:t>                                            </a:t>
            </a:r>
            <a:endParaRPr lang="en-US" sz="1600" dirty="0">
              <a:solidFill>
                <a:srgbClr val="333333"/>
              </a:solidFill>
              <a:latin typeface="BlairMdITC TT-Medium"/>
              <a:cs typeface="BlairMdITC TT-Medium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1538" y="2787057"/>
            <a:ext cx="80279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                                         The commercial states that if you don’t have their cable then you would be lead to another </a:t>
            </a:r>
            <a:r>
              <a:rPr lang="en-US" i="1" dirty="0" smtClean="0">
                <a:solidFill>
                  <a:schemeClr val="bg2"/>
                </a:solidFill>
              </a:rPr>
              <a:t>misfortune </a:t>
            </a:r>
            <a:r>
              <a:rPr lang="en-US" dirty="0" smtClean="0">
                <a:solidFill>
                  <a:schemeClr val="bg2"/>
                </a:solidFill>
              </a:rPr>
              <a:t>event.</a:t>
            </a:r>
            <a:endParaRPr lang="en-US" i="1" dirty="0" smtClean="0">
              <a:solidFill>
                <a:schemeClr val="bg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1538" y="3741347"/>
            <a:ext cx="74004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333333"/>
                </a:solidFill>
              </a:rPr>
              <a:t>                        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333333"/>
                </a:solidFill>
              </a:rPr>
              <a:t>If you don’t have </a:t>
            </a:r>
            <a:r>
              <a:rPr lang="en-US" dirty="0" err="1" smtClean="0">
                <a:solidFill>
                  <a:srgbClr val="333333"/>
                </a:solidFill>
              </a:rPr>
              <a:t>DirecTv</a:t>
            </a:r>
            <a:r>
              <a:rPr lang="en-US" dirty="0" smtClean="0">
                <a:solidFill>
                  <a:srgbClr val="333333"/>
                </a:solidFill>
              </a:rPr>
              <a:t> then you will end up in a roadside</a:t>
            </a:r>
          </a:p>
          <a:p>
            <a:r>
              <a:rPr lang="en-US" dirty="0" smtClean="0">
                <a:solidFill>
                  <a:srgbClr val="333333"/>
                </a:solidFill>
              </a:rPr>
              <a:t>ditch 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21436" y="4703665"/>
            <a:ext cx="79870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                                                      </a:t>
            </a:r>
            <a:r>
              <a:rPr lang="en-US" dirty="0" smtClean="0">
                <a:solidFill>
                  <a:srgbClr val="333333"/>
                </a:solidFill>
              </a:rPr>
              <a:t>To persuade its audience who have another cable </a:t>
            </a:r>
          </a:p>
          <a:p>
            <a:r>
              <a:rPr lang="en-US" dirty="0" smtClean="0">
                <a:solidFill>
                  <a:srgbClr val="333333"/>
                </a:solidFill>
              </a:rPr>
              <a:t>to get rid of theirs and switch to </a:t>
            </a:r>
            <a:r>
              <a:rPr lang="en-US" dirty="0" err="1" smtClean="0">
                <a:solidFill>
                  <a:srgbClr val="333333"/>
                </a:solidFill>
              </a:rPr>
              <a:t>DirecTv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91538" y="5644444"/>
            <a:ext cx="77925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                                                                                                   </a:t>
            </a:r>
            <a:r>
              <a:rPr lang="en-US" dirty="0" smtClean="0">
                <a:solidFill>
                  <a:srgbClr val="333333"/>
                </a:solidFill>
              </a:rPr>
              <a:t>That you need </a:t>
            </a:r>
          </a:p>
          <a:p>
            <a:r>
              <a:rPr lang="en-US" dirty="0" err="1" smtClean="0">
                <a:solidFill>
                  <a:srgbClr val="333333"/>
                </a:solidFill>
              </a:rPr>
              <a:t>DirecTv</a:t>
            </a:r>
            <a:r>
              <a:rPr lang="en-US" dirty="0" smtClean="0">
                <a:solidFill>
                  <a:srgbClr val="333333"/>
                </a:solidFill>
              </a:rPr>
              <a:t> because another cable company doesn't provide you with the service like </a:t>
            </a:r>
            <a:endParaRPr lang="en-US" dirty="0">
              <a:solidFill>
                <a:srgbClr val="333333"/>
              </a:solidFill>
            </a:endParaRPr>
          </a:p>
          <a:p>
            <a:r>
              <a:rPr lang="en-US" dirty="0">
                <a:solidFill>
                  <a:srgbClr val="333333"/>
                </a:solidFill>
              </a:rPr>
              <a:t>t</a:t>
            </a:r>
            <a:r>
              <a:rPr lang="en-US" dirty="0" smtClean="0">
                <a:solidFill>
                  <a:srgbClr val="333333"/>
                </a:solidFill>
              </a:rPr>
              <a:t>hey do and will lead you to </a:t>
            </a:r>
            <a:r>
              <a:rPr lang="en-US" i="1" dirty="0" smtClean="0">
                <a:solidFill>
                  <a:srgbClr val="333333"/>
                </a:solidFill>
              </a:rPr>
              <a:t>unfortunate </a:t>
            </a:r>
            <a:r>
              <a:rPr lang="en-US" dirty="0" smtClean="0">
                <a:solidFill>
                  <a:srgbClr val="333333"/>
                </a:solidFill>
              </a:rPr>
              <a:t>moments</a:t>
            </a:r>
          </a:p>
        </p:txBody>
      </p:sp>
    </p:spTree>
    <p:extLst>
      <p:ext uri="{BB962C8B-B14F-4D97-AF65-F5344CB8AC3E}">
        <p14:creationId xmlns:p14="http://schemas.microsoft.com/office/powerpoint/2010/main" val="871405105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r. William Levy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01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2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merican Typewriter"/>
                <a:cs typeface="American Typewriter"/>
              </a:rPr>
              <a:t>Pepsi Next - Dr. William Levy</a:t>
            </a:r>
            <a:endParaRPr lang="en-US" dirty="0">
              <a:latin typeface="American Typewriter"/>
              <a:cs typeface="American Typewriter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effectLst/>
                <a:latin typeface="BlairMdITC TT" panose="00000500000000000000" pitchFamily="2" charset="0"/>
                <a:cs typeface="BlairMdITC TT-Medium"/>
              </a:rPr>
              <a:t>Audience: </a:t>
            </a:r>
          </a:p>
          <a:p>
            <a:endParaRPr lang="en-US" sz="1800" b="1" dirty="0">
              <a:solidFill>
                <a:schemeClr val="bg1"/>
              </a:solidFill>
              <a:effectLst/>
              <a:latin typeface="BlairMdITC TT" panose="00000500000000000000" pitchFamily="2" charset="0"/>
              <a:cs typeface="BlairMdITC TT-Medium"/>
            </a:endParaRPr>
          </a:p>
          <a:p>
            <a:r>
              <a:rPr lang="en-US" sz="1800" b="1" dirty="0" smtClean="0">
                <a:solidFill>
                  <a:srgbClr val="921F07"/>
                </a:solidFill>
                <a:effectLst/>
                <a:latin typeface="BlairMdITC TT" panose="00000500000000000000" pitchFamily="2" charset="0"/>
                <a:cs typeface="BlairMdITC TT-Medium"/>
              </a:rPr>
              <a:t>Appeal to Authority: </a:t>
            </a:r>
          </a:p>
          <a:p>
            <a:endParaRPr lang="en-US" sz="1800" b="1" dirty="0" smtClean="0">
              <a:solidFill>
                <a:srgbClr val="921F07"/>
              </a:solidFill>
              <a:effectLst/>
              <a:latin typeface="BlairMdITC TT" panose="00000500000000000000" pitchFamily="2" charset="0"/>
              <a:cs typeface="BlairMdITC TT-Medium"/>
            </a:endParaRPr>
          </a:p>
          <a:p>
            <a:r>
              <a:rPr lang="en-US" sz="1800" b="1" dirty="0" smtClean="0">
                <a:solidFill>
                  <a:srgbClr val="921F07"/>
                </a:solidFill>
                <a:effectLst/>
                <a:latin typeface="BlairMdITC TT" panose="00000500000000000000" pitchFamily="2" charset="0"/>
                <a:cs typeface="BlairMdITC TT-Medium"/>
              </a:rPr>
              <a:t>Message:</a:t>
            </a:r>
          </a:p>
          <a:p>
            <a:endParaRPr lang="en-US" sz="1800" b="1" dirty="0" smtClean="0">
              <a:solidFill>
                <a:srgbClr val="921F07"/>
              </a:solidFill>
              <a:effectLst/>
              <a:latin typeface="BlairMdITC TT" panose="00000500000000000000" pitchFamily="2" charset="0"/>
              <a:cs typeface="BlairMdITC TT-Medium"/>
            </a:endParaRPr>
          </a:p>
          <a:p>
            <a:r>
              <a:rPr lang="en-US" sz="1800" b="1" dirty="0" smtClean="0">
                <a:solidFill>
                  <a:srgbClr val="921F07"/>
                </a:solidFill>
                <a:effectLst/>
                <a:latin typeface="BlairMdITC TT" panose="00000500000000000000" pitchFamily="2" charset="0"/>
                <a:cs typeface="BlairMdITC TT-Medium"/>
              </a:rPr>
              <a:t>Meant to persuade:</a:t>
            </a:r>
          </a:p>
          <a:p>
            <a:endParaRPr lang="en-US" sz="1800" b="1" dirty="0" smtClean="0">
              <a:solidFill>
                <a:srgbClr val="921F07"/>
              </a:solidFill>
              <a:effectLst/>
              <a:latin typeface="BlairMdITC TT" panose="00000500000000000000" pitchFamily="2" charset="0"/>
              <a:cs typeface="BlairMdITC TT-Medium"/>
            </a:endParaRPr>
          </a:p>
          <a:p>
            <a:r>
              <a:rPr lang="en-US" sz="1800" b="1" dirty="0" smtClean="0">
                <a:solidFill>
                  <a:srgbClr val="921F07"/>
                </a:solidFill>
                <a:effectLst/>
                <a:latin typeface="BlairMdITC TT" panose="00000500000000000000" pitchFamily="2" charset="0"/>
                <a:cs typeface="BlairMdITC TT-Medium"/>
              </a:rPr>
              <a:t>What is says about a group in society:</a:t>
            </a:r>
            <a:endParaRPr lang="en-US" sz="1800" b="1" dirty="0">
              <a:solidFill>
                <a:srgbClr val="921F07"/>
              </a:solidFill>
              <a:effectLst/>
              <a:latin typeface="BlairMdITC TT" panose="00000500000000000000" pitchFamily="2" charset="0"/>
              <a:cs typeface="BlairMdITC TT-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9973" y="1794478"/>
            <a:ext cx="7654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cs typeface="BlairMdITC TT-Medium"/>
              </a:rPr>
              <a:t>                         </a:t>
            </a:r>
            <a:r>
              <a:rPr lang="en-US" b="1" dirty="0" smtClean="0">
                <a:solidFill>
                  <a:srgbClr val="333333"/>
                </a:solidFill>
                <a:cs typeface="BlairMdITC TT-Medium"/>
              </a:rPr>
              <a:t> </a:t>
            </a:r>
            <a:endParaRPr lang="en-US" b="1" dirty="0">
              <a:solidFill>
                <a:srgbClr val="333333"/>
              </a:solidFill>
              <a:latin typeface="BlairMdITC TT-Medium"/>
              <a:cs typeface="BlairMdITC TT-Medium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52890" y="1808589"/>
            <a:ext cx="465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333333"/>
                </a:solidFill>
              </a:rPr>
              <a:t>Anyone who wants to buy something to drink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9463" y="2737556"/>
            <a:ext cx="79405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                                                          </a:t>
            </a:r>
            <a:r>
              <a:rPr lang="en-US" dirty="0" smtClean="0">
                <a:solidFill>
                  <a:srgbClr val="333333"/>
                </a:solidFill>
              </a:rPr>
              <a:t>    An actor presents himself with knowledge </a:t>
            </a:r>
          </a:p>
          <a:p>
            <a:r>
              <a:rPr lang="en-US" dirty="0" smtClean="0">
                <a:solidFill>
                  <a:srgbClr val="333333"/>
                </a:solidFill>
              </a:rPr>
              <a:t>about how to ease the thirst because he’s a </a:t>
            </a:r>
            <a:r>
              <a:rPr lang="en-US" i="1" dirty="0" smtClean="0">
                <a:solidFill>
                  <a:srgbClr val="333333"/>
                </a:solidFill>
              </a:rPr>
              <a:t>doctor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52890" y="3738222"/>
            <a:ext cx="4942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333333"/>
                </a:solidFill>
              </a:rPr>
              <a:t>Drinking a Pepsi is the best way to ease the thirst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9973" y="4738890"/>
            <a:ext cx="76097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                                                 </a:t>
            </a:r>
            <a:r>
              <a:rPr lang="en-US" dirty="0" smtClean="0">
                <a:solidFill>
                  <a:srgbClr val="333333"/>
                </a:solidFill>
              </a:rPr>
              <a:t>   To persuade its audience to buy a Pepsi Next </a:t>
            </a:r>
          </a:p>
          <a:p>
            <a:r>
              <a:rPr lang="en-US" dirty="0" smtClean="0">
                <a:solidFill>
                  <a:srgbClr val="333333"/>
                </a:solidFill>
              </a:rPr>
              <a:t>because of the less amount of sugar with the original Pepsi flavor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8878" y="5700889"/>
            <a:ext cx="79566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                                                                                                     </a:t>
            </a:r>
            <a:r>
              <a:rPr lang="en-US" dirty="0" smtClean="0">
                <a:solidFill>
                  <a:srgbClr val="333333"/>
                </a:solidFill>
              </a:rPr>
              <a:t>That if you are </a:t>
            </a:r>
          </a:p>
          <a:p>
            <a:r>
              <a:rPr lang="en-US" dirty="0" smtClean="0">
                <a:solidFill>
                  <a:srgbClr val="333333"/>
                </a:solidFill>
              </a:rPr>
              <a:t>thirsty, simply buy a Pepsi Next since it</a:t>
            </a:r>
            <a:r>
              <a:rPr lang="fr-FR" dirty="0" smtClean="0">
                <a:solidFill>
                  <a:srgbClr val="333333"/>
                </a:solidFill>
              </a:rPr>
              <a:t>’</a:t>
            </a:r>
            <a:r>
              <a:rPr lang="en-US" dirty="0" smtClean="0">
                <a:solidFill>
                  <a:srgbClr val="333333"/>
                </a:solidFill>
              </a:rPr>
              <a:t>s the best way to ease you thirst, </a:t>
            </a:r>
            <a:r>
              <a:rPr lang="en-US" i="1" dirty="0" smtClean="0">
                <a:solidFill>
                  <a:srgbClr val="333333"/>
                </a:solidFill>
              </a:rPr>
              <a:t>doctor’s</a:t>
            </a:r>
          </a:p>
          <a:p>
            <a:r>
              <a:rPr lang="en-US" i="1" dirty="0" smtClean="0">
                <a:solidFill>
                  <a:srgbClr val="333333"/>
                </a:solidFill>
              </a:rPr>
              <a:t>recommendation</a:t>
            </a:r>
            <a:endParaRPr lang="en-US" i="1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846076"/>
      </p:ext>
    </p:extLst>
  </p:cSld>
  <p:clrMapOvr>
    <a:masterClrMapping/>
  </p:clrMapOvr>
  <p:transition xmlns:p14="http://schemas.microsoft.com/office/powerpoint/2010/main" spd="slow">
    <p:push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y First Project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639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8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merican Typewriter"/>
                <a:cs typeface="American Typewriter"/>
              </a:rPr>
              <a:t>Thai Life Insurance - Father's Last Moments</a:t>
            </a:r>
            <a:endParaRPr lang="en-US" dirty="0">
              <a:latin typeface="American Typewriter"/>
              <a:cs typeface="American Typewriter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effectLst/>
                <a:latin typeface="BlairMdITC TT" panose="00000500000000000000" pitchFamily="2" charset="0"/>
                <a:cs typeface="BlairMdITC TT-Medium"/>
              </a:rPr>
              <a:t>Audience: </a:t>
            </a:r>
          </a:p>
          <a:p>
            <a:endParaRPr lang="en-US" sz="1800" b="1" dirty="0">
              <a:solidFill>
                <a:schemeClr val="bg1"/>
              </a:solidFill>
              <a:effectLst/>
              <a:latin typeface="BlairMdITC TT" panose="00000500000000000000" pitchFamily="2" charset="0"/>
              <a:cs typeface="BlairMdITC TT-Medium"/>
            </a:endParaRPr>
          </a:p>
          <a:p>
            <a:r>
              <a:rPr lang="en-US" sz="1800" b="1" dirty="0" smtClean="0">
                <a:solidFill>
                  <a:srgbClr val="921F07"/>
                </a:solidFill>
                <a:effectLst/>
                <a:latin typeface="BlairMdITC TT" panose="00000500000000000000" pitchFamily="2" charset="0"/>
                <a:cs typeface="BlairMdITC TT-Medium"/>
              </a:rPr>
              <a:t>Appeal to Pity: </a:t>
            </a:r>
          </a:p>
          <a:p>
            <a:endParaRPr lang="en-US" sz="1800" b="1" dirty="0" smtClean="0">
              <a:solidFill>
                <a:srgbClr val="921F07"/>
              </a:solidFill>
              <a:effectLst/>
              <a:latin typeface="BlairMdITC TT" panose="00000500000000000000" pitchFamily="2" charset="0"/>
              <a:cs typeface="BlairMdITC TT-Medium"/>
            </a:endParaRPr>
          </a:p>
          <a:p>
            <a:r>
              <a:rPr lang="en-US" sz="1800" b="1" dirty="0" smtClean="0">
                <a:solidFill>
                  <a:srgbClr val="921F07"/>
                </a:solidFill>
                <a:effectLst/>
                <a:latin typeface="BlairMdITC TT" panose="00000500000000000000" pitchFamily="2" charset="0"/>
                <a:cs typeface="BlairMdITC TT-Medium"/>
              </a:rPr>
              <a:t>Message:</a:t>
            </a:r>
          </a:p>
          <a:p>
            <a:endParaRPr lang="en-US" sz="1800" b="1" dirty="0" smtClean="0">
              <a:solidFill>
                <a:srgbClr val="921F07"/>
              </a:solidFill>
              <a:effectLst/>
              <a:latin typeface="BlairMdITC TT" panose="00000500000000000000" pitchFamily="2" charset="0"/>
              <a:cs typeface="BlairMdITC TT-Medium"/>
            </a:endParaRPr>
          </a:p>
          <a:p>
            <a:r>
              <a:rPr lang="en-US" sz="1800" b="1" dirty="0" smtClean="0">
                <a:solidFill>
                  <a:srgbClr val="921F07"/>
                </a:solidFill>
                <a:effectLst/>
                <a:latin typeface="BlairMdITC TT" panose="00000500000000000000" pitchFamily="2" charset="0"/>
                <a:cs typeface="BlairMdITC TT-Medium"/>
              </a:rPr>
              <a:t>Meant to persuade:</a:t>
            </a:r>
          </a:p>
          <a:p>
            <a:endParaRPr lang="en-US" sz="1800" b="1" dirty="0" smtClean="0">
              <a:solidFill>
                <a:srgbClr val="921F07"/>
              </a:solidFill>
              <a:effectLst/>
              <a:latin typeface="BlairMdITC TT" panose="00000500000000000000" pitchFamily="2" charset="0"/>
              <a:cs typeface="BlairMdITC TT-Medium"/>
            </a:endParaRPr>
          </a:p>
          <a:p>
            <a:r>
              <a:rPr lang="en-US" sz="1800" b="1" dirty="0" smtClean="0">
                <a:solidFill>
                  <a:srgbClr val="921F07"/>
                </a:solidFill>
                <a:effectLst/>
                <a:latin typeface="BlairMdITC TT" panose="00000500000000000000" pitchFamily="2" charset="0"/>
                <a:cs typeface="BlairMdITC TT-Medium"/>
              </a:rPr>
              <a:t>What is says about a group in society:</a:t>
            </a:r>
            <a:endParaRPr lang="en-US" sz="1800" b="1" dirty="0">
              <a:solidFill>
                <a:srgbClr val="921F07"/>
              </a:solidFill>
              <a:effectLst/>
              <a:latin typeface="BlairMdITC TT" panose="00000500000000000000" pitchFamily="2" charset="0"/>
              <a:cs typeface="BlairMdITC TT-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9973" y="1794478"/>
            <a:ext cx="7654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cs typeface="BlairMdITC TT-Medium"/>
              </a:rPr>
              <a:t>                         </a:t>
            </a:r>
            <a:r>
              <a:rPr lang="en-US" b="1" dirty="0" smtClean="0">
                <a:solidFill>
                  <a:srgbClr val="333333"/>
                </a:solidFill>
                <a:cs typeface="BlairMdITC TT-Medium"/>
              </a:rPr>
              <a:t>  </a:t>
            </a:r>
            <a:r>
              <a:rPr lang="en-US" dirty="0" smtClean="0">
                <a:solidFill>
                  <a:srgbClr val="333333"/>
                </a:solidFill>
                <a:cs typeface="BlairMdITC TT-Medium"/>
              </a:rPr>
              <a:t>Anyone who doesn't have life insurance</a:t>
            </a:r>
            <a:endParaRPr lang="en-US" dirty="0">
              <a:solidFill>
                <a:srgbClr val="333333"/>
              </a:solidFill>
              <a:latin typeface="BlairMdITC TT-Medium"/>
              <a:cs typeface="BlairMdITC TT-Medium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30110" y="2737556"/>
            <a:ext cx="79044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                                        </a:t>
            </a:r>
            <a:r>
              <a:rPr lang="en-US" dirty="0" smtClean="0">
                <a:solidFill>
                  <a:srgbClr val="333333"/>
                </a:solidFill>
              </a:rPr>
              <a:t>The commercial tells the story of a woman who wants</a:t>
            </a:r>
          </a:p>
          <a:p>
            <a:r>
              <a:rPr lang="en-US" dirty="0" smtClean="0">
                <a:solidFill>
                  <a:srgbClr val="333333"/>
                </a:solidFill>
              </a:rPr>
              <a:t>her baby to meet his dying father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9973" y="3738932"/>
            <a:ext cx="73145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                        </a:t>
            </a:r>
            <a:r>
              <a:rPr lang="en-US" dirty="0" smtClean="0">
                <a:solidFill>
                  <a:srgbClr val="333333"/>
                </a:solidFill>
              </a:rPr>
              <a:t>If someone in your family dies, you will be protected by its </a:t>
            </a:r>
          </a:p>
          <a:p>
            <a:r>
              <a:rPr lang="en-US" dirty="0" smtClean="0">
                <a:solidFill>
                  <a:srgbClr val="333333"/>
                </a:solidFill>
              </a:rPr>
              <a:t>insurance 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9973" y="5675448"/>
            <a:ext cx="81227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333333"/>
                </a:solidFill>
              </a:rPr>
              <a:t>                                                                                                     By sympathizing its </a:t>
            </a:r>
          </a:p>
          <a:p>
            <a:r>
              <a:rPr lang="en-US" dirty="0" smtClean="0">
                <a:solidFill>
                  <a:srgbClr val="333333"/>
                </a:solidFill>
              </a:rPr>
              <a:t>audience to get life insurance so you will be at ease when someone you know dies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2111" y="64346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30110" y="4701781"/>
            <a:ext cx="73404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333333"/>
                </a:solidFill>
              </a:rPr>
              <a:t> </a:t>
            </a:r>
            <a:r>
              <a:rPr lang="en-US" dirty="0" smtClean="0">
                <a:solidFill>
                  <a:srgbClr val="333333"/>
                </a:solidFill>
              </a:rPr>
              <a:t>                                                       The </a:t>
            </a:r>
            <a:r>
              <a:rPr lang="en-US" dirty="0">
                <a:solidFill>
                  <a:srgbClr val="333333"/>
                </a:solidFill>
              </a:rPr>
              <a:t>public to get life </a:t>
            </a:r>
            <a:r>
              <a:rPr lang="en-US" dirty="0" smtClean="0">
                <a:solidFill>
                  <a:srgbClr val="333333"/>
                </a:solidFill>
              </a:rPr>
              <a:t>insurance </a:t>
            </a:r>
            <a:r>
              <a:rPr lang="en-US" dirty="0">
                <a:solidFill>
                  <a:srgbClr val="333333"/>
                </a:solidFill>
              </a:rPr>
              <a:t>because if </a:t>
            </a:r>
            <a:endParaRPr lang="en-US" dirty="0" smtClean="0">
              <a:solidFill>
                <a:srgbClr val="333333"/>
              </a:solidFill>
            </a:endParaRPr>
          </a:p>
          <a:p>
            <a:r>
              <a:rPr lang="en-US" dirty="0" smtClean="0">
                <a:solidFill>
                  <a:srgbClr val="333333"/>
                </a:solidFill>
              </a:rPr>
              <a:t>someone you know dies, you would be </a:t>
            </a:r>
            <a:r>
              <a:rPr lang="en-US" i="1" dirty="0" smtClean="0">
                <a:solidFill>
                  <a:srgbClr val="333333"/>
                </a:solidFill>
              </a:rPr>
              <a:t>covered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1151039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unny Shampoo Commercial - Dove Men Shampoo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79" y="1732"/>
            <a:ext cx="9140921" cy="6856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37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6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merican Typewriter"/>
                <a:cs typeface="American Typewriter"/>
              </a:rPr>
              <a:t>Dove </a:t>
            </a:r>
            <a:r>
              <a:rPr lang="en-US" dirty="0" smtClean="0">
                <a:latin typeface="American Typewriter"/>
                <a:cs typeface="American Typewriter"/>
              </a:rPr>
              <a:t>Men + Care - Shampoo</a:t>
            </a:r>
            <a:endParaRPr lang="en-US" dirty="0">
              <a:latin typeface="American Typewriter"/>
              <a:cs typeface="American Typewriter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effectLst/>
                <a:latin typeface="BlairMdITC TT" panose="00000500000000000000" pitchFamily="2" charset="0"/>
                <a:cs typeface="BlairMdITC TT-Medium"/>
              </a:rPr>
              <a:t>Audience: </a:t>
            </a:r>
          </a:p>
          <a:p>
            <a:endParaRPr lang="en-US" sz="1800" b="1" dirty="0">
              <a:solidFill>
                <a:schemeClr val="bg1"/>
              </a:solidFill>
              <a:effectLst/>
              <a:latin typeface="BlairMdITC TT" panose="00000500000000000000" pitchFamily="2" charset="0"/>
              <a:cs typeface="BlairMdITC TT-Medium"/>
            </a:endParaRPr>
          </a:p>
          <a:p>
            <a:r>
              <a:rPr lang="en-US" sz="1800" b="1" dirty="0" smtClean="0">
                <a:solidFill>
                  <a:srgbClr val="921F07"/>
                </a:solidFill>
                <a:effectLst/>
                <a:latin typeface="BlairMdITC TT" panose="00000500000000000000" pitchFamily="2" charset="0"/>
                <a:cs typeface="BlairMdITC TT-Medium"/>
              </a:rPr>
              <a:t>Hasty Generalization: </a:t>
            </a:r>
          </a:p>
          <a:p>
            <a:endParaRPr lang="en-US" sz="1800" b="1" dirty="0" smtClean="0">
              <a:solidFill>
                <a:srgbClr val="921F07"/>
              </a:solidFill>
              <a:effectLst/>
              <a:latin typeface="BlairMdITC TT" panose="00000500000000000000" pitchFamily="2" charset="0"/>
              <a:cs typeface="BlairMdITC TT-Medium"/>
            </a:endParaRPr>
          </a:p>
          <a:p>
            <a:r>
              <a:rPr lang="en-US" sz="1800" b="1" dirty="0" smtClean="0">
                <a:solidFill>
                  <a:srgbClr val="921F07"/>
                </a:solidFill>
                <a:effectLst/>
                <a:latin typeface="BlairMdITC TT" panose="00000500000000000000" pitchFamily="2" charset="0"/>
                <a:cs typeface="BlairMdITC TT-Medium"/>
              </a:rPr>
              <a:t>Message:</a:t>
            </a:r>
          </a:p>
          <a:p>
            <a:endParaRPr lang="en-US" sz="1800" b="1" dirty="0" smtClean="0">
              <a:solidFill>
                <a:srgbClr val="921F07"/>
              </a:solidFill>
              <a:effectLst/>
              <a:latin typeface="BlairMdITC TT" panose="00000500000000000000" pitchFamily="2" charset="0"/>
              <a:cs typeface="BlairMdITC TT-Medium"/>
            </a:endParaRPr>
          </a:p>
          <a:p>
            <a:r>
              <a:rPr lang="en-US" sz="1800" b="1" dirty="0" smtClean="0">
                <a:solidFill>
                  <a:srgbClr val="921F07"/>
                </a:solidFill>
                <a:effectLst/>
                <a:latin typeface="BlairMdITC TT" panose="00000500000000000000" pitchFamily="2" charset="0"/>
                <a:cs typeface="BlairMdITC TT-Medium"/>
              </a:rPr>
              <a:t>Meant to persuade:</a:t>
            </a:r>
          </a:p>
          <a:p>
            <a:endParaRPr lang="en-US" sz="1800" b="1" dirty="0" smtClean="0">
              <a:solidFill>
                <a:srgbClr val="921F07"/>
              </a:solidFill>
              <a:effectLst/>
              <a:latin typeface="BlairMdITC TT" panose="00000500000000000000" pitchFamily="2" charset="0"/>
              <a:cs typeface="BlairMdITC TT-Medium"/>
            </a:endParaRPr>
          </a:p>
          <a:p>
            <a:r>
              <a:rPr lang="en-US" sz="1800" b="1" dirty="0" smtClean="0">
                <a:solidFill>
                  <a:srgbClr val="921F07"/>
                </a:solidFill>
                <a:effectLst/>
                <a:latin typeface="BlairMdITC TT" panose="00000500000000000000" pitchFamily="2" charset="0"/>
                <a:cs typeface="BlairMdITC TT-Medium"/>
              </a:rPr>
              <a:t>What is says about a group in society:</a:t>
            </a:r>
            <a:endParaRPr lang="en-US" sz="1800" b="1" dirty="0">
              <a:solidFill>
                <a:srgbClr val="921F07"/>
              </a:solidFill>
              <a:effectLst/>
              <a:latin typeface="BlairMdITC TT" panose="00000500000000000000" pitchFamily="2" charset="0"/>
              <a:cs typeface="BlairMdITC TT-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9973" y="1794478"/>
            <a:ext cx="7654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cs typeface="BlairMdITC TT-Medium"/>
              </a:rPr>
              <a:t>                         </a:t>
            </a:r>
            <a:r>
              <a:rPr lang="en-US" b="1" dirty="0" smtClean="0">
                <a:solidFill>
                  <a:srgbClr val="333333"/>
                </a:solidFill>
                <a:cs typeface="BlairMdITC TT-Medium"/>
              </a:rPr>
              <a:t> </a:t>
            </a:r>
            <a:endParaRPr lang="en-US" b="1" dirty="0">
              <a:solidFill>
                <a:srgbClr val="333333"/>
              </a:solidFill>
              <a:latin typeface="BlairMdITC TT-Medium"/>
              <a:cs typeface="BlairMdITC TT-Medium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1792422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M</a:t>
            </a:r>
            <a:r>
              <a:rPr lang="en-US" dirty="0" smtClean="0">
                <a:solidFill>
                  <a:schemeClr val="bg2"/>
                </a:solidFill>
              </a:rPr>
              <a:t>en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9973" y="2743203"/>
            <a:ext cx="77444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                                                             If you use women’s shampoo then you hair 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will look like one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48406" y="3745467"/>
            <a:ext cx="49753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Women’s shampoo will give men the woman’s hair 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9973" y="4705988"/>
            <a:ext cx="7793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                                                      Men to buy Dove Men + Care Shampoo 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9973" y="5661953"/>
            <a:ext cx="81484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                                                                                                   </a:t>
            </a:r>
            <a:r>
              <a:rPr lang="en-US" dirty="0" smtClean="0">
                <a:solidFill>
                  <a:schemeClr val="bg2"/>
                </a:solidFill>
              </a:rPr>
              <a:t>By buying a women’s 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shampoo or product then it would give you its characteristics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085438"/>
      </p:ext>
    </p:extLst>
  </p:cSld>
  <p:clrMapOvr>
    <a:masterClrMapping/>
  </p:clrMapOvr>
  <p:transition xmlns:p14="http://schemas.microsoft.com/office/powerpoint/2010/main" spd="slow">
    <p:push dir="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Precedent">
  <a:themeElements>
    <a:clrScheme name="Precedent">
      <a:dk1>
        <a:srgbClr val="921F07"/>
      </a:dk1>
      <a:lt1>
        <a:sysClr val="window" lastClr="FFFFFF"/>
      </a:lt1>
      <a:dk2>
        <a:srgbClr val="333333"/>
      </a:dk2>
      <a:lt2>
        <a:srgbClr val="E5E5D3"/>
      </a:lt2>
      <a:accent1>
        <a:srgbClr val="993232"/>
      </a:accent1>
      <a:accent2>
        <a:srgbClr val="9B6C34"/>
      </a:accent2>
      <a:accent3>
        <a:srgbClr val="736C5D"/>
      </a:accent3>
      <a:accent4>
        <a:srgbClr val="C9972B"/>
      </a:accent4>
      <a:accent5>
        <a:srgbClr val="C95F2B"/>
      </a:accent5>
      <a:accent6>
        <a:srgbClr val="8F7A05"/>
      </a:accent6>
      <a:hlink>
        <a:srgbClr val="933926"/>
      </a:hlink>
      <a:folHlink>
        <a:srgbClr val="916019"/>
      </a:folHlink>
    </a:clrScheme>
    <a:fontScheme name="Precedent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Preceden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35000"/>
              </a:schemeClr>
            </a:gs>
            <a:gs pos="100000">
              <a:schemeClr val="phClr">
                <a:tint val="100000"/>
                <a:shade val="30000"/>
                <a:satMod val="135000"/>
              </a:schemeClr>
            </a:gs>
          </a:gsLst>
          <a:path path="circle">
            <a:fillToRect l="70000" t="10000" b="7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5000"/>
              </a:schemeClr>
              <a:schemeClr val="phClr">
                <a:satMod val="150000"/>
                <a:lumMod val="11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25400" dir="4800000" sx="103000" sy="103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3000000"/>
            </a:lightRig>
          </a:scene3d>
          <a:sp3d prstMaterial="softEdge">
            <a:bevelT w="0" h="0"/>
          </a:sp3d>
        </a:effectStyle>
        <a:effectStyle>
          <a:effectLst>
            <a:innerShdw blurRad="127000" dist="38100" dir="13200000">
              <a:srgbClr val="000000">
                <a:alpha val="75000"/>
              </a:srgbClr>
            </a:innerShdw>
            <a:outerShdw blurRad="38100" dist="12700" dir="1800000" sx="101000" sy="101000" rotWithShape="0">
              <a:srgbClr val="000000">
                <a:alpha val="40000"/>
              </a:srgbClr>
            </a:outerShdw>
            <a:reflection blurRad="127000" stA="25000" endPos="30000" dist="1270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12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35000"/>
              </a:schemeClr>
            </a:gs>
            <a:gs pos="100000">
              <a:schemeClr val="phClr">
                <a:shade val="30000"/>
                <a:satMod val="150000"/>
              </a:schemeClr>
            </a:gs>
          </a:gsLst>
          <a:path path="circle">
            <a:fillToRect t="10000" r="70000" b="7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shade val="10000"/>
                <a:satMod val="130000"/>
                <a:lumMod val="80000"/>
              </a:schemeClr>
              <a:schemeClr val="phClr">
                <a:satMod val="15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c6b6d877-7e3f-40de-ab8b-ee437a2091bd">
      <UserInfo>
        <DisplayName>Rowell, Sandra</DisplayName>
        <AccountId>8</AccountId>
        <AccountType/>
      </UserInfo>
      <UserInfo>
        <DisplayName>Taylor, Karron</DisplayName>
        <AccountId>9</AccountId>
        <AccountType/>
      </UserInfo>
      <UserInfo>
        <DisplayName>Carlisle, Michael</DisplayName>
        <AccountId>10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4C32991EFDE5449506627C774D37EA" ma:contentTypeVersion="3" ma:contentTypeDescription="Create a new document." ma:contentTypeScope="" ma:versionID="bc87e77e306f4df3321f2d0ff9f2f44c">
  <xsd:schema xmlns:xsd="http://www.w3.org/2001/XMLSchema" xmlns:xs="http://www.w3.org/2001/XMLSchema" xmlns:p="http://schemas.microsoft.com/office/2006/metadata/properties" xmlns:ns3="c6b6d877-7e3f-40de-ab8b-ee437a2091bd" targetNamespace="http://schemas.microsoft.com/office/2006/metadata/properties" ma:root="true" ma:fieldsID="67e0962d1511c639a37a602b8533e626" ns3:_="">
    <xsd:import namespace="c6b6d877-7e3f-40de-ab8b-ee437a2091bd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b6d877-7e3f-40de-ab8b-ee437a2091b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23D9659-0EFD-47DF-84FE-E5AE4BE4A302}">
  <ds:schemaRefs>
    <ds:schemaRef ds:uri="http://schemas.microsoft.com/office/2006/metadata/properties"/>
    <ds:schemaRef ds:uri="http://schemas.microsoft.com/office/infopath/2007/PartnerControls"/>
    <ds:schemaRef ds:uri="c6b6d877-7e3f-40de-ab8b-ee437a2091bd"/>
  </ds:schemaRefs>
</ds:datastoreItem>
</file>

<file path=customXml/itemProps2.xml><?xml version="1.0" encoding="utf-8"?>
<ds:datastoreItem xmlns:ds="http://schemas.openxmlformats.org/officeDocument/2006/customXml" ds:itemID="{8890C572-5440-496E-A6FB-14168BA00E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6b6d877-7e3f-40de-ab8b-ee437a2091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A42FC14-733C-46DD-B6A6-33C79D51D5E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Precedent.thmx</Template>
  <TotalTime>479</TotalTime>
  <Words>536</Words>
  <Application>Microsoft Macintosh PowerPoint</Application>
  <PresentationFormat>On-screen Show (4:3)</PresentationFormat>
  <Paragraphs>106</Paragraphs>
  <Slides>11</Slides>
  <Notes>5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Precedent</vt:lpstr>
      <vt:lpstr>PowerPoint Presentation</vt:lpstr>
      <vt:lpstr>PowerPoint Presentation</vt:lpstr>
      <vt:lpstr>DIRECTV - Ditch Cable</vt:lpstr>
      <vt:lpstr>PowerPoint Presentation</vt:lpstr>
      <vt:lpstr>Pepsi Next - Dr. William Levy</vt:lpstr>
      <vt:lpstr>PowerPoint Presentation</vt:lpstr>
      <vt:lpstr>Thai Life Insurance - Father's Last Moments</vt:lpstr>
      <vt:lpstr>PowerPoint Presentation</vt:lpstr>
      <vt:lpstr>Dove Men + Care - Shampoo</vt:lpstr>
      <vt:lpstr>PowerPoint Presentation</vt:lpstr>
      <vt:lpstr>Dish Network – Piggish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</dc:creator>
  <cp:lastModifiedBy>Rowell, Sandra</cp:lastModifiedBy>
  <cp:revision>36</cp:revision>
  <dcterms:created xsi:type="dcterms:W3CDTF">2014-10-21T20:30:05Z</dcterms:created>
  <dcterms:modified xsi:type="dcterms:W3CDTF">2015-10-01T19:37:37Z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MyDocuments">
    <vt:bool>true</vt:bool>
  </property>
  <property fmtid="{D5CDD505-2E9C-101B-9397-08002B2CF9AE}" pid="3" name="ContentTypeId">
    <vt:lpwstr>0x010100ED4C32991EFDE5449506627C774D37EA</vt:lpwstr>
  </property>
</Properties>
</file>