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sldIdLst>
    <p:sldId id="256" r:id="rId2"/>
    <p:sldId id="257" r:id="rId3"/>
    <p:sldId id="258" r:id="rId4"/>
    <p:sldId id="259" r:id="rId5"/>
    <p:sldId id="260" r:id="rId6"/>
    <p:sldId id="261" r:id="rId7"/>
    <p:sldId id="269" r:id="rId8"/>
    <p:sldId id="262" r:id="rId9"/>
    <p:sldId id="263" r:id="rId10"/>
    <p:sldId id="264" r:id="rId11"/>
    <p:sldId id="265" r:id="rId12"/>
    <p:sldId id="272" r:id="rId13"/>
    <p:sldId id="266" r:id="rId14"/>
    <p:sldId id="267" r:id="rId15"/>
    <p:sldId id="273" r:id="rId16"/>
    <p:sldId id="268" r:id="rId17"/>
    <p:sldId id="274" r:id="rId18"/>
    <p:sldId id="270" r:id="rId19"/>
    <p:sldId id="271"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9" autoAdjust="0"/>
    <p:restoredTop sz="94709" autoAdjust="0"/>
  </p:normalViewPr>
  <p:slideViewPr>
    <p:cSldViewPr>
      <p:cViewPr varScale="1">
        <p:scale>
          <a:sx n="78" d="100"/>
          <a:sy n="78" d="100"/>
        </p:scale>
        <p:origin x="-928"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Flowchart: Document 6"/>
          <p:cNvSpPr/>
          <p:nvPr/>
        </p:nvSpPr>
        <p:spPr>
          <a:xfrm rot="10800000">
            <a:off x="1" y="1520731"/>
            <a:ext cx="9144000" cy="3435579"/>
          </a:xfrm>
          <a:custGeom>
            <a:avLst/>
            <a:gdLst>
              <a:gd name="connsiteX0" fmla="*/ 0 w 21600"/>
              <a:gd name="connsiteY0" fmla="*/ 0 h 18805"/>
              <a:gd name="connsiteX1" fmla="*/ 21600 w 21600"/>
              <a:gd name="connsiteY1" fmla="*/ 0 h 18805"/>
              <a:gd name="connsiteX2" fmla="*/ 21600 w 21600"/>
              <a:gd name="connsiteY2" fmla="*/ 17322 h 18805"/>
              <a:gd name="connsiteX3" fmla="*/ 0 w 21600"/>
              <a:gd name="connsiteY3" fmla="*/ 18805 h 18805"/>
              <a:gd name="connsiteX4" fmla="*/ 0 w 21600"/>
              <a:gd name="connsiteY4" fmla="*/ 0 h 18805"/>
              <a:gd name="connsiteX0" fmla="*/ 0 w 21600"/>
              <a:gd name="connsiteY0" fmla="*/ 0 h 18805"/>
              <a:gd name="connsiteX1" fmla="*/ 21600 w 21600"/>
              <a:gd name="connsiteY1" fmla="*/ 0 h 18805"/>
              <a:gd name="connsiteX2" fmla="*/ 21600 w 21600"/>
              <a:gd name="connsiteY2" fmla="*/ 17322 h 18805"/>
              <a:gd name="connsiteX3" fmla="*/ 0 w 21600"/>
              <a:gd name="connsiteY3" fmla="*/ 18805 h 18805"/>
              <a:gd name="connsiteX4" fmla="*/ 0 w 21600"/>
              <a:gd name="connsiteY4" fmla="*/ 0 h 18805"/>
              <a:gd name="connsiteX0" fmla="*/ 0 w 21600"/>
              <a:gd name="connsiteY0" fmla="*/ 0 h 18916"/>
              <a:gd name="connsiteX1" fmla="*/ 21600 w 21600"/>
              <a:gd name="connsiteY1" fmla="*/ 0 h 18916"/>
              <a:gd name="connsiteX2" fmla="*/ 21600 w 21600"/>
              <a:gd name="connsiteY2" fmla="*/ 17322 h 18916"/>
              <a:gd name="connsiteX3" fmla="*/ 0 w 21600"/>
              <a:gd name="connsiteY3" fmla="*/ 18916 h 18916"/>
              <a:gd name="connsiteX4" fmla="*/ 0 w 21600"/>
              <a:gd name="connsiteY4" fmla="*/ 0 h 18916"/>
              <a:gd name="connsiteX0" fmla="*/ 0 w 21600"/>
              <a:gd name="connsiteY0" fmla="*/ 0 h 18916"/>
              <a:gd name="connsiteX1" fmla="*/ 21600 w 21600"/>
              <a:gd name="connsiteY1" fmla="*/ 0 h 18916"/>
              <a:gd name="connsiteX2" fmla="*/ 21600 w 21600"/>
              <a:gd name="connsiteY2" fmla="*/ 17322 h 18916"/>
              <a:gd name="connsiteX3" fmla="*/ 0 w 21600"/>
              <a:gd name="connsiteY3" fmla="*/ 18916 h 18916"/>
              <a:gd name="connsiteX4" fmla="*/ 0 w 21600"/>
              <a:gd name="connsiteY4" fmla="*/ 0 h 18916"/>
              <a:gd name="connsiteX0" fmla="*/ 0 w 21600"/>
              <a:gd name="connsiteY0" fmla="*/ 0 h 18916"/>
              <a:gd name="connsiteX1" fmla="*/ 21600 w 21600"/>
              <a:gd name="connsiteY1" fmla="*/ 0 h 18916"/>
              <a:gd name="connsiteX2" fmla="*/ 21600 w 21600"/>
              <a:gd name="connsiteY2" fmla="*/ 17322 h 18916"/>
              <a:gd name="connsiteX3" fmla="*/ 0 w 21600"/>
              <a:gd name="connsiteY3" fmla="*/ 18916 h 18916"/>
              <a:gd name="connsiteX4" fmla="*/ 0 w 21600"/>
              <a:gd name="connsiteY4" fmla="*/ 0 h 18916"/>
              <a:gd name="connsiteX0" fmla="*/ 0 w 21600"/>
              <a:gd name="connsiteY0" fmla="*/ 0 h 19355"/>
              <a:gd name="connsiteX1" fmla="*/ 21600 w 21600"/>
              <a:gd name="connsiteY1" fmla="*/ 0 h 19355"/>
              <a:gd name="connsiteX2" fmla="*/ 21600 w 21600"/>
              <a:gd name="connsiteY2" fmla="*/ 17322 h 19355"/>
              <a:gd name="connsiteX3" fmla="*/ 0 w 21600"/>
              <a:gd name="connsiteY3" fmla="*/ 19355 h 19355"/>
              <a:gd name="connsiteX4" fmla="*/ 0 w 21600"/>
              <a:gd name="connsiteY4" fmla="*/ 0 h 19355"/>
              <a:gd name="connsiteX0" fmla="*/ 0 w 21600"/>
              <a:gd name="connsiteY0" fmla="*/ 0 h 19355"/>
              <a:gd name="connsiteX1" fmla="*/ 21600 w 21600"/>
              <a:gd name="connsiteY1" fmla="*/ 0 h 19355"/>
              <a:gd name="connsiteX2" fmla="*/ 21600 w 21600"/>
              <a:gd name="connsiteY2" fmla="*/ 17322 h 19355"/>
              <a:gd name="connsiteX3" fmla="*/ 0 w 21600"/>
              <a:gd name="connsiteY3" fmla="*/ 19355 h 19355"/>
              <a:gd name="connsiteX4" fmla="*/ 0 w 21600"/>
              <a:gd name="connsiteY4" fmla="*/ 0 h 19355"/>
              <a:gd name="connsiteX0" fmla="*/ 0 w 21600"/>
              <a:gd name="connsiteY0" fmla="*/ 0 h 19794"/>
              <a:gd name="connsiteX1" fmla="*/ 21600 w 21600"/>
              <a:gd name="connsiteY1" fmla="*/ 0 h 19794"/>
              <a:gd name="connsiteX2" fmla="*/ 21600 w 21600"/>
              <a:gd name="connsiteY2" fmla="*/ 17322 h 19794"/>
              <a:gd name="connsiteX3" fmla="*/ 0 w 21600"/>
              <a:gd name="connsiteY3" fmla="*/ 19794 h 19794"/>
              <a:gd name="connsiteX4" fmla="*/ 0 w 21600"/>
              <a:gd name="connsiteY4" fmla="*/ 0 h 19794"/>
              <a:gd name="connsiteX0" fmla="*/ 0 w 21600"/>
              <a:gd name="connsiteY0" fmla="*/ 0 h 19794"/>
              <a:gd name="connsiteX1" fmla="*/ 21600 w 21600"/>
              <a:gd name="connsiteY1" fmla="*/ 0 h 19794"/>
              <a:gd name="connsiteX2" fmla="*/ 21600 w 21600"/>
              <a:gd name="connsiteY2" fmla="*/ 17322 h 19794"/>
              <a:gd name="connsiteX3" fmla="*/ 0 w 21600"/>
              <a:gd name="connsiteY3" fmla="*/ 19794 h 19794"/>
              <a:gd name="connsiteX4" fmla="*/ 0 w 21600"/>
              <a:gd name="connsiteY4" fmla="*/ 0 h 19794"/>
            </a:gdLst>
            <a:ahLst/>
            <a:cxnLst>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Lst>
            <a:rect l="l" t="t" r="r" b="b"/>
            <a:pathLst>
              <a:path w="21600" h="19794">
                <a:moveTo>
                  <a:pt x="0" y="0"/>
                </a:moveTo>
                <a:lnTo>
                  <a:pt x="21600" y="0"/>
                </a:lnTo>
                <a:lnTo>
                  <a:pt x="21600" y="17322"/>
                </a:lnTo>
                <a:cubicBezTo>
                  <a:pt x="10800" y="17322"/>
                  <a:pt x="7466" y="25350"/>
                  <a:pt x="0" y="19794"/>
                </a:cubicBezTo>
                <a:lnTo>
                  <a:pt x="0" y="0"/>
                </a:lnTo>
                <a:close/>
              </a:path>
            </a:pathLst>
          </a:custGeom>
          <a:gradFill>
            <a:gsLst>
              <a:gs pos="100000">
                <a:schemeClr val="bg2">
                  <a:tint val="28000"/>
                  <a:satMod val="2000000"/>
                  <a:alpha val="30000"/>
                </a:schemeClr>
              </a:gs>
              <a:gs pos="35000">
                <a:schemeClr val="bg2">
                  <a:shade val="100000"/>
                  <a:satMod val="600000"/>
                  <a:alpha val="0"/>
                </a:schemeClr>
              </a:gs>
            </a:gsLst>
            <a:lin ang="5400000" scaled="1"/>
          </a:gradFill>
          <a:ln w="317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9" name="Title 8"/>
          <p:cNvSpPr>
            <a:spLocks noGrp="1"/>
          </p:cNvSpPr>
          <p:nvPr>
            <p:ph type="ctrTitle"/>
          </p:nvPr>
        </p:nvSpPr>
        <p:spPr>
          <a:xfrm>
            <a:off x="502920" y="2775745"/>
            <a:ext cx="8229600" cy="2167128"/>
          </a:xfrm>
        </p:spPr>
        <p:txBody>
          <a:bodyPr tIns="0" bIns="0" anchor="t"/>
          <a:lstStyle>
            <a:lvl1pPr>
              <a:defRPr sz="5000" cap="all" baseline="0">
                <a:effectLst>
                  <a:outerShdw blurRad="30000" dist="30000" dir="2700000" algn="tl" rotWithShape="0">
                    <a:schemeClr val="bg2">
                      <a:shade val="45000"/>
                      <a:satMod val="150000"/>
                      <a:alpha val="90000"/>
                    </a:schemeClr>
                  </a:outerShdw>
                  <a:reflection blurRad="12000" stA="25000" endPos="49000" dist="5000" dir="5400000" sy="-100000" algn="bl" rotWithShape="0"/>
                </a:effectLst>
              </a:defRPr>
            </a:lvl1pPr>
          </a:lstStyle>
          <a:p>
            <a:r>
              <a:rPr lang="en-US" smtClean="0"/>
              <a:t>Click to edit Master title style</a:t>
            </a:r>
            <a:endParaRPr lang="en-US" dirty="0"/>
          </a:p>
        </p:txBody>
      </p:sp>
      <p:sp>
        <p:nvSpPr>
          <p:cNvPr id="17" name="Subtitle 16"/>
          <p:cNvSpPr>
            <a:spLocks noGrp="1"/>
          </p:cNvSpPr>
          <p:nvPr>
            <p:ph type="subTitle" idx="1"/>
          </p:nvPr>
        </p:nvSpPr>
        <p:spPr>
          <a:xfrm>
            <a:off x="500064" y="1559720"/>
            <a:ext cx="5105400" cy="1219200"/>
          </a:xfrm>
        </p:spPr>
        <p:txBody>
          <a:bodyPr lIns="0" tIns="0" rIns="0" bIns="0" anchor="b"/>
          <a:lstStyle>
            <a:lvl1pPr marL="0" indent="0" algn="l">
              <a:buNone/>
              <a:defRPr sz="19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dirty="0"/>
          </a:p>
        </p:txBody>
      </p:sp>
      <p:sp>
        <p:nvSpPr>
          <p:cNvPr id="30" name="Date Placeholder 29"/>
          <p:cNvSpPr>
            <a:spLocks noGrp="1"/>
          </p:cNvSpPr>
          <p:nvPr>
            <p:ph type="dt" sz="half" idx="10"/>
          </p:nvPr>
        </p:nvSpPr>
        <p:spPr/>
        <p:txBody>
          <a:bodyPr/>
          <a:lstStyle/>
          <a:p>
            <a:fld id="{30A5F5D7-C02A-4F64-9A35-00EE922C0ADA}" type="datetimeFigureOut">
              <a:rPr lang="en-US" smtClean="0"/>
              <a:pPr/>
              <a:t>11/10/16</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DDAF2520-D55B-408E-A734-39B04F66D65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A5F5D7-C02A-4F64-9A35-00EE922C0ADA}" type="datetimeFigureOut">
              <a:rPr lang="en-US" smtClean="0"/>
              <a:pPr/>
              <a:t>11/10/16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AF2520-D55B-408E-A734-39B04F66D65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A5F5D7-C02A-4F64-9A35-00EE922C0ADA}" type="datetimeFigureOut">
              <a:rPr lang="en-US" smtClean="0"/>
              <a:pPr/>
              <a:t>11/10/16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AF2520-D55B-408E-A734-39B04F66D65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0A5F5D7-C02A-4F64-9A35-00EE922C0ADA}" type="datetimeFigureOut">
              <a:rPr lang="en-US" smtClean="0"/>
              <a:pPr/>
              <a:t>11/10/16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AF2520-D55B-408E-A734-39B04F66D65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990600"/>
            <a:ext cx="7772400" cy="1362456"/>
          </a:xfrm>
        </p:spPr>
        <p:txBody>
          <a:bodyPr>
            <a:noAutofit/>
          </a:bodyPr>
          <a:lstStyle>
            <a:lvl1pPr algn="l">
              <a:buNone/>
              <a:defRPr sz="4800" b="1"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722313" y="2352677"/>
            <a:ext cx="7772400" cy="1509712"/>
          </a:xfrm>
        </p:spPr>
        <p:txBody>
          <a:bodyPr anchor="t"/>
          <a:lstStyle>
            <a:lvl1pPr>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p>
            <a:fld id="{30A5F5D7-C02A-4F64-9A35-00EE922C0ADA}" type="datetimeFigureOut">
              <a:rPr lang="en-US" smtClean="0"/>
              <a:pPr/>
              <a:t>11/10/16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AF2520-D55B-408E-A734-39B04F66D65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1143000"/>
          </a:xfrm>
        </p:spPr>
        <p:txBody>
          <a:bodyPr tIns="9144" bIns="9144"/>
          <a:lstStyle/>
          <a:p>
            <a:r>
              <a:rPr lang="en-US" smtClean="0"/>
              <a:t>Click to edit Master title style</a:t>
            </a:r>
            <a:endParaRPr lang="en-US" dirty="0"/>
          </a:p>
        </p:txBody>
      </p:sp>
      <p:sp>
        <p:nvSpPr>
          <p:cNvPr id="3" name="Content Placeholder 2"/>
          <p:cNvSpPr>
            <a:spLocks noGrp="1"/>
          </p:cNvSpPr>
          <p:nvPr>
            <p:ph sz="half" idx="1"/>
          </p:nvPr>
        </p:nvSpPr>
        <p:spPr>
          <a:xfrm>
            <a:off x="457200" y="2199800"/>
            <a:ext cx="4038600" cy="4160520"/>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2199800"/>
            <a:ext cx="4038600" cy="4160520"/>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0A5F5D7-C02A-4F64-9A35-00EE922C0ADA}" type="datetimeFigureOut">
              <a:rPr lang="en-US" smtClean="0"/>
              <a:pPr/>
              <a:t>11/10/16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AF2520-D55B-408E-A734-39B04F66D65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1143000"/>
          </a:xfrm>
        </p:spPr>
        <p:txBody>
          <a:bodyPr tIns="9144" bIns="9144" anchor="b"/>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2112168"/>
            <a:ext cx="4040188" cy="502920"/>
          </a:xfrm>
        </p:spPr>
        <p:txBody>
          <a:bodyPr anchor="b">
            <a:noAutofit/>
          </a:bodyPr>
          <a:lstStyle>
            <a:lvl1pPr>
              <a:buNone/>
              <a:defRPr sz="2200" b="1">
                <a:effectLst>
                  <a:outerShdw blurRad="38000" dist="38000" dir="2700000" algn="tl" rotWithShape="0">
                    <a:schemeClr val="bg2">
                      <a:shade val="45000"/>
                      <a:satMod val="150000"/>
                      <a:alpha val="90000"/>
                    </a:schemeClr>
                  </a:outerShdw>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2112168"/>
            <a:ext cx="4041775" cy="502920"/>
          </a:xfrm>
        </p:spPr>
        <p:txBody>
          <a:bodyPr anchor="b">
            <a:noAutofit/>
          </a:bodyPr>
          <a:lstStyle>
            <a:lvl1pPr>
              <a:buNone/>
              <a:defRPr sz="2200" b="1">
                <a:effectLst>
                  <a:outerShdw blurRad="30000" dist="30000" dir="2700000" algn="tl" rotWithShape="0">
                    <a:schemeClr val="bg2">
                      <a:shade val="45000"/>
                      <a:satMod val="150000"/>
                      <a:alpha val="90000"/>
                    </a:schemeClr>
                  </a:outerShdw>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667000"/>
            <a:ext cx="4040188" cy="3657600"/>
          </a:xfrm>
        </p:spPr>
        <p:txBody>
          <a:bodyPr/>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5"/>
          <p:cNvSpPr>
            <a:spLocks noGrp="1"/>
          </p:cNvSpPr>
          <p:nvPr>
            <p:ph sz="quarter" idx="4"/>
          </p:nvPr>
        </p:nvSpPr>
        <p:spPr>
          <a:xfrm>
            <a:off x="4645025" y="2667000"/>
            <a:ext cx="4041775" cy="3657600"/>
          </a:xfrm>
        </p:spPr>
        <p:txBody>
          <a:bodyPr/>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0A5F5D7-C02A-4F64-9A35-00EE922C0ADA}" type="datetimeFigureOut">
              <a:rPr lang="en-US" smtClean="0"/>
              <a:pPr/>
              <a:t>11/10/16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DAF2520-D55B-408E-A734-39B04F66D65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1143000"/>
          </a:xfrm>
          <a:effectLst/>
        </p:spPr>
        <p:txBody>
          <a:bodyPr tIns="9144" bIns="9144" anchor="b"/>
          <a:lstStyle>
            <a:lvl1pPr>
              <a:defRPr sz="4800" cap="none" baseline="0">
                <a:effectLst>
                  <a:outerShdw blurRad="30000" dist="30000" dir="2700000" algn="tl" rotWithShape="0">
                    <a:schemeClr val="bg2">
                      <a:shade val="45000"/>
                      <a:satMod val="150000"/>
                      <a:alpha val="90000"/>
                    </a:schemeClr>
                  </a:outerShdw>
                </a:effectLst>
              </a:defRPr>
            </a:lvl1p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30A5F5D7-C02A-4F64-9A35-00EE922C0ADA}" type="datetimeFigureOut">
              <a:rPr lang="en-US" smtClean="0"/>
              <a:pPr/>
              <a:t>11/10/16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DAF2520-D55B-408E-A734-39B04F66D65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0A5F5D7-C02A-4F64-9A35-00EE922C0ADA}" type="datetimeFigureOut">
              <a:rPr lang="en-US" smtClean="0"/>
              <a:pPr/>
              <a:t>11/10/16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DAF2520-D55B-408E-A734-39B04F66D65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1440"/>
            <a:ext cx="8229600" cy="914400"/>
          </a:xfrm>
        </p:spPr>
        <p:txBody>
          <a:bodyPr tIns="0" bIns="0" anchor="b"/>
          <a:lstStyle>
            <a:lvl1pPr algn="l">
              <a:buNone/>
              <a:defRPr sz="5000" b="1"/>
            </a:lvl1pPr>
          </a:lstStyle>
          <a:p>
            <a:r>
              <a:rPr lang="en-US" smtClean="0"/>
              <a:t>Click to edit Master title style</a:t>
            </a:r>
            <a:endParaRPr lang="en-US" dirty="0"/>
          </a:p>
        </p:txBody>
      </p:sp>
      <p:sp>
        <p:nvSpPr>
          <p:cNvPr id="3" name="Text Placeholder 2"/>
          <p:cNvSpPr>
            <a:spLocks noGrp="1"/>
          </p:cNvSpPr>
          <p:nvPr>
            <p:ph type="body" idx="2"/>
          </p:nvPr>
        </p:nvSpPr>
        <p:spPr>
          <a:xfrm>
            <a:off x="457200" y="1133856"/>
            <a:ext cx="2590800" cy="5181600"/>
          </a:xfrm>
        </p:spPr>
        <p:txBody>
          <a:bodyPr lIns="45720" tIns="45720" rIns="0"/>
          <a:lstStyle>
            <a:lvl1pPr marL="0" indent="0">
              <a:spcBef>
                <a:spcPts val="300"/>
              </a:spcBef>
              <a:buNone/>
              <a:defRPr sz="18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4" name="Content Placeholder 3"/>
          <p:cNvSpPr>
            <a:spLocks noGrp="1"/>
          </p:cNvSpPr>
          <p:nvPr>
            <p:ph sz="half" idx="1"/>
          </p:nvPr>
        </p:nvSpPr>
        <p:spPr>
          <a:xfrm>
            <a:off x="3429000" y="1133472"/>
            <a:ext cx="5257800" cy="5191128"/>
          </a:xfrm>
        </p:spPr>
        <p:txBody>
          <a:bodyPr/>
          <a:lstStyle>
            <a:lvl1pPr algn="l">
              <a:defRPr sz="3000"/>
            </a:lvl1pPr>
            <a:lvl2pPr algn="l">
              <a:defRPr sz="2800"/>
            </a:lvl2pPr>
            <a:lvl3pPr algn="l">
              <a:defRPr sz="2400"/>
            </a:lvl3pPr>
            <a:lvl4pPr algn="l">
              <a:defRPr sz="2000"/>
            </a:lvl4pPr>
            <a:lvl5pPr algn="l">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0A5F5D7-C02A-4F64-9A35-00EE922C0ADA}" type="datetimeFigureOut">
              <a:rPr lang="en-US" smtClean="0"/>
              <a:pPr/>
              <a:t>11/10/16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AF2520-D55B-408E-A734-39B04F66D65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76240" y="1981200"/>
            <a:ext cx="3429000" cy="522288"/>
          </a:xfrm>
        </p:spPr>
        <p:txBody>
          <a:bodyPr tIns="0" bIns="0" anchor="b"/>
          <a:lstStyle>
            <a:lvl1pPr algn="r">
              <a:buNone/>
              <a:defRPr sz="2000" b="1"/>
            </a:lvl1pPr>
          </a:lstStyle>
          <a:p>
            <a:r>
              <a:rPr lang="en-US" smtClean="0"/>
              <a:t>Click to edit Master title style</a:t>
            </a:r>
            <a:endParaRPr lang="en-US" dirty="0"/>
          </a:p>
        </p:txBody>
      </p:sp>
      <p:sp>
        <p:nvSpPr>
          <p:cNvPr id="3" name="Picture Placeholder 2"/>
          <p:cNvSpPr>
            <a:spLocks noGrp="1"/>
          </p:cNvSpPr>
          <p:nvPr>
            <p:ph type="pic" idx="1"/>
          </p:nvPr>
        </p:nvSpPr>
        <p:spPr>
          <a:xfrm>
            <a:off x="4093368" y="1066800"/>
            <a:ext cx="4572000" cy="4572000"/>
          </a:xfrm>
          <a:solidFill>
            <a:schemeClr val="bg2">
              <a:shade val="75000"/>
            </a:schemeClr>
          </a:solidFill>
          <a:ln w="60325">
            <a:solidFill>
              <a:srgbClr val="FFFFFF"/>
            </a:solidFill>
            <a:miter lim="800000"/>
          </a:ln>
          <a:effectLst>
            <a:outerShdw blurRad="36195" dist="10000" dir="5400000" algn="tl" rotWithShape="0">
              <a:srgbClr val="000000">
                <a:alpha val="75000"/>
              </a:srgbClr>
            </a:outerShdw>
            <a:reflection stA="21000" endA="500" endPos="10000" dist="20000" dir="5400000" sy="-100000" algn="bl" rotWithShape="0"/>
          </a:effectLst>
        </p:spPr>
        <p:txBody>
          <a:bodyPr/>
          <a:lstStyle>
            <a:lvl1pPr>
              <a:buNone/>
              <a:defRPr sz="3200"/>
            </a:lvl1pPr>
          </a:lstStyle>
          <a:p>
            <a:r>
              <a:rPr lang="en-US" smtClean="0"/>
              <a:t>Click icon to add picture</a:t>
            </a:r>
            <a:endParaRPr lang="en-US" dirty="0"/>
          </a:p>
        </p:txBody>
      </p:sp>
      <p:sp>
        <p:nvSpPr>
          <p:cNvPr id="4" name="Text Placeholder 3"/>
          <p:cNvSpPr>
            <a:spLocks noGrp="1"/>
          </p:cNvSpPr>
          <p:nvPr>
            <p:ph type="body" sz="half" idx="2"/>
          </p:nvPr>
        </p:nvSpPr>
        <p:spPr>
          <a:xfrm>
            <a:off x="376240" y="2543176"/>
            <a:ext cx="3429000" cy="914400"/>
          </a:xfrm>
        </p:spPr>
        <p:txBody>
          <a:bodyPr lIns="0" tIns="0" rIns="0" bIns="0" anchor="t"/>
          <a:lstStyle>
            <a:lvl1pPr indent="0" algn="r">
              <a:spcBef>
                <a:spcPts val="300"/>
              </a:spcBef>
              <a:buFontTx/>
              <a:buNone/>
              <a:defRPr sz="1400" baseline="0"/>
            </a:lvl1pPr>
            <a:lvl2pPr>
              <a:buFontTx/>
              <a:buNone/>
              <a:defRPr sz="1200"/>
            </a:lvl2pPr>
            <a:lvl3pPr>
              <a:buFontTx/>
              <a:buNone/>
              <a:defRPr sz="1000"/>
            </a:lvl3pPr>
            <a:lvl4pPr>
              <a:buFontTx/>
              <a:buNone/>
              <a:defRPr sz="900"/>
            </a:lvl4pPr>
            <a:lvl5pPr>
              <a:buFontTx/>
              <a:buNone/>
              <a:defRPr sz="900"/>
            </a:lvl5pPr>
          </a:lstStyle>
          <a:p>
            <a:pPr lvl="0"/>
            <a:r>
              <a:rPr lang="en-US" smtClean="0"/>
              <a:t>Click to edit Master text styles</a:t>
            </a:r>
          </a:p>
        </p:txBody>
      </p:sp>
      <p:sp>
        <p:nvSpPr>
          <p:cNvPr id="5" name="Date Placeholder 4"/>
          <p:cNvSpPr>
            <a:spLocks noGrp="1"/>
          </p:cNvSpPr>
          <p:nvPr>
            <p:ph type="dt" sz="half" idx="10"/>
          </p:nvPr>
        </p:nvSpPr>
        <p:spPr/>
        <p:txBody>
          <a:bodyPr/>
          <a:lstStyle/>
          <a:p>
            <a:fld id="{30A5F5D7-C02A-4F64-9A35-00EE922C0ADA}" type="datetimeFigureOut">
              <a:rPr lang="en-US" smtClean="0"/>
              <a:pPr/>
              <a:t>11/10/16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153400" y="6356350"/>
            <a:ext cx="533400" cy="365125"/>
          </a:xfrm>
        </p:spPr>
        <p:txBody>
          <a:bodyPr/>
          <a:lstStyle/>
          <a:p>
            <a:fld id="{DDAF2520-D55B-408E-A734-39B04F66D65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Flowchart: Document 6"/>
          <p:cNvSpPr/>
          <p:nvPr/>
        </p:nvSpPr>
        <p:spPr>
          <a:xfrm rot="10800000">
            <a:off x="1" y="1142899"/>
            <a:ext cx="9144000" cy="5562705"/>
          </a:xfrm>
          <a:custGeom>
            <a:avLst/>
            <a:gdLst>
              <a:gd name="connsiteX0" fmla="*/ 0 w 21600"/>
              <a:gd name="connsiteY0" fmla="*/ 0 h 19378"/>
              <a:gd name="connsiteX1" fmla="*/ 21600 w 21600"/>
              <a:gd name="connsiteY1" fmla="*/ 0 h 19378"/>
              <a:gd name="connsiteX2" fmla="*/ 21600 w 21600"/>
              <a:gd name="connsiteY2" fmla="*/ 17322 h 19378"/>
              <a:gd name="connsiteX3" fmla="*/ 0 w 21600"/>
              <a:gd name="connsiteY3" fmla="*/ 19378 h 19378"/>
              <a:gd name="connsiteX4" fmla="*/ 0 w 21600"/>
              <a:gd name="connsiteY4" fmla="*/ 0 h 19378"/>
              <a:gd name="connsiteX0" fmla="*/ 0 w 21600"/>
              <a:gd name="connsiteY0" fmla="*/ 0 h 19378"/>
              <a:gd name="connsiteX1" fmla="*/ 21600 w 21600"/>
              <a:gd name="connsiteY1" fmla="*/ 0 h 19378"/>
              <a:gd name="connsiteX2" fmla="*/ 21600 w 21600"/>
              <a:gd name="connsiteY2" fmla="*/ 17322 h 19378"/>
              <a:gd name="connsiteX3" fmla="*/ 0 w 21600"/>
              <a:gd name="connsiteY3" fmla="*/ 19378 h 19378"/>
              <a:gd name="connsiteX4" fmla="*/ 0 w 21600"/>
              <a:gd name="connsiteY4" fmla="*/ 0 h 19378"/>
              <a:gd name="connsiteX0" fmla="*/ 0 w 21600"/>
              <a:gd name="connsiteY0" fmla="*/ 0 h 19378"/>
              <a:gd name="connsiteX1" fmla="*/ 21600 w 21600"/>
              <a:gd name="connsiteY1" fmla="*/ 0 h 19378"/>
              <a:gd name="connsiteX2" fmla="*/ 21600 w 21600"/>
              <a:gd name="connsiteY2" fmla="*/ 17322 h 19378"/>
              <a:gd name="connsiteX3" fmla="*/ 0 w 21600"/>
              <a:gd name="connsiteY3" fmla="*/ 19378 h 19378"/>
              <a:gd name="connsiteX4" fmla="*/ 0 w 21600"/>
              <a:gd name="connsiteY4" fmla="*/ 0 h 19378"/>
              <a:gd name="connsiteX0" fmla="*/ 0 w 21600"/>
              <a:gd name="connsiteY0" fmla="*/ 0 h 19974"/>
              <a:gd name="connsiteX1" fmla="*/ 21600 w 21600"/>
              <a:gd name="connsiteY1" fmla="*/ 0 h 19974"/>
              <a:gd name="connsiteX2" fmla="*/ 21600 w 21600"/>
              <a:gd name="connsiteY2" fmla="*/ 17322 h 19974"/>
              <a:gd name="connsiteX3" fmla="*/ 0 w 21600"/>
              <a:gd name="connsiteY3" fmla="*/ 19974 h 19974"/>
              <a:gd name="connsiteX4" fmla="*/ 0 w 21600"/>
              <a:gd name="connsiteY4" fmla="*/ 0 h 19974"/>
              <a:gd name="connsiteX0" fmla="*/ 0 w 21600"/>
              <a:gd name="connsiteY0" fmla="*/ 0 h 19974"/>
              <a:gd name="connsiteX1" fmla="*/ 21600 w 21600"/>
              <a:gd name="connsiteY1" fmla="*/ 0 h 19974"/>
              <a:gd name="connsiteX2" fmla="*/ 21600 w 21600"/>
              <a:gd name="connsiteY2" fmla="*/ 17322 h 19974"/>
              <a:gd name="connsiteX3" fmla="*/ 0 w 21600"/>
              <a:gd name="connsiteY3" fmla="*/ 19974 h 19974"/>
              <a:gd name="connsiteX4" fmla="*/ 0 w 21600"/>
              <a:gd name="connsiteY4" fmla="*/ 0 h 19974"/>
              <a:gd name="connsiteX0" fmla="*/ 0 w 21600"/>
              <a:gd name="connsiteY0" fmla="*/ 0 h 19974"/>
              <a:gd name="connsiteX1" fmla="*/ 21600 w 21600"/>
              <a:gd name="connsiteY1" fmla="*/ 0 h 19974"/>
              <a:gd name="connsiteX2" fmla="*/ 21600 w 21600"/>
              <a:gd name="connsiteY2" fmla="*/ 17322 h 19974"/>
              <a:gd name="connsiteX3" fmla="*/ 0 w 21600"/>
              <a:gd name="connsiteY3" fmla="*/ 19974 h 19974"/>
              <a:gd name="connsiteX4" fmla="*/ 0 w 21600"/>
              <a:gd name="connsiteY4" fmla="*/ 0 h 19974"/>
              <a:gd name="connsiteX0" fmla="*/ 0 w 21600"/>
              <a:gd name="connsiteY0" fmla="*/ 0 h 20252"/>
              <a:gd name="connsiteX1" fmla="*/ 21600 w 21600"/>
              <a:gd name="connsiteY1" fmla="*/ 0 h 20252"/>
              <a:gd name="connsiteX2" fmla="*/ 21600 w 21600"/>
              <a:gd name="connsiteY2" fmla="*/ 17322 h 20252"/>
              <a:gd name="connsiteX3" fmla="*/ 0 w 21600"/>
              <a:gd name="connsiteY3" fmla="*/ 20252 h 20252"/>
              <a:gd name="connsiteX4" fmla="*/ 0 w 21600"/>
              <a:gd name="connsiteY4" fmla="*/ 0 h 20252"/>
              <a:gd name="connsiteX0" fmla="*/ 0 w 21600"/>
              <a:gd name="connsiteY0" fmla="*/ 0 h 20252"/>
              <a:gd name="connsiteX1" fmla="*/ 21600 w 21600"/>
              <a:gd name="connsiteY1" fmla="*/ 0 h 20252"/>
              <a:gd name="connsiteX2" fmla="*/ 21600 w 21600"/>
              <a:gd name="connsiteY2" fmla="*/ 17322 h 20252"/>
              <a:gd name="connsiteX3" fmla="*/ 0 w 21600"/>
              <a:gd name="connsiteY3" fmla="*/ 20252 h 20252"/>
              <a:gd name="connsiteX4" fmla="*/ 0 w 21600"/>
              <a:gd name="connsiteY4" fmla="*/ 0 h 20252"/>
            </a:gdLst>
            <a:ahLst/>
            <a:cxnLst>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Lst>
            <a:rect l="l" t="t" r="r" b="b"/>
            <a:pathLst>
              <a:path w="21600" h="20252">
                <a:moveTo>
                  <a:pt x="0" y="0"/>
                </a:moveTo>
                <a:lnTo>
                  <a:pt x="21600" y="0"/>
                </a:lnTo>
                <a:lnTo>
                  <a:pt x="21600" y="17322"/>
                </a:lnTo>
                <a:cubicBezTo>
                  <a:pt x="10800" y="17322"/>
                  <a:pt x="10056" y="24231"/>
                  <a:pt x="0" y="20252"/>
                </a:cubicBezTo>
                <a:lnTo>
                  <a:pt x="0" y="0"/>
                </a:lnTo>
                <a:close/>
              </a:path>
            </a:pathLst>
          </a:custGeom>
          <a:gradFill>
            <a:gsLst>
              <a:gs pos="100000">
                <a:schemeClr val="bg2">
                  <a:tint val="55000"/>
                  <a:satMod val="1800000"/>
                  <a:alpha val="55000"/>
                </a:schemeClr>
              </a:gs>
              <a:gs pos="65000">
                <a:schemeClr val="bg2">
                  <a:shade val="100000"/>
                  <a:satMod val="600000"/>
                  <a:alpha val="0"/>
                </a:schemeClr>
              </a:gs>
            </a:gsLst>
            <a:lin ang="4800000" scaled="1"/>
          </a:gradFill>
          <a:ln w="317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8" name="Flowchart: Document 7"/>
          <p:cNvSpPr/>
          <p:nvPr/>
        </p:nvSpPr>
        <p:spPr>
          <a:xfrm rot="10800000">
            <a:off x="1" y="1341133"/>
            <a:ext cx="9144000" cy="4480425"/>
          </a:xfrm>
          <a:custGeom>
            <a:avLst/>
            <a:gdLst>
              <a:gd name="connsiteX0" fmla="*/ 0 w 21600"/>
              <a:gd name="connsiteY0" fmla="*/ 0 h 18944"/>
              <a:gd name="connsiteX1" fmla="*/ 21600 w 21600"/>
              <a:gd name="connsiteY1" fmla="*/ 0 h 18944"/>
              <a:gd name="connsiteX2" fmla="*/ 21600 w 21600"/>
              <a:gd name="connsiteY2" fmla="*/ 17322 h 18944"/>
              <a:gd name="connsiteX3" fmla="*/ 0 w 21600"/>
              <a:gd name="connsiteY3" fmla="*/ 18944 h 18944"/>
              <a:gd name="connsiteX4" fmla="*/ 0 w 21600"/>
              <a:gd name="connsiteY4" fmla="*/ 0 h 18944"/>
              <a:gd name="connsiteX0" fmla="*/ 0 w 21600"/>
              <a:gd name="connsiteY0" fmla="*/ 0 h 18944"/>
              <a:gd name="connsiteX1" fmla="*/ 21600 w 21600"/>
              <a:gd name="connsiteY1" fmla="*/ 0 h 18944"/>
              <a:gd name="connsiteX2" fmla="*/ 21600 w 21600"/>
              <a:gd name="connsiteY2" fmla="*/ 17322 h 18944"/>
              <a:gd name="connsiteX3" fmla="*/ 0 w 21600"/>
              <a:gd name="connsiteY3" fmla="*/ 18944 h 18944"/>
              <a:gd name="connsiteX4" fmla="*/ 0 w 21600"/>
              <a:gd name="connsiteY4" fmla="*/ 0 h 18944"/>
              <a:gd name="connsiteX0" fmla="*/ 0 w 21600"/>
              <a:gd name="connsiteY0" fmla="*/ 0 h 19350"/>
              <a:gd name="connsiteX1" fmla="*/ 21600 w 21600"/>
              <a:gd name="connsiteY1" fmla="*/ 0 h 19350"/>
              <a:gd name="connsiteX2" fmla="*/ 21600 w 21600"/>
              <a:gd name="connsiteY2" fmla="*/ 17322 h 19350"/>
              <a:gd name="connsiteX3" fmla="*/ 0 w 21600"/>
              <a:gd name="connsiteY3" fmla="*/ 19350 h 19350"/>
              <a:gd name="connsiteX4" fmla="*/ 0 w 21600"/>
              <a:gd name="connsiteY4" fmla="*/ 0 h 19350"/>
              <a:gd name="connsiteX0" fmla="*/ 0 w 21600"/>
              <a:gd name="connsiteY0" fmla="*/ 0 h 19350"/>
              <a:gd name="connsiteX1" fmla="*/ 21600 w 21600"/>
              <a:gd name="connsiteY1" fmla="*/ 0 h 19350"/>
              <a:gd name="connsiteX2" fmla="*/ 21600 w 21600"/>
              <a:gd name="connsiteY2" fmla="*/ 17322 h 19350"/>
              <a:gd name="connsiteX3" fmla="*/ 0 w 21600"/>
              <a:gd name="connsiteY3" fmla="*/ 19350 h 19350"/>
              <a:gd name="connsiteX4" fmla="*/ 0 w 21600"/>
              <a:gd name="connsiteY4" fmla="*/ 0 h 19350"/>
              <a:gd name="connsiteX0" fmla="*/ 0 w 21600"/>
              <a:gd name="connsiteY0" fmla="*/ 0 h 19350"/>
              <a:gd name="connsiteX1" fmla="*/ 21600 w 21600"/>
              <a:gd name="connsiteY1" fmla="*/ 0 h 19350"/>
              <a:gd name="connsiteX2" fmla="*/ 21600 w 21600"/>
              <a:gd name="connsiteY2" fmla="*/ 17322 h 19350"/>
              <a:gd name="connsiteX3" fmla="*/ 0 w 21600"/>
              <a:gd name="connsiteY3" fmla="*/ 19350 h 19350"/>
              <a:gd name="connsiteX4" fmla="*/ 0 w 21600"/>
              <a:gd name="connsiteY4" fmla="*/ 0 h 19350"/>
              <a:gd name="connsiteX0" fmla="*/ 0 w 21600"/>
              <a:gd name="connsiteY0" fmla="*/ 0 h 19350"/>
              <a:gd name="connsiteX1" fmla="*/ 21600 w 21600"/>
              <a:gd name="connsiteY1" fmla="*/ 0 h 19350"/>
              <a:gd name="connsiteX2" fmla="*/ 21600 w 21600"/>
              <a:gd name="connsiteY2" fmla="*/ 17322 h 19350"/>
              <a:gd name="connsiteX3" fmla="*/ 0 w 21600"/>
              <a:gd name="connsiteY3" fmla="*/ 19350 h 19350"/>
              <a:gd name="connsiteX4" fmla="*/ 0 w 21600"/>
              <a:gd name="connsiteY4" fmla="*/ 0 h 19350"/>
              <a:gd name="connsiteX0" fmla="*/ 0 w 21600"/>
              <a:gd name="connsiteY0" fmla="*/ 0 h 19691"/>
              <a:gd name="connsiteX1" fmla="*/ 21600 w 21600"/>
              <a:gd name="connsiteY1" fmla="*/ 0 h 19691"/>
              <a:gd name="connsiteX2" fmla="*/ 21600 w 21600"/>
              <a:gd name="connsiteY2" fmla="*/ 17322 h 19691"/>
              <a:gd name="connsiteX3" fmla="*/ 0 w 21600"/>
              <a:gd name="connsiteY3" fmla="*/ 19691 h 19691"/>
              <a:gd name="connsiteX4" fmla="*/ 0 w 21600"/>
              <a:gd name="connsiteY4" fmla="*/ 0 h 19691"/>
              <a:gd name="connsiteX0" fmla="*/ 0 w 21600"/>
              <a:gd name="connsiteY0" fmla="*/ 0 h 19691"/>
              <a:gd name="connsiteX1" fmla="*/ 21600 w 21600"/>
              <a:gd name="connsiteY1" fmla="*/ 0 h 19691"/>
              <a:gd name="connsiteX2" fmla="*/ 21600 w 21600"/>
              <a:gd name="connsiteY2" fmla="*/ 17322 h 19691"/>
              <a:gd name="connsiteX3" fmla="*/ 0 w 21600"/>
              <a:gd name="connsiteY3" fmla="*/ 19691 h 19691"/>
              <a:gd name="connsiteX4" fmla="*/ 0 w 21600"/>
              <a:gd name="connsiteY4" fmla="*/ 0 h 19691"/>
              <a:gd name="connsiteX0" fmla="*/ 0 w 21600"/>
              <a:gd name="connsiteY0" fmla="*/ 0 h 20032"/>
              <a:gd name="connsiteX1" fmla="*/ 21600 w 21600"/>
              <a:gd name="connsiteY1" fmla="*/ 0 h 20032"/>
              <a:gd name="connsiteX2" fmla="*/ 21600 w 21600"/>
              <a:gd name="connsiteY2" fmla="*/ 17322 h 20032"/>
              <a:gd name="connsiteX3" fmla="*/ 0 w 21600"/>
              <a:gd name="connsiteY3" fmla="*/ 20032 h 20032"/>
              <a:gd name="connsiteX4" fmla="*/ 0 w 21600"/>
              <a:gd name="connsiteY4" fmla="*/ 0 h 20032"/>
              <a:gd name="connsiteX0" fmla="*/ 0 w 21600"/>
              <a:gd name="connsiteY0" fmla="*/ 0 h 20032"/>
              <a:gd name="connsiteX1" fmla="*/ 21600 w 21600"/>
              <a:gd name="connsiteY1" fmla="*/ 0 h 20032"/>
              <a:gd name="connsiteX2" fmla="*/ 21600 w 21600"/>
              <a:gd name="connsiteY2" fmla="*/ 17322 h 20032"/>
              <a:gd name="connsiteX3" fmla="*/ 0 w 21600"/>
              <a:gd name="connsiteY3" fmla="*/ 20032 h 20032"/>
              <a:gd name="connsiteX4" fmla="*/ 0 w 21600"/>
              <a:gd name="connsiteY4" fmla="*/ 0 h 20032"/>
              <a:gd name="connsiteX0" fmla="*/ 0 w 21600"/>
              <a:gd name="connsiteY0" fmla="*/ 0 h 20032"/>
              <a:gd name="connsiteX1" fmla="*/ 21600 w 21600"/>
              <a:gd name="connsiteY1" fmla="*/ 0 h 20032"/>
              <a:gd name="connsiteX2" fmla="*/ 21600 w 21600"/>
              <a:gd name="connsiteY2" fmla="*/ 17322 h 20032"/>
              <a:gd name="connsiteX3" fmla="*/ 0 w 21600"/>
              <a:gd name="connsiteY3" fmla="*/ 20032 h 20032"/>
              <a:gd name="connsiteX4" fmla="*/ 0 w 21600"/>
              <a:gd name="connsiteY4" fmla="*/ 0 h 20032"/>
              <a:gd name="connsiteX0" fmla="*/ 0 w 21600"/>
              <a:gd name="connsiteY0" fmla="*/ 0 h 20032"/>
              <a:gd name="connsiteX1" fmla="*/ 21600 w 21600"/>
              <a:gd name="connsiteY1" fmla="*/ 0 h 20032"/>
              <a:gd name="connsiteX2" fmla="*/ 21600 w 21600"/>
              <a:gd name="connsiteY2" fmla="*/ 17322 h 20032"/>
              <a:gd name="connsiteX3" fmla="*/ 0 w 21600"/>
              <a:gd name="connsiteY3" fmla="*/ 20032 h 20032"/>
              <a:gd name="connsiteX4" fmla="*/ 0 w 21600"/>
              <a:gd name="connsiteY4" fmla="*/ 0 h 20032"/>
              <a:gd name="connsiteX0" fmla="*/ 0 w 21600"/>
              <a:gd name="connsiteY0" fmla="*/ 0 h 20032"/>
              <a:gd name="connsiteX1" fmla="*/ 21600 w 21600"/>
              <a:gd name="connsiteY1" fmla="*/ 0 h 20032"/>
              <a:gd name="connsiteX2" fmla="*/ 21600 w 21600"/>
              <a:gd name="connsiteY2" fmla="*/ 17322 h 20032"/>
              <a:gd name="connsiteX3" fmla="*/ 0 w 21600"/>
              <a:gd name="connsiteY3" fmla="*/ 20032 h 20032"/>
              <a:gd name="connsiteX4" fmla="*/ 0 w 21600"/>
              <a:gd name="connsiteY4" fmla="*/ 0 h 20032"/>
            </a:gdLst>
            <a:ahLst/>
            <a:cxnLst>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Lst>
            <a:rect l="l" t="t" r="r" b="b"/>
            <a:pathLst>
              <a:path w="21600" h="20032">
                <a:moveTo>
                  <a:pt x="0" y="0"/>
                </a:moveTo>
                <a:lnTo>
                  <a:pt x="21600" y="0"/>
                </a:lnTo>
                <a:lnTo>
                  <a:pt x="21600" y="17322"/>
                </a:lnTo>
                <a:cubicBezTo>
                  <a:pt x="10800" y="17322"/>
                  <a:pt x="8684" y="24776"/>
                  <a:pt x="0" y="20032"/>
                </a:cubicBezTo>
                <a:lnTo>
                  <a:pt x="0" y="0"/>
                </a:lnTo>
                <a:close/>
              </a:path>
            </a:pathLst>
          </a:custGeom>
          <a:gradFill>
            <a:gsLst>
              <a:gs pos="100000">
                <a:schemeClr val="bg2">
                  <a:tint val="40000"/>
                  <a:satMod val="1900000"/>
                  <a:alpha val="30000"/>
                </a:schemeClr>
              </a:gs>
              <a:gs pos="65000">
                <a:schemeClr val="bg2">
                  <a:shade val="100000"/>
                  <a:satMod val="600000"/>
                  <a:alpha val="0"/>
                </a:schemeClr>
              </a:gs>
            </a:gsLst>
            <a:lin ang="4800000" scaled="1"/>
          </a:gradFill>
          <a:ln w="317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9" name="Title Placeholder 8"/>
          <p:cNvSpPr>
            <a:spLocks noGrp="1"/>
          </p:cNvSpPr>
          <p:nvPr>
            <p:ph type="title"/>
          </p:nvPr>
        </p:nvSpPr>
        <p:spPr>
          <a:xfrm>
            <a:off x="457200" y="533400"/>
            <a:ext cx="8229600" cy="1524000"/>
          </a:xfrm>
          <a:prstGeom prst="rect">
            <a:avLst/>
          </a:prstGeom>
        </p:spPr>
        <p:txBody>
          <a:bodyPr vert="horz" lIns="0" tIns="9144" rIns="0" bIns="9144" anchor="b">
            <a:normAutofit/>
          </a:bodyPr>
          <a:lstStyle/>
          <a:p>
            <a:r>
              <a:rPr lang="en-US" smtClean="0"/>
              <a:t>Click to edit Master title style</a:t>
            </a:r>
            <a:endParaRPr lang="en-US" dirty="0"/>
          </a:p>
        </p:txBody>
      </p:sp>
      <p:sp>
        <p:nvSpPr>
          <p:cNvPr id="30" name="Text Placeholder 29"/>
          <p:cNvSpPr>
            <a:spLocks noGrp="1"/>
          </p:cNvSpPr>
          <p:nvPr>
            <p:ph type="body" idx="1"/>
          </p:nvPr>
        </p:nvSpPr>
        <p:spPr>
          <a:xfrm>
            <a:off x="457200" y="2179637"/>
            <a:ext cx="8229600" cy="4114800"/>
          </a:xfrm>
          <a:prstGeom prst="rect">
            <a:avLst/>
          </a:prstGeom>
        </p:spPr>
        <p:txBody>
          <a:bodyPr vert="horz" lIns="9144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Date Placeholder 9"/>
          <p:cNvSpPr>
            <a:spLocks noGrp="1"/>
          </p:cNvSpPr>
          <p:nvPr>
            <p:ph type="dt" sz="half" idx="2"/>
          </p:nvPr>
        </p:nvSpPr>
        <p:spPr>
          <a:xfrm>
            <a:off x="457200" y="6356350"/>
            <a:ext cx="1981200" cy="365125"/>
          </a:xfrm>
          <a:prstGeom prst="rect">
            <a:avLst/>
          </a:prstGeom>
        </p:spPr>
        <p:txBody>
          <a:bodyPr vert="horz" anchor="b"/>
          <a:lstStyle>
            <a:lvl1pPr algn="ctr">
              <a:defRPr sz="1200">
                <a:solidFill>
                  <a:schemeClr val="tx2">
                    <a:shade val="50000"/>
                  </a:schemeClr>
                </a:solidFill>
              </a:defRPr>
            </a:lvl1pPr>
          </a:lstStyle>
          <a:p>
            <a:fld id="{30A5F5D7-C02A-4F64-9A35-00EE922C0ADA}" type="datetimeFigureOut">
              <a:rPr lang="en-US" smtClean="0"/>
              <a:pPr/>
              <a:t>11/10/16</a:t>
            </a:fld>
            <a:endParaRPr lang="en-US"/>
          </a:p>
        </p:txBody>
      </p:sp>
      <p:sp>
        <p:nvSpPr>
          <p:cNvPr id="22" name="Footer Placeholder 21"/>
          <p:cNvSpPr>
            <a:spLocks noGrp="1"/>
          </p:cNvSpPr>
          <p:nvPr>
            <p:ph type="ftr" sz="quarter" idx="3"/>
          </p:nvPr>
        </p:nvSpPr>
        <p:spPr>
          <a:xfrm>
            <a:off x="2438400" y="6356350"/>
            <a:ext cx="2895600" cy="365125"/>
          </a:xfrm>
          <a:prstGeom prst="rect">
            <a:avLst/>
          </a:prstGeom>
        </p:spPr>
        <p:txBody>
          <a:bodyPr vert="horz" lIns="0" anchor="b"/>
          <a:lstStyle>
            <a:lvl1pPr algn="l">
              <a:defRPr sz="1200">
                <a:solidFill>
                  <a:schemeClr val="tx2">
                    <a:shade val="50000"/>
                  </a:schemeClr>
                </a:solidFill>
              </a:defRPr>
            </a:lvl1pPr>
          </a:lstStyle>
          <a:p>
            <a:endParaRPr lang="en-US"/>
          </a:p>
        </p:txBody>
      </p:sp>
      <p:sp>
        <p:nvSpPr>
          <p:cNvPr id="18" name="Slide Number Placeholder 17"/>
          <p:cNvSpPr>
            <a:spLocks noGrp="1"/>
          </p:cNvSpPr>
          <p:nvPr>
            <p:ph type="sldNum" sz="quarter" idx="4"/>
          </p:nvPr>
        </p:nvSpPr>
        <p:spPr>
          <a:xfrm>
            <a:off x="8153400" y="6356350"/>
            <a:ext cx="533400" cy="365125"/>
          </a:xfrm>
          <a:prstGeom prst="rect">
            <a:avLst/>
          </a:prstGeom>
        </p:spPr>
        <p:txBody>
          <a:bodyPr vert="horz" lIns="91440" rIns="0" anchor="b"/>
          <a:lstStyle>
            <a:lvl1pPr algn="r">
              <a:defRPr sz="1400">
                <a:solidFill>
                  <a:schemeClr val="tx2">
                    <a:shade val="50000"/>
                  </a:schemeClr>
                </a:solidFill>
              </a:defRPr>
            </a:lvl1pPr>
          </a:lstStyle>
          <a:p>
            <a:fld id="{DDAF2520-D55B-408E-A734-39B04F66D65B}"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txStyles>
    <p:titleStyle>
      <a:lvl1pPr algn="l" rtl="0" eaLnBrk="1" latinLnBrk="0" hangingPunct="1">
        <a:spcBef>
          <a:spcPct val="0"/>
        </a:spcBef>
        <a:buNone/>
        <a:defRPr sz="4800" b="1" kern="1200">
          <a:ln w="500">
            <a:solidFill>
              <a:schemeClr val="tx2">
                <a:shade val="20000"/>
                <a:satMod val="350000"/>
              </a:schemeClr>
            </a:solidFill>
          </a:ln>
          <a:solidFill>
            <a:schemeClr val="tx2">
              <a:tint val="100000"/>
              <a:satMod val="250000"/>
            </a:schemeClr>
          </a:solidFill>
          <a:effectLst>
            <a:outerShdw blurRad="30000" dist="30000" dir="2700000" algn="tl" rotWithShape="0">
              <a:schemeClr val="bg2">
                <a:shade val="45000"/>
                <a:satMod val="150000"/>
                <a:alpha val="90000"/>
              </a:schemeClr>
            </a:outerShdw>
          </a:effectLst>
          <a:latin typeface="+mj-lt"/>
          <a:ea typeface="+mj-ea"/>
          <a:cs typeface="+mj-cs"/>
        </a:defRPr>
      </a:lvl1pPr>
    </p:titleStyle>
    <p:bodyStyle>
      <a:lvl1pPr marL="320040" indent="-320040" algn="l" rtl="0" eaLnBrk="1" latinLnBrk="0" hangingPunct="1">
        <a:spcBef>
          <a:spcPct val="20000"/>
        </a:spcBef>
        <a:buClr>
          <a:schemeClr val="accent1"/>
        </a:buClr>
        <a:buSzPct val="70000"/>
        <a:buFont typeface="Wingdings 2"/>
        <a:buChar char=""/>
        <a:defRPr sz="3000" kern="1200">
          <a:solidFill>
            <a:schemeClr val="tx1"/>
          </a:solidFill>
          <a:latin typeface="+mn-lt"/>
          <a:ea typeface="+mn-ea"/>
          <a:cs typeface="+mn-cs"/>
        </a:defRPr>
      </a:lvl1pPr>
      <a:lvl2pPr marL="630936" indent="-274320" algn="l" rtl="0" eaLnBrk="1" latinLnBrk="0" hangingPunct="1">
        <a:spcBef>
          <a:spcPct val="20000"/>
        </a:spcBef>
        <a:buClr>
          <a:schemeClr val="accent2"/>
        </a:buClr>
        <a:buFont typeface="Wingdings 2"/>
        <a:buChar char=""/>
        <a:defRPr sz="2600" kern="1200">
          <a:solidFill>
            <a:schemeClr val="tx1"/>
          </a:solidFill>
          <a:latin typeface="+mn-lt"/>
          <a:ea typeface="+mn-ea"/>
          <a:cs typeface="+mn-cs"/>
        </a:defRPr>
      </a:lvl2pPr>
      <a:lvl3pPr marL="923544" indent="-274320" algn="l" rtl="0" eaLnBrk="1" latinLnBrk="0" hangingPunct="1">
        <a:spcBef>
          <a:spcPct val="20000"/>
        </a:spcBef>
        <a:buClr>
          <a:schemeClr val="accent3"/>
        </a:buClr>
        <a:buFont typeface="Wingdings 2"/>
        <a:buChar char=""/>
        <a:defRPr sz="2400" kern="1200">
          <a:solidFill>
            <a:schemeClr val="tx1"/>
          </a:solidFill>
          <a:latin typeface="+mn-lt"/>
          <a:ea typeface="+mn-ea"/>
          <a:cs typeface="+mn-cs"/>
        </a:defRPr>
      </a:lvl3pPr>
      <a:lvl4pPr marL="1188720" indent="-228600" algn="l" rtl="0" eaLnBrk="1" latinLnBrk="0" hangingPunct="1">
        <a:spcBef>
          <a:spcPct val="20000"/>
        </a:spcBef>
        <a:buClr>
          <a:schemeClr val="accent4"/>
        </a:buClr>
        <a:buFont typeface="Wingdings 2"/>
        <a:buChar char=""/>
        <a:defRPr sz="2200" kern="1200">
          <a:solidFill>
            <a:schemeClr val="tx1"/>
          </a:solidFill>
          <a:latin typeface="+mn-lt"/>
          <a:ea typeface="+mn-ea"/>
          <a:cs typeface="+mn-cs"/>
        </a:defRPr>
      </a:lvl4pPr>
      <a:lvl5pPr marL="1426464" indent="-228600" algn="l" rtl="0" eaLnBrk="1" latinLnBrk="0" hangingPunct="1">
        <a:spcBef>
          <a:spcPct val="20000"/>
        </a:spcBef>
        <a:buClr>
          <a:schemeClr val="accent5"/>
        </a:buClr>
        <a:buFont typeface="Wingdings 2"/>
        <a:buChar char=""/>
        <a:defRPr sz="2000" kern="1200">
          <a:solidFill>
            <a:schemeClr val="tx1"/>
          </a:solidFill>
          <a:latin typeface="+mn-lt"/>
          <a:ea typeface="+mn-ea"/>
          <a:cs typeface="+mn-cs"/>
        </a:defRPr>
      </a:lvl5pPr>
      <a:lvl6pPr marL="1673352" indent="-228600" algn="l" rtl="0" eaLnBrk="1" latinLnBrk="0" hangingPunct="1">
        <a:spcBef>
          <a:spcPct val="20000"/>
        </a:spcBef>
        <a:buClr>
          <a:schemeClr val="accent6"/>
        </a:buClr>
        <a:buFont typeface="Wingdings 2"/>
        <a:buChar char=""/>
        <a:defRPr sz="1800" kern="1200">
          <a:solidFill>
            <a:schemeClr val="tx1"/>
          </a:solidFill>
          <a:latin typeface="+mn-lt"/>
          <a:ea typeface="+mn-ea"/>
          <a:cs typeface="+mn-cs"/>
        </a:defRPr>
      </a:lvl6pPr>
      <a:lvl7pPr marL="1911096" indent="-228600" algn="l" rtl="0" eaLnBrk="1" latinLnBrk="0" hangingPunct="1">
        <a:spcBef>
          <a:spcPct val="20000"/>
        </a:spcBef>
        <a:buClr>
          <a:schemeClr val="tx2"/>
        </a:buClr>
        <a:buFont typeface="Wingdings 2"/>
        <a:buChar char=""/>
        <a:defRPr sz="1600" kern="1200">
          <a:solidFill>
            <a:schemeClr val="tx1"/>
          </a:solidFill>
          <a:latin typeface="+mn-lt"/>
          <a:ea typeface="+mn-ea"/>
          <a:cs typeface="+mn-cs"/>
        </a:defRPr>
      </a:lvl7pPr>
      <a:lvl8pPr marL="2121408" indent="-182880" algn="l" rtl="0" eaLnBrk="1" latinLnBrk="0" hangingPunct="1">
        <a:spcBef>
          <a:spcPct val="20000"/>
        </a:spcBef>
        <a:buClr>
          <a:schemeClr val="tx2"/>
        </a:buClr>
        <a:buFont typeface="Wingdings 2"/>
        <a:buChar char=""/>
        <a:defRPr sz="1400" kern="1200">
          <a:solidFill>
            <a:schemeClr val="tx1"/>
          </a:solidFill>
          <a:latin typeface="+mn-lt"/>
          <a:ea typeface="+mn-ea"/>
          <a:cs typeface="+mn-cs"/>
        </a:defRPr>
      </a:lvl8pPr>
      <a:lvl9pPr marL="2322576" indent="-182880" algn="l" rtl="0" eaLnBrk="1" latinLnBrk="0" hangingPunct="1">
        <a:spcBef>
          <a:spcPct val="20000"/>
        </a:spcBef>
        <a:buClr>
          <a:schemeClr val="tx2"/>
        </a:buClr>
        <a:buFont typeface="Wingdings 2"/>
        <a:buChar char=""/>
        <a:defRPr sz="1400" kern="1200">
          <a:solidFill>
            <a:schemeClr val="tx1"/>
          </a:solidFill>
          <a:latin typeface="+mn-lt"/>
          <a:ea typeface="+mn-ea"/>
          <a:cs typeface="+mn-cs"/>
        </a:defRPr>
      </a:lvl9pPr>
    </p:bodyStyle>
    <p:otherStyle>
      <a:lvl1pPr marL="0" algn="l" rtl="0" eaLnBrk="1" hangingPunct="1">
        <a:defRPr kern="1200">
          <a:solidFill>
            <a:schemeClr val="tx1"/>
          </a:solidFill>
          <a:latin typeface="+mn-lt"/>
          <a:ea typeface="+mn-ea"/>
          <a:cs typeface="+mn-cs"/>
        </a:defRPr>
      </a:lvl1pPr>
      <a:lvl2pPr marL="457200" algn="l" rtl="0" eaLnBrk="1" hangingPunct="1">
        <a:defRPr kern="1200">
          <a:solidFill>
            <a:schemeClr val="tx1"/>
          </a:solidFill>
          <a:latin typeface="+mn-lt"/>
          <a:ea typeface="+mn-ea"/>
          <a:cs typeface="+mn-cs"/>
        </a:defRPr>
      </a:lvl2pPr>
      <a:lvl3pPr marL="914400" algn="l" rtl="0" eaLnBrk="1" hangingPunct="1">
        <a:defRPr kern="1200">
          <a:solidFill>
            <a:schemeClr val="tx1"/>
          </a:solidFill>
          <a:latin typeface="+mn-lt"/>
          <a:ea typeface="+mn-ea"/>
          <a:cs typeface="+mn-cs"/>
        </a:defRPr>
      </a:lvl3pPr>
      <a:lvl4pPr marL="1371600" algn="l" rtl="0" eaLnBrk="1" hangingPunct="1">
        <a:defRPr kern="1200">
          <a:solidFill>
            <a:schemeClr val="tx1"/>
          </a:solidFill>
          <a:latin typeface="+mn-lt"/>
          <a:ea typeface="+mn-ea"/>
          <a:cs typeface="+mn-cs"/>
        </a:defRPr>
      </a:lvl4pPr>
      <a:lvl5pPr marL="1828800" algn="l" rtl="0" eaLnBrk="1" hangingPunct="1">
        <a:defRPr kern="1200">
          <a:solidFill>
            <a:schemeClr val="tx1"/>
          </a:solidFill>
          <a:latin typeface="+mn-lt"/>
          <a:ea typeface="+mn-ea"/>
          <a:cs typeface="+mn-cs"/>
        </a:defRPr>
      </a:lvl5pPr>
      <a:lvl6pPr marL="2286000" algn="l" rtl="0" eaLnBrk="1" hangingPunct="1">
        <a:defRPr kern="1200">
          <a:solidFill>
            <a:schemeClr val="tx1"/>
          </a:solidFill>
          <a:latin typeface="+mn-lt"/>
          <a:ea typeface="+mn-ea"/>
          <a:cs typeface="+mn-cs"/>
        </a:defRPr>
      </a:lvl6pPr>
      <a:lvl7pPr marL="2743200" algn="l" rtl="0" eaLnBrk="1" hangingPunct="1">
        <a:defRPr kern="1200">
          <a:solidFill>
            <a:schemeClr val="tx1"/>
          </a:solidFill>
          <a:latin typeface="+mn-lt"/>
          <a:ea typeface="+mn-ea"/>
          <a:cs typeface="+mn-cs"/>
        </a:defRPr>
      </a:lvl7pPr>
      <a:lvl8pPr marL="3200400" algn="l" rtl="0" eaLnBrk="1" hangingPunct="1">
        <a:defRPr kern="1200">
          <a:solidFill>
            <a:schemeClr val="tx1"/>
          </a:solidFill>
          <a:latin typeface="+mn-lt"/>
          <a:ea typeface="+mn-ea"/>
          <a:cs typeface="+mn-cs"/>
        </a:defRPr>
      </a:lvl8pPr>
      <a:lvl9pPr marL="3657600" algn="l" rtl="0" eaLnBrk="1" hangingPunct="1">
        <a:defRPr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youtube.com/watch?v=LznxnuVaG8o"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www.stanford.edu/group/King/publications/sermons/650704_The_American_Dream.html" TargetMode="External"/><Relationship Id="rId4" Type="http://schemas.openxmlformats.org/officeDocument/2006/relationships/hyperlink" Target="http://news.bbc.co.uk/2/hi/programmes/newsnight/4265454.stm" TargetMode="External"/><Relationship Id="rId1" Type="http://schemas.openxmlformats.org/officeDocument/2006/relationships/slideLayout" Target="../slideLayouts/slideLayout2.xml"/><Relationship Id="rId2" Type="http://schemas.openxmlformats.org/officeDocument/2006/relationships/hyperlink" Target="http://usgovinfo.about.com/od/moneymatters/a/baddream.htm"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 Id="rId3"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youtube.com/watch?v=AV1QifYVu14" TargetMode="External"/><Relationship Id="rId3"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u="sng" dirty="0" smtClean="0">
                <a:latin typeface="Big Caslon Medium"/>
              </a:rPr>
              <a:t>Of Mice and Men</a:t>
            </a:r>
            <a:r>
              <a:rPr lang="en-US" dirty="0" smtClean="0">
                <a:latin typeface="Big Caslon Medium"/>
              </a:rPr>
              <a:t/>
            </a:r>
            <a:br>
              <a:rPr lang="en-US" dirty="0" smtClean="0">
                <a:latin typeface="Big Caslon Medium"/>
              </a:rPr>
            </a:br>
            <a:r>
              <a:rPr lang="en-US" dirty="0" smtClean="0">
                <a:latin typeface="Big Caslon Medium"/>
              </a:rPr>
              <a:t> John Steinbeck (1937)</a:t>
            </a:r>
            <a:endParaRPr lang="en-US" dirty="0">
              <a:latin typeface="Big Caslon Medium"/>
            </a:endParaRPr>
          </a:p>
        </p:txBody>
      </p:sp>
      <p:pic>
        <p:nvPicPr>
          <p:cNvPr id="5" name="Content Placeholder 4" descr="400000000000000087217_s4.jpg"/>
          <p:cNvPicPr>
            <a:picLocks noGrp="1" noChangeAspect="1"/>
          </p:cNvPicPr>
          <p:nvPr>
            <p:ph idx="1"/>
          </p:nvPr>
        </p:nvPicPr>
        <p:blipFill>
          <a:blip r:embed="rId2"/>
          <a:stretch>
            <a:fillRect/>
          </a:stretch>
        </p:blipFill>
        <p:spPr>
          <a:xfrm>
            <a:off x="3168853" y="2179638"/>
            <a:ext cx="2806294" cy="4114800"/>
          </a:xfrm>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867400"/>
          </a:xfrm>
        </p:spPr>
        <p:txBody>
          <a:bodyPr>
            <a:normAutofit fontScale="25000" lnSpcReduction="20000"/>
          </a:bodyPr>
          <a:lstStyle/>
          <a:p>
            <a:r>
              <a:rPr lang="en-US" sz="6400" dirty="0" smtClean="0">
                <a:latin typeface="Big Caslon Medium"/>
              </a:rPr>
              <a:t>* </a:t>
            </a:r>
            <a:r>
              <a:rPr lang="en-US" sz="5600" dirty="0" smtClean="0">
                <a:latin typeface="Big Caslon Medium"/>
              </a:rPr>
              <a:t>FACT </a:t>
            </a:r>
          </a:p>
          <a:p>
            <a:r>
              <a:rPr lang="en-US" sz="5600" dirty="0" smtClean="0">
                <a:latin typeface="Big Caslon Medium"/>
              </a:rPr>
              <a:t>They are people who might be born in another country, state or city and travel to work in another place. </a:t>
            </a:r>
          </a:p>
          <a:p>
            <a:pPr>
              <a:buNone/>
            </a:pPr>
            <a:endParaRPr lang="en-US" sz="5600" dirty="0" smtClean="0">
              <a:latin typeface="Big Caslon Medium"/>
            </a:endParaRPr>
          </a:p>
          <a:p>
            <a:r>
              <a:rPr lang="en-US" sz="5600" dirty="0" smtClean="0">
                <a:solidFill>
                  <a:schemeClr val="bg1"/>
                </a:solidFill>
                <a:latin typeface="Big Caslon Medium"/>
              </a:rPr>
              <a:t>* FACT </a:t>
            </a:r>
          </a:p>
          <a:p>
            <a:r>
              <a:rPr lang="en-US" sz="5600" dirty="0" smtClean="0">
                <a:solidFill>
                  <a:schemeClr val="bg1"/>
                </a:solidFill>
                <a:latin typeface="Big Caslon Medium"/>
              </a:rPr>
              <a:t>Unlike regular workers, migrant workers usually work in labor-intensive jobs (farm work or construction for example), get paid in cash, and have little other benefits such as a retirement fund or medical insurance. They certainly don't work at a desk with a computer and phone! </a:t>
            </a:r>
          </a:p>
          <a:p>
            <a:pPr>
              <a:buNone/>
            </a:pPr>
            <a:endParaRPr lang="en-US" sz="5600" dirty="0" smtClean="0">
              <a:solidFill>
                <a:schemeClr val="bg1"/>
              </a:solidFill>
              <a:latin typeface="Big Caslon Medium"/>
            </a:endParaRPr>
          </a:p>
          <a:p>
            <a:r>
              <a:rPr lang="en-US" sz="5600" dirty="0" smtClean="0">
                <a:latin typeface="Big Caslon Medium"/>
              </a:rPr>
              <a:t>* FACT </a:t>
            </a:r>
          </a:p>
          <a:p>
            <a:r>
              <a:rPr lang="en-US" sz="5600" dirty="0" smtClean="0">
                <a:latin typeface="Big Caslon Medium"/>
              </a:rPr>
              <a:t>In the past, migrant workers, such as George and </a:t>
            </a:r>
            <a:r>
              <a:rPr lang="en-US" sz="5600" dirty="0" err="1" smtClean="0">
                <a:latin typeface="Big Caslon Medium"/>
              </a:rPr>
              <a:t>Lennie</a:t>
            </a:r>
            <a:r>
              <a:rPr lang="en-US" sz="5600" dirty="0" smtClean="0">
                <a:latin typeface="Big Caslon Medium"/>
              </a:rPr>
              <a:t>, would literally move to wherever the work was, therefore they would have no fixed home address. Today, this is less true, but the work is still hard! </a:t>
            </a:r>
          </a:p>
          <a:p>
            <a:pPr>
              <a:buNone/>
            </a:pPr>
            <a:endParaRPr lang="en-US" sz="5600" dirty="0" smtClean="0">
              <a:latin typeface="Big Caslon Medium"/>
            </a:endParaRPr>
          </a:p>
          <a:p>
            <a:r>
              <a:rPr lang="en-US" sz="5600" dirty="0" smtClean="0">
                <a:solidFill>
                  <a:schemeClr val="bg1"/>
                </a:solidFill>
                <a:latin typeface="Big Caslon Medium"/>
              </a:rPr>
              <a:t>* FACT </a:t>
            </a:r>
          </a:p>
          <a:p>
            <a:r>
              <a:rPr lang="en-US" sz="5600" dirty="0" smtClean="0">
                <a:solidFill>
                  <a:schemeClr val="bg1"/>
                </a:solidFill>
                <a:latin typeface="Big Caslon Medium"/>
              </a:rPr>
              <a:t>By the time that </a:t>
            </a:r>
            <a:r>
              <a:rPr lang="en-US" sz="5600" i="1" dirty="0" smtClean="0">
                <a:solidFill>
                  <a:schemeClr val="bg1"/>
                </a:solidFill>
                <a:latin typeface="Big Caslon Medium"/>
              </a:rPr>
              <a:t>Of Mice and Men was published almost half of America's grain was harvested by huge combine harvesters. In other words, 5 men could do what would have taken 350 men a few years earlier. George and </a:t>
            </a:r>
            <a:r>
              <a:rPr lang="en-US" sz="5600" i="1" dirty="0" err="1" smtClean="0">
                <a:solidFill>
                  <a:schemeClr val="bg1"/>
                </a:solidFill>
                <a:latin typeface="Big Caslon Medium"/>
              </a:rPr>
              <a:t>Lennie</a:t>
            </a:r>
            <a:r>
              <a:rPr lang="en-US" sz="5600" i="1" dirty="0" smtClean="0">
                <a:solidFill>
                  <a:schemeClr val="bg1"/>
                </a:solidFill>
                <a:latin typeface="Big Caslon Medium"/>
              </a:rPr>
              <a:t> are some of the last of the migrant farm workers. </a:t>
            </a:r>
          </a:p>
          <a:p>
            <a:pPr>
              <a:buNone/>
            </a:pPr>
            <a:endParaRPr lang="en-US" sz="5600" i="1" dirty="0" smtClean="0">
              <a:solidFill>
                <a:schemeClr val="bg1"/>
              </a:solidFill>
              <a:latin typeface="Big Caslon Medium"/>
            </a:endParaRPr>
          </a:p>
          <a:p>
            <a:r>
              <a:rPr lang="en-US" sz="5600" dirty="0" smtClean="0">
                <a:latin typeface="Big Caslon Medium"/>
              </a:rPr>
              <a:t>* FACT </a:t>
            </a:r>
          </a:p>
          <a:p>
            <a:r>
              <a:rPr lang="en-US" sz="5600" dirty="0" smtClean="0">
                <a:latin typeface="Big Caslon Medium"/>
              </a:rPr>
              <a:t>Huge numbers of men travelled the countryside between the 1880s and early 1930s harvesting wheat. They earned $2.50 or $3.00 a day, plus food and very basic accommodation. </a:t>
            </a:r>
          </a:p>
          <a:p>
            <a:endParaRPr lang="en-US" sz="5600" dirty="0" smtClean="0">
              <a:latin typeface="Big Caslon Medium"/>
            </a:endParaRPr>
          </a:p>
          <a:p>
            <a:r>
              <a:rPr lang="en-US" sz="5600" dirty="0" smtClean="0">
                <a:solidFill>
                  <a:schemeClr val="bg1"/>
                </a:solidFill>
                <a:latin typeface="Big Caslon Medium"/>
              </a:rPr>
              <a:t>* FACT </a:t>
            </a:r>
          </a:p>
          <a:p>
            <a:r>
              <a:rPr lang="en-US" sz="5600" dirty="0" smtClean="0">
                <a:solidFill>
                  <a:schemeClr val="bg1"/>
                </a:solidFill>
                <a:latin typeface="Big Caslon Medium"/>
              </a:rPr>
              <a:t>During the 1930s, when there was very high unemployment in the United States, agencies were set up under the Government's New Deal to send </a:t>
            </a:r>
            <a:r>
              <a:rPr lang="en-US" sz="5600" dirty="0" err="1" smtClean="0">
                <a:solidFill>
                  <a:schemeClr val="bg1"/>
                </a:solidFill>
                <a:latin typeface="Big Caslon Medium"/>
              </a:rPr>
              <a:t>farmworkers</a:t>
            </a:r>
            <a:r>
              <a:rPr lang="en-US" sz="5600" dirty="0" smtClean="0">
                <a:solidFill>
                  <a:schemeClr val="bg1"/>
                </a:solidFill>
                <a:latin typeface="Big Caslon Medium"/>
              </a:rPr>
              <a:t> to where they were needed. George and </a:t>
            </a:r>
            <a:r>
              <a:rPr lang="en-US" sz="5600" dirty="0" err="1" smtClean="0">
                <a:solidFill>
                  <a:schemeClr val="bg1"/>
                </a:solidFill>
                <a:latin typeface="Big Caslon Medium"/>
              </a:rPr>
              <a:t>Lennie</a:t>
            </a:r>
            <a:r>
              <a:rPr lang="en-US" sz="5600" dirty="0" smtClean="0">
                <a:solidFill>
                  <a:schemeClr val="bg1"/>
                </a:solidFill>
                <a:latin typeface="Big Caslon Medium"/>
              </a:rPr>
              <a:t> got their work cards from Murray and Ready's, one of those type of agencies. </a:t>
            </a:r>
          </a:p>
          <a:p>
            <a:endParaRPr lang="en-US" dirty="0" smtClean="0"/>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2057400"/>
          </a:xfrm>
        </p:spPr>
        <p:txBody>
          <a:bodyPr>
            <a:normAutofit/>
          </a:bodyPr>
          <a:lstStyle/>
          <a:p>
            <a:pPr algn="ctr"/>
            <a:r>
              <a:rPr lang="en-US" sz="2700" dirty="0" smtClean="0">
                <a:solidFill>
                  <a:schemeClr val="bg1"/>
                </a:solidFill>
                <a:latin typeface="Big Caslon Medium"/>
              </a:rPr>
              <a:t>Social Aggression &amp; the American Dream </a:t>
            </a:r>
            <a:br>
              <a:rPr lang="en-US" sz="2700" dirty="0" smtClean="0">
                <a:solidFill>
                  <a:schemeClr val="bg1"/>
                </a:solidFill>
                <a:latin typeface="Big Caslon Medium"/>
              </a:rPr>
            </a:br>
            <a:r>
              <a:rPr lang="en-US" sz="2700" i="1" dirty="0" smtClean="0">
                <a:solidFill>
                  <a:schemeClr val="bg1"/>
                </a:solidFill>
                <a:latin typeface="Big Caslon Medium"/>
              </a:rPr>
              <a:t>Of Mice &amp; Men </a:t>
            </a:r>
            <a:br>
              <a:rPr lang="en-US" sz="2700" i="1" dirty="0" smtClean="0">
                <a:solidFill>
                  <a:schemeClr val="bg1"/>
                </a:solidFill>
                <a:latin typeface="Big Caslon Medium"/>
              </a:rPr>
            </a:br>
            <a:r>
              <a:rPr lang="en-US" sz="2700" i="1" dirty="0" smtClean="0">
                <a:solidFill>
                  <a:schemeClr val="bg1"/>
                </a:solidFill>
                <a:latin typeface="Big Caslon Medium"/>
                <a:hlinkClick r:id="rId2"/>
              </a:rPr>
              <a:t>http://www.youtube.com/watch?v=LznxnuVaG8o</a:t>
            </a:r>
            <a:r>
              <a:rPr lang="en-US" sz="3200" i="1" dirty="0" smtClean="0">
                <a:solidFill>
                  <a:schemeClr val="bg1"/>
                </a:solidFill>
                <a:latin typeface="Big Caslon Medium"/>
              </a:rPr>
              <a:t/>
            </a:r>
            <a:br>
              <a:rPr lang="en-US" sz="3200" i="1" dirty="0" smtClean="0">
                <a:solidFill>
                  <a:schemeClr val="bg1"/>
                </a:solidFill>
                <a:latin typeface="Big Caslon Medium"/>
              </a:rPr>
            </a:br>
            <a:endParaRPr lang="en-US" sz="3200" dirty="0">
              <a:solidFill>
                <a:schemeClr val="bg1"/>
              </a:solidFill>
              <a:latin typeface="Big Caslon Medium"/>
            </a:endParaRPr>
          </a:p>
        </p:txBody>
      </p:sp>
      <p:sp>
        <p:nvSpPr>
          <p:cNvPr id="3" name="Content Placeholder 2"/>
          <p:cNvSpPr>
            <a:spLocks noGrp="1"/>
          </p:cNvSpPr>
          <p:nvPr>
            <p:ph idx="1"/>
          </p:nvPr>
        </p:nvSpPr>
        <p:spPr>
          <a:xfrm>
            <a:off x="457200" y="1828800"/>
            <a:ext cx="8229600" cy="4465637"/>
          </a:xfrm>
        </p:spPr>
        <p:txBody>
          <a:bodyPr>
            <a:normAutofit fontScale="62500" lnSpcReduction="20000"/>
          </a:bodyPr>
          <a:lstStyle/>
          <a:p>
            <a:r>
              <a:rPr lang="en-US" dirty="0" smtClean="0">
                <a:latin typeface="Big Caslon Medium"/>
              </a:rPr>
              <a:t>For many victims of the Depression, the struggles of day-to-day life were almost too much to bear. They needed something larger to turn to for inspiration. Many of these Americans turned their hopes and faith towards The American Dream. </a:t>
            </a:r>
          </a:p>
          <a:p>
            <a:pPr>
              <a:buNone/>
            </a:pPr>
            <a:endParaRPr lang="en-US" dirty="0" smtClean="0">
              <a:latin typeface="Big Caslon Medium"/>
            </a:endParaRPr>
          </a:p>
          <a:p>
            <a:r>
              <a:rPr lang="en-US" b="1" dirty="0" smtClean="0">
                <a:solidFill>
                  <a:schemeClr val="bg1"/>
                </a:solidFill>
                <a:latin typeface="Big Caslon Medium"/>
              </a:rPr>
              <a:t>The American Dream: the faith or belief that the United States holds unlimited opportunity for anyone, regardless of background, race, religion, or economic status. The American Dream suggests that anyone who is born in or comes to the United States has a chance to achieve high levels of prosperity and happiness. </a:t>
            </a:r>
          </a:p>
          <a:p>
            <a:pPr>
              <a:buNone/>
            </a:pPr>
            <a:endParaRPr lang="en-US" b="1" dirty="0" smtClean="0">
              <a:solidFill>
                <a:schemeClr val="bg1"/>
              </a:solidFill>
              <a:latin typeface="Big Caslon Medium"/>
            </a:endParaRPr>
          </a:p>
          <a:p>
            <a:r>
              <a:rPr lang="en-US" dirty="0" smtClean="0">
                <a:latin typeface="Big Caslon Medium"/>
              </a:rPr>
              <a:t>Each character in </a:t>
            </a:r>
            <a:r>
              <a:rPr lang="en-US" i="1" dirty="0" smtClean="0">
                <a:latin typeface="Big Caslon Medium"/>
              </a:rPr>
              <a:t>Of Mice and Men is driven by a very specific objective: something they want, need or desire; something they work towards or strive for. These objectives are responsible for the actions of the character. Everything a character does within the novel can be traced back to his or her objective. In Of Mice and Men, many of these objectives are directly connected to The American Dream. </a:t>
            </a:r>
            <a:endParaRPr lang="en-US" dirty="0">
              <a:latin typeface="Big Caslon Medium"/>
            </a:endParaRPr>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989637"/>
          </a:xfrm>
        </p:spPr>
        <p:txBody>
          <a:bodyPr>
            <a:normAutofit fontScale="40000" lnSpcReduction="20000"/>
          </a:bodyPr>
          <a:lstStyle/>
          <a:p>
            <a:endParaRPr lang="en-US" b="1" dirty="0" smtClean="0"/>
          </a:p>
          <a:p>
            <a:pPr algn="ctr">
              <a:buNone/>
            </a:pPr>
            <a:r>
              <a:rPr lang="en-US" b="1" dirty="0" smtClean="0">
                <a:solidFill>
                  <a:schemeClr val="bg1"/>
                </a:solidFill>
                <a:latin typeface="Big Caslon Medium"/>
              </a:rPr>
              <a:t>The American Dream</a:t>
            </a:r>
          </a:p>
          <a:p>
            <a:pPr algn="ctr"/>
            <a:endParaRPr lang="en-US" b="1" dirty="0" smtClean="0">
              <a:latin typeface="Big Caslon Medium"/>
            </a:endParaRPr>
          </a:p>
          <a:p>
            <a:r>
              <a:rPr lang="en-US" b="1" dirty="0" smtClean="0">
                <a:solidFill>
                  <a:schemeClr val="bg1"/>
                </a:solidFill>
                <a:latin typeface="Big Caslon Medium"/>
              </a:rPr>
              <a:t>The American Dream is the idea that anyone from any background, race, religion, creed or economic standing can be born in or come to the United States and make it all the way to the top. </a:t>
            </a:r>
          </a:p>
          <a:p>
            <a:endParaRPr lang="en-US" dirty="0" smtClean="0">
              <a:solidFill>
                <a:schemeClr val="bg1"/>
              </a:solidFill>
              <a:latin typeface="Big Caslon Medium"/>
            </a:endParaRPr>
          </a:p>
          <a:p>
            <a:r>
              <a:rPr lang="en-US" b="1" dirty="0" smtClean="0">
                <a:solidFill>
                  <a:schemeClr val="bg1"/>
                </a:solidFill>
                <a:latin typeface="Big Caslon Medium"/>
              </a:rPr>
              <a:t>Bill Gates dropped out of college to write software because he had an idea that one day every home would have a personal computer. Now he is one of the richest and most powerful men on the planet. The Bill and Melinda Gates Foundation is the largest philanthropic organization in the world. </a:t>
            </a:r>
          </a:p>
          <a:p>
            <a:endParaRPr lang="en-US" dirty="0" smtClean="0">
              <a:solidFill>
                <a:schemeClr val="bg1"/>
              </a:solidFill>
              <a:latin typeface="Big Caslon Medium"/>
            </a:endParaRPr>
          </a:p>
          <a:p>
            <a:r>
              <a:rPr lang="en-US" b="1" dirty="0" smtClean="0">
                <a:solidFill>
                  <a:schemeClr val="bg1"/>
                </a:solidFill>
                <a:latin typeface="Big Caslon Medium"/>
              </a:rPr>
              <a:t>Oprah Winfrey started life on a poor farm, and eventually grew to be one of the best known and most respected journalists in the country, as well as being an actress and running her own company. </a:t>
            </a:r>
          </a:p>
          <a:p>
            <a:endParaRPr lang="en-US" dirty="0" smtClean="0">
              <a:solidFill>
                <a:schemeClr val="bg1"/>
              </a:solidFill>
              <a:latin typeface="Big Caslon Medium"/>
            </a:endParaRPr>
          </a:p>
          <a:p>
            <a:r>
              <a:rPr lang="en-US" dirty="0" smtClean="0">
                <a:solidFill>
                  <a:schemeClr val="bg1"/>
                </a:solidFill>
                <a:latin typeface="Big Caslon Medium"/>
              </a:rPr>
              <a:t>All of the characters in </a:t>
            </a:r>
            <a:r>
              <a:rPr lang="en-US" b="1" i="1" dirty="0" smtClean="0">
                <a:solidFill>
                  <a:schemeClr val="bg1"/>
                </a:solidFill>
                <a:latin typeface="Big Caslon Medium"/>
              </a:rPr>
              <a:t>Of Mice &amp; Men are after their own American Dream. </a:t>
            </a:r>
          </a:p>
          <a:p>
            <a:endParaRPr lang="en-US" b="1" i="1" dirty="0" smtClean="0">
              <a:solidFill>
                <a:schemeClr val="bg1"/>
              </a:solidFill>
              <a:latin typeface="Big Caslon Medium"/>
            </a:endParaRPr>
          </a:p>
          <a:p>
            <a:r>
              <a:rPr lang="en-US" dirty="0" smtClean="0">
                <a:solidFill>
                  <a:schemeClr val="bg1"/>
                </a:solidFill>
                <a:latin typeface="Big Caslon Medium"/>
              </a:rPr>
              <a:t>Can you think of what that dream is for each character? </a:t>
            </a:r>
          </a:p>
          <a:p>
            <a:endParaRPr lang="en-US" dirty="0" smtClean="0">
              <a:solidFill>
                <a:schemeClr val="bg1"/>
              </a:solidFill>
              <a:latin typeface="Big Caslon Medium"/>
            </a:endParaRPr>
          </a:p>
          <a:p>
            <a:pPr algn="ctr">
              <a:buNone/>
            </a:pPr>
            <a:endParaRPr lang="en-US" b="1" dirty="0" smtClean="0">
              <a:solidFill>
                <a:schemeClr val="bg1"/>
              </a:solidFill>
              <a:latin typeface="Big Caslon Medium"/>
            </a:endParaRPr>
          </a:p>
          <a:p>
            <a:pPr algn="ctr">
              <a:buNone/>
            </a:pPr>
            <a:r>
              <a:rPr lang="en-US" b="1" dirty="0" smtClean="0">
                <a:solidFill>
                  <a:schemeClr val="bg1"/>
                </a:solidFill>
                <a:latin typeface="Big Caslon Medium"/>
              </a:rPr>
              <a:t>The American Dream </a:t>
            </a:r>
          </a:p>
          <a:p>
            <a:r>
              <a:rPr lang="en-US" dirty="0" smtClean="0">
                <a:solidFill>
                  <a:schemeClr val="bg1"/>
                </a:solidFill>
                <a:latin typeface="Big Caslon Medium"/>
              </a:rPr>
              <a:t>Ask the following people what their </a:t>
            </a:r>
            <a:r>
              <a:rPr lang="en-US" b="1" dirty="0" smtClean="0">
                <a:solidFill>
                  <a:schemeClr val="bg1"/>
                </a:solidFill>
                <a:latin typeface="Big Caslon Medium"/>
              </a:rPr>
              <a:t>American Dream is, </a:t>
            </a:r>
            <a:r>
              <a:rPr lang="en-US" dirty="0" smtClean="0">
                <a:solidFill>
                  <a:schemeClr val="bg1"/>
                </a:solidFill>
                <a:latin typeface="Big Caslon Medium"/>
              </a:rPr>
              <a:t>and write it in the space provided. </a:t>
            </a:r>
          </a:p>
          <a:p>
            <a:r>
              <a:rPr lang="en-US" dirty="0" smtClean="0">
                <a:solidFill>
                  <a:schemeClr val="bg1"/>
                </a:solidFill>
                <a:latin typeface="Big Caslon Medium"/>
              </a:rPr>
              <a:t>One of your Parents: ____________________________________________ </a:t>
            </a:r>
          </a:p>
          <a:p>
            <a:r>
              <a:rPr lang="en-US" dirty="0" smtClean="0">
                <a:solidFill>
                  <a:schemeClr val="bg1"/>
                </a:solidFill>
                <a:latin typeface="Big Caslon Medium"/>
              </a:rPr>
              <a:t>One of your Grandparents: _______________________________________ </a:t>
            </a:r>
          </a:p>
          <a:p>
            <a:r>
              <a:rPr lang="en-US" dirty="0" smtClean="0">
                <a:solidFill>
                  <a:schemeClr val="bg1"/>
                </a:solidFill>
                <a:latin typeface="Big Caslon Medium"/>
              </a:rPr>
              <a:t>Your Aunt or Uncle: ____________________________________________ </a:t>
            </a:r>
          </a:p>
          <a:p>
            <a:r>
              <a:rPr lang="en-US" dirty="0" smtClean="0">
                <a:solidFill>
                  <a:schemeClr val="bg1"/>
                </a:solidFill>
                <a:latin typeface="Big Caslon Medium"/>
              </a:rPr>
              <a:t>A Neighbor: __________________________________________________ </a:t>
            </a:r>
          </a:p>
          <a:p>
            <a:r>
              <a:rPr lang="en-US" dirty="0" smtClean="0">
                <a:solidFill>
                  <a:schemeClr val="bg1"/>
                </a:solidFill>
                <a:latin typeface="Big Caslon Medium"/>
              </a:rPr>
              <a:t>One of Your Teachers: __________________________________________ </a:t>
            </a:r>
          </a:p>
          <a:p>
            <a:r>
              <a:rPr lang="en-US" dirty="0" smtClean="0">
                <a:solidFill>
                  <a:schemeClr val="bg1"/>
                </a:solidFill>
                <a:latin typeface="Big Caslon Medium"/>
              </a:rPr>
              <a:t>Your Sibling: _________________________________________________ </a:t>
            </a:r>
          </a:p>
          <a:p>
            <a:r>
              <a:rPr lang="en-US" dirty="0" smtClean="0">
                <a:solidFill>
                  <a:schemeClr val="bg1"/>
                </a:solidFill>
                <a:latin typeface="Big Caslon Medium"/>
              </a:rPr>
              <a:t>Your Best Friend: ______________________________________________ </a:t>
            </a:r>
          </a:p>
          <a:p>
            <a:r>
              <a:rPr lang="en-US" dirty="0" smtClean="0">
                <a:solidFill>
                  <a:schemeClr val="bg1"/>
                </a:solidFill>
                <a:latin typeface="Big Caslon Medium"/>
              </a:rPr>
              <a:t>You: ________________________________________________________ </a:t>
            </a:r>
          </a:p>
          <a:p>
            <a:pPr>
              <a:buNone/>
            </a:pPr>
            <a:endParaRPr lang="en-US" dirty="0" smtClean="0">
              <a:solidFill>
                <a:schemeClr val="bg1"/>
              </a:solidFill>
              <a:latin typeface="Big Caslon Medium"/>
            </a:endParaRPr>
          </a:p>
          <a:p>
            <a:r>
              <a:rPr lang="en-US" dirty="0" smtClean="0">
                <a:solidFill>
                  <a:schemeClr val="bg1"/>
                </a:solidFill>
                <a:latin typeface="Big Caslon Medium"/>
              </a:rPr>
              <a:t>Compare the answers you received. How are they different? How are they the same? Why do you think they vary? </a:t>
            </a:r>
          </a:p>
          <a:p>
            <a:endParaRPr lang="en-US" dirty="0" smtClean="0">
              <a:solidFill>
                <a:schemeClr val="bg1"/>
              </a:solidFill>
              <a:latin typeface="Big Caslon Medium"/>
            </a:endParaRPr>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761037"/>
          </a:xfrm>
        </p:spPr>
        <p:txBody>
          <a:bodyPr>
            <a:noAutofit/>
          </a:bodyPr>
          <a:lstStyle/>
          <a:p>
            <a:endParaRPr lang="en-US" sz="2000" b="1" dirty="0" smtClean="0">
              <a:solidFill>
                <a:schemeClr val="bg1"/>
              </a:solidFill>
              <a:latin typeface="Big Caslon Medium"/>
            </a:endParaRPr>
          </a:p>
          <a:p>
            <a:r>
              <a:rPr lang="en-US" sz="2000" b="1" dirty="0" smtClean="0">
                <a:solidFill>
                  <a:schemeClr val="bg1"/>
                </a:solidFill>
                <a:latin typeface="Big Caslon Medium"/>
              </a:rPr>
              <a:t>Social Aggression: actions and behaviors directed at damaging another’s self-esteem, social status, or both. Social Aggression can take the form of facial expressions (including the rolling of eyes and other looks of disgust), gossip and the spreading of rumors, bullying, verbal and/or non-verbal exclusion, or the manipulation of friendships and other relationships. </a:t>
            </a:r>
          </a:p>
          <a:p>
            <a:endParaRPr lang="en-US" sz="2000" b="1" dirty="0" smtClean="0">
              <a:solidFill>
                <a:schemeClr val="bg1"/>
              </a:solidFill>
              <a:latin typeface="Big Caslon Medium"/>
            </a:endParaRPr>
          </a:p>
          <a:p>
            <a:pPr>
              <a:buNone/>
            </a:pPr>
            <a:endParaRPr lang="en-US" sz="2000" b="1" dirty="0" smtClean="0">
              <a:solidFill>
                <a:schemeClr val="bg1"/>
              </a:solidFill>
              <a:latin typeface="Big Caslon Medium"/>
            </a:endParaRPr>
          </a:p>
          <a:p>
            <a:r>
              <a:rPr lang="en-US" sz="2000" dirty="0" smtClean="0">
                <a:solidFill>
                  <a:schemeClr val="bg1"/>
                </a:solidFill>
                <a:latin typeface="Big Caslon Medium"/>
              </a:rPr>
              <a:t>One of the most important causes of social aggression in </a:t>
            </a:r>
            <a:r>
              <a:rPr lang="en-US" sz="2000" i="1" dirty="0" smtClean="0">
                <a:solidFill>
                  <a:schemeClr val="bg1"/>
                </a:solidFill>
                <a:latin typeface="Big Caslon Medium"/>
              </a:rPr>
              <a:t>Of Mice and Men is The Great Depression. During the Depression, employment opportunities were increasingly rare, so </a:t>
            </a:r>
            <a:r>
              <a:rPr lang="en-US" sz="2000" dirty="0" smtClean="0">
                <a:solidFill>
                  <a:schemeClr val="bg1"/>
                </a:solidFill>
                <a:latin typeface="Big Caslon Medium"/>
              </a:rPr>
              <a:t>workers were forced to travel from town to town in search of the next job. They were unable to start families and settle down. Workers who did get married struggled to keep their families together. Saving enough money to buy a home of one’s own was virtually impossible on a migrant worker’s salary. Racial segregation was still a widespread policy, and the economic collapse only heightened racial tensions. </a:t>
            </a:r>
            <a:endParaRPr lang="en-US" sz="2000" dirty="0">
              <a:solidFill>
                <a:schemeClr val="bg1"/>
              </a:solidFill>
              <a:latin typeface="Big Caslon Medium"/>
            </a:endParaRPr>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
            <a:ext cx="8229600" cy="7010400"/>
          </a:xfrm>
        </p:spPr>
        <p:txBody>
          <a:bodyPr>
            <a:normAutofit fontScale="40000" lnSpcReduction="20000"/>
          </a:bodyPr>
          <a:lstStyle/>
          <a:p>
            <a:pPr algn="ctr">
              <a:buNone/>
            </a:pPr>
            <a:r>
              <a:rPr lang="en-US" sz="4000" b="1" dirty="0" smtClean="0">
                <a:solidFill>
                  <a:schemeClr val="bg1"/>
                </a:solidFill>
                <a:latin typeface="Big Caslon Medium"/>
              </a:rPr>
              <a:t>EXERCISES</a:t>
            </a:r>
            <a:r>
              <a:rPr lang="en-US" sz="4000" b="1" dirty="0" smtClean="0">
                <a:latin typeface="Big Caslon Medium"/>
              </a:rPr>
              <a:t> </a:t>
            </a:r>
          </a:p>
          <a:p>
            <a:pPr algn="ctr">
              <a:buNone/>
            </a:pPr>
            <a:endParaRPr lang="en-US" sz="4000" b="1" dirty="0" smtClean="0">
              <a:latin typeface="Big Caslon Medium"/>
            </a:endParaRPr>
          </a:p>
          <a:p>
            <a:pPr algn="ctr">
              <a:buNone/>
            </a:pPr>
            <a:r>
              <a:rPr lang="en-US" sz="4000" dirty="0" smtClean="0">
                <a:latin typeface="Big Caslon Medium"/>
              </a:rPr>
              <a:t> The American Dream</a:t>
            </a:r>
          </a:p>
          <a:p>
            <a:pPr algn="ctr">
              <a:buNone/>
            </a:pPr>
            <a:endParaRPr lang="en-US" sz="4000" dirty="0" smtClean="0">
              <a:latin typeface="Big Caslon Medium"/>
            </a:endParaRPr>
          </a:p>
          <a:p>
            <a:r>
              <a:rPr lang="en-US" sz="4000" dirty="0" smtClean="0">
                <a:solidFill>
                  <a:schemeClr val="bg1"/>
                </a:solidFill>
                <a:latin typeface="Big Caslon Medium"/>
              </a:rPr>
              <a:t>Research the ways in which The American Dream has changed over the years for different groups of Americans. These links can help you get started: </a:t>
            </a:r>
          </a:p>
          <a:p>
            <a:r>
              <a:rPr lang="en-US" sz="4000" dirty="0" smtClean="0">
                <a:solidFill>
                  <a:schemeClr val="bg1"/>
                </a:solidFill>
                <a:latin typeface="Big Caslon Medium"/>
                <a:hlinkClick r:id="rId2"/>
              </a:rPr>
              <a:t>http://usgovinfo.about.com/od/moneymatters/a/baddream.htm</a:t>
            </a:r>
            <a:endParaRPr lang="en-US" sz="4000" dirty="0" smtClean="0">
              <a:solidFill>
                <a:schemeClr val="bg1"/>
              </a:solidFill>
              <a:latin typeface="Big Caslon Medium"/>
            </a:endParaRPr>
          </a:p>
          <a:p>
            <a:r>
              <a:rPr lang="en-US" sz="4000" u="sng" dirty="0" smtClean="0">
                <a:latin typeface="Big Caslon Medium"/>
                <a:hlinkClick r:id="rId3"/>
              </a:rPr>
              <a:t>http://www.stanford.edu/group/King/publications/sermons/650704_The_American_Dream.html </a:t>
            </a:r>
            <a:endParaRPr lang="en-US" sz="4000" u="sng" dirty="0" smtClean="0">
              <a:latin typeface="Big Caslon Medium"/>
            </a:endParaRPr>
          </a:p>
          <a:p>
            <a:r>
              <a:rPr lang="en-US" sz="4000" u="sng" dirty="0" smtClean="0">
                <a:latin typeface="Big Caslon Medium"/>
                <a:hlinkClick r:id="rId4"/>
              </a:rPr>
              <a:t>http://news.bbc.co.uk/2/hi/programmes/newsnight/4265454.stm </a:t>
            </a:r>
            <a:endParaRPr lang="en-US" sz="4000" u="sng" dirty="0" smtClean="0">
              <a:latin typeface="Big Caslon Medium"/>
            </a:endParaRPr>
          </a:p>
          <a:p>
            <a:endParaRPr lang="en-US" sz="4000" dirty="0" smtClean="0">
              <a:latin typeface="Big Caslon Medium"/>
            </a:endParaRPr>
          </a:p>
          <a:p>
            <a:r>
              <a:rPr lang="en-US" sz="4000" dirty="0" smtClean="0">
                <a:solidFill>
                  <a:schemeClr val="bg1"/>
                </a:solidFill>
                <a:latin typeface="Big Caslon Medium"/>
              </a:rPr>
              <a:t>a. In what ways has The American Dream changed since </a:t>
            </a:r>
            <a:r>
              <a:rPr lang="en-US" sz="4000" i="1" dirty="0" smtClean="0">
                <a:solidFill>
                  <a:schemeClr val="bg1"/>
                </a:solidFill>
                <a:latin typeface="Big Caslon Medium"/>
              </a:rPr>
              <a:t>Of Mice &amp; Men? What social and economic factors have caused those changes? </a:t>
            </a:r>
          </a:p>
          <a:p>
            <a:endParaRPr lang="en-US" sz="4000" dirty="0" smtClean="0">
              <a:latin typeface="Big Caslon Medium"/>
            </a:endParaRPr>
          </a:p>
          <a:p>
            <a:r>
              <a:rPr lang="en-US" sz="4000" dirty="0" err="1" smtClean="0">
                <a:latin typeface="Big Caslon Medium"/>
              </a:rPr>
              <a:t>b</a:t>
            </a:r>
            <a:r>
              <a:rPr lang="en-US" sz="4000" dirty="0" smtClean="0">
                <a:latin typeface="Big Caslon Medium"/>
              </a:rPr>
              <a:t>. How does The American Dream differ for different groups of Americans? </a:t>
            </a:r>
          </a:p>
          <a:p>
            <a:endParaRPr lang="en-US" sz="4000" dirty="0" smtClean="0">
              <a:latin typeface="Big Caslon Medium"/>
            </a:endParaRPr>
          </a:p>
          <a:p>
            <a:r>
              <a:rPr lang="en-US" sz="4000" dirty="0" err="1" smtClean="0">
                <a:solidFill>
                  <a:schemeClr val="bg1"/>
                </a:solidFill>
                <a:latin typeface="Big Caslon Medium"/>
              </a:rPr>
              <a:t>c</a:t>
            </a:r>
            <a:r>
              <a:rPr lang="en-US" sz="4000" dirty="0" smtClean="0">
                <a:solidFill>
                  <a:schemeClr val="bg1"/>
                </a:solidFill>
                <a:latin typeface="Big Caslon Medium"/>
              </a:rPr>
              <a:t>. How did Martin Luther King, Jr. interpret The American Dream? Is his interpretation related to the hopes and dreams of the characters in </a:t>
            </a:r>
            <a:r>
              <a:rPr lang="en-US" sz="4000" i="1" dirty="0" smtClean="0">
                <a:solidFill>
                  <a:schemeClr val="bg1"/>
                </a:solidFill>
                <a:latin typeface="Big Caslon Medium"/>
              </a:rPr>
              <a:t>Of Mice &amp; Men? </a:t>
            </a:r>
          </a:p>
          <a:p>
            <a:endParaRPr lang="en-US" sz="4000" dirty="0" smtClean="0">
              <a:latin typeface="Big Caslon Medium"/>
            </a:endParaRPr>
          </a:p>
          <a:p>
            <a:r>
              <a:rPr lang="en-US" sz="4000" dirty="0" err="1" smtClean="0">
                <a:latin typeface="Big Caslon Medium"/>
              </a:rPr>
              <a:t>d</a:t>
            </a:r>
            <a:r>
              <a:rPr lang="en-US" sz="4000" dirty="0" smtClean="0">
                <a:latin typeface="Big Caslon Medium"/>
              </a:rPr>
              <a:t>. Are there any characters from </a:t>
            </a:r>
            <a:r>
              <a:rPr lang="en-US" sz="4000" i="1" dirty="0" smtClean="0">
                <a:latin typeface="Big Caslon Medium"/>
              </a:rPr>
              <a:t>Of Mice &amp; Men who you believe are capable of going on to achieve The American Dream? Why or why not? Provide examples from the text to support your answer. </a:t>
            </a:r>
          </a:p>
          <a:p>
            <a:endParaRPr lang="en-US" sz="4000" dirty="0" smtClean="0">
              <a:latin typeface="Big Caslon Medium"/>
            </a:endParaRPr>
          </a:p>
          <a:p>
            <a:r>
              <a:rPr lang="en-US" sz="4000" dirty="0" err="1" smtClean="0">
                <a:solidFill>
                  <a:schemeClr val="bg1"/>
                </a:solidFill>
                <a:latin typeface="Big Caslon Medium"/>
              </a:rPr>
              <a:t>e</a:t>
            </a:r>
            <a:r>
              <a:rPr lang="en-US" sz="4000" dirty="0" smtClean="0">
                <a:solidFill>
                  <a:schemeClr val="bg1"/>
                </a:solidFill>
                <a:latin typeface="Big Caslon Medium"/>
              </a:rPr>
              <a:t>. Do all citizens of the United States have equal opportunity to achieve The American Dream today? What social and economic factors support your argument? Do Americans today have greater access to The American Dream than Americans during the Depression? </a:t>
            </a:r>
          </a:p>
          <a:p>
            <a:endParaRPr lang="en-US" sz="4400" dirty="0" smtClean="0">
              <a:latin typeface="Big Caslon Medium"/>
            </a:endParaRPr>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761037"/>
          </a:xfrm>
        </p:spPr>
        <p:txBody>
          <a:bodyPr>
            <a:normAutofit fontScale="47500" lnSpcReduction="20000"/>
          </a:bodyPr>
          <a:lstStyle/>
          <a:p>
            <a:pPr algn="ctr">
              <a:buNone/>
            </a:pPr>
            <a:r>
              <a:rPr lang="en-US" sz="3200" dirty="0" smtClean="0">
                <a:latin typeface="Big Caslon Medium"/>
              </a:rPr>
              <a:t>Social Aggression</a:t>
            </a:r>
          </a:p>
          <a:p>
            <a:endParaRPr lang="en-US" sz="3200" dirty="0" smtClean="0">
              <a:latin typeface="Big Caslon Medium"/>
            </a:endParaRPr>
          </a:p>
          <a:p>
            <a:r>
              <a:rPr lang="en-US" sz="3200" dirty="0" smtClean="0">
                <a:solidFill>
                  <a:schemeClr val="bg1"/>
                </a:solidFill>
                <a:latin typeface="Big Caslon Medium"/>
              </a:rPr>
              <a:t>a. What acts of social aggression have you seen in your school and community? </a:t>
            </a:r>
          </a:p>
          <a:p>
            <a:endParaRPr lang="en-US" sz="3200" dirty="0" smtClean="0">
              <a:latin typeface="Big Caslon Medium"/>
            </a:endParaRPr>
          </a:p>
          <a:p>
            <a:r>
              <a:rPr lang="en-US" sz="3200" dirty="0" smtClean="0">
                <a:latin typeface="Big Caslon Medium"/>
              </a:rPr>
              <a:t>b. What role did the school or community environment play in those acts of aggression? What role did economic factors play? What role did social pressure play? Were there other factors that somehow impacted the situation? </a:t>
            </a:r>
          </a:p>
          <a:p>
            <a:endParaRPr lang="en-US" sz="3200" dirty="0" smtClean="0">
              <a:latin typeface="Big Caslon Medium"/>
            </a:endParaRPr>
          </a:p>
          <a:p>
            <a:r>
              <a:rPr lang="en-US" sz="3200" dirty="0" smtClean="0">
                <a:solidFill>
                  <a:schemeClr val="bg1"/>
                </a:solidFill>
                <a:latin typeface="Big Caslon Medium"/>
              </a:rPr>
              <a:t>c. List three major causes of social aggression in your life. Are any of these causes similar to the causes of social aggression in </a:t>
            </a:r>
            <a:r>
              <a:rPr lang="en-US" sz="3200" i="1" dirty="0" smtClean="0">
                <a:solidFill>
                  <a:schemeClr val="bg1"/>
                </a:solidFill>
                <a:latin typeface="Big Caslon Medium"/>
              </a:rPr>
              <a:t>Of Mice &amp; Men? </a:t>
            </a:r>
          </a:p>
          <a:p>
            <a:endParaRPr lang="en-US" sz="3200" dirty="0" smtClean="0">
              <a:latin typeface="Big Caslon Medium"/>
            </a:endParaRPr>
          </a:p>
          <a:p>
            <a:r>
              <a:rPr lang="en-US" sz="3200" dirty="0" smtClean="0">
                <a:latin typeface="Big Caslon Medium"/>
              </a:rPr>
              <a:t>d. What are some ways people attempt to establish dominance and authority over you in your everyday life? </a:t>
            </a:r>
          </a:p>
          <a:p>
            <a:endParaRPr lang="en-US" sz="3200" dirty="0" smtClean="0">
              <a:latin typeface="Big Caslon Medium"/>
            </a:endParaRPr>
          </a:p>
          <a:p>
            <a:r>
              <a:rPr lang="en-US" sz="3200" dirty="0" smtClean="0">
                <a:solidFill>
                  <a:schemeClr val="bg1"/>
                </a:solidFill>
                <a:latin typeface="Big Caslon Medium"/>
              </a:rPr>
              <a:t>e. Has anyone ever taken out their anger with something else out on you? Write a letter to someone who has done this to you. Explain how his or her actions made you feel. Suggest some other ways this person might deal with his or her anger. </a:t>
            </a:r>
          </a:p>
          <a:p>
            <a:endParaRPr lang="en-US" sz="3200" dirty="0" smtClean="0">
              <a:latin typeface="Big Caslon Medium"/>
            </a:endParaRPr>
          </a:p>
          <a:p>
            <a:r>
              <a:rPr lang="en-US" sz="3200" dirty="0" smtClean="0">
                <a:latin typeface="Big Caslon Medium"/>
              </a:rPr>
              <a:t>f. Have you ever taken your anger out on someone who is not responsible for it? Write a letter to someone you have done this to. Explain why you might have done this. </a:t>
            </a:r>
          </a:p>
          <a:p>
            <a:endParaRPr lang="en-US" sz="3200" dirty="0" smtClean="0">
              <a:latin typeface="Big Caslon Medium"/>
            </a:endParaRPr>
          </a:p>
          <a:p>
            <a:r>
              <a:rPr lang="en-US" sz="3200" dirty="0" smtClean="0">
                <a:solidFill>
                  <a:schemeClr val="bg1"/>
                </a:solidFill>
                <a:latin typeface="Big Caslon Medium"/>
              </a:rPr>
              <a:t>g. What are some alternatives to social aggression? Are there ways to address and respond to the causes of social aggression without attempting to damage someone else’s self-esteem or social status? </a:t>
            </a:r>
          </a:p>
          <a:p>
            <a:endParaRPr lang="en-US" dirty="0" smtClean="0">
              <a:latin typeface="Big Caslon Medium"/>
            </a:endParaRPr>
          </a:p>
          <a:p>
            <a:endParaRPr lang="en-US" dirty="0" smtClean="0"/>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6324600"/>
          </a:xfrm>
        </p:spPr>
        <p:txBody>
          <a:bodyPr>
            <a:normAutofit fontScale="32500" lnSpcReduction="20000"/>
          </a:bodyPr>
          <a:lstStyle/>
          <a:p>
            <a:endParaRPr lang="en-US" dirty="0" smtClean="0">
              <a:latin typeface="Big Caslon Medium"/>
            </a:endParaRPr>
          </a:p>
          <a:p>
            <a:pPr algn="ctr">
              <a:buNone/>
            </a:pPr>
            <a:r>
              <a:rPr lang="en-US" sz="4000" dirty="0" smtClean="0">
                <a:latin typeface="Big Caslon Medium"/>
              </a:rPr>
              <a:t> Economics</a:t>
            </a:r>
          </a:p>
          <a:p>
            <a:endParaRPr lang="en-US" sz="4000" dirty="0" smtClean="0">
              <a:latin typeface="Big Caslon Medium"/>
            </a:endParaRPr>
          </a:p>
          <a:p>
            <a:r>
              <a:rPr lang="en-US" sz="4000" dirty="0" smtClean="0">
                <a:solidFill>
                  <a:schemeClr val="bg1"/>
                </a:solidFill>
                <a:latin typeface="Big Caslon Medium"/>
              </a:rPr>
              <a:t>In </a:t>
            </a:r>
            <a:r>
              <a:rPr lang="en-US" sz="4000" i="1" dirty="0" smtClean="0">
                <a:solidFill>
                  <a:schemeClr val="bg1"/>
                </a:solidFill>
                <a:latin typeface="Big Caslon Medium"/>
              </a:rPr>
              <a:t>Of Mice and Men George could buy a little house with a small bit of land for $600. He says, “</a:t>
            </a:r>
            <a:r>
              <a:rPr lang="en-US" sz="4000" i="1" dirty="0" err="1" smtClean="0">
                <a:solidFill>
                  <a:schemeClr val="bg1"/>
                </a:solidFill>
                <a:latin typeface="Big Caslon Medium"/>
              </a:rPr>
              <a:t>ain’t</a:t>
            </a:r>
            <a:r>
              <a:rPr lang="en-US" sz="4000" i="1" dirty="0" smtClean="0">
                <a:solidFill>
                  <a:schemeClr val="bg1"/>
                </a:solidFill>
                <a:latin typeface="Big Caslon Medium"/>
              </a:rPr>
              <a:t> enough land so we’d have to work too hard. </a:t>
            </a:r>
            <a:r>
              <a:rPr lang="en-US" sz="4000" i="1" dirty="0" err="1" smtClean="0">
                <a:solidFill>
                  <a:schemeClr val="bg1"/>
                </a:solidFill>
                <a:latin typeface="Big Caslon Medium"/>
              </a:rPr>
              <a:t>Mebbe</a:t>
            </a:r>
            <a:r>
              <a:rPr lang="en-US" sz="4000" i="1" dirty="0" smtClean="0">
                <a:solidFill>
                  <a:schemeClr val="bg1"/>
                </a:solidFill>
                <a:latin typeface="Big Caslon Medium"/>
              </a:rPr>
              <a:t> six, seven hours a day.” </a:t>
            </a:r>
          </a:p>
          <a:p>
            <a:endParaRPr lang="en-US" sz="4000" dirty="0" smtClean="0">
              <a:latin typeface="Big Caslon Medium"/>
            </a:endParaRPr>
          </a:p>
          <a:p>
            <a:r>
              <a:rPr lang="en-US" sz="4000" dirty="0" smtClean="0">
                <a:solidFill>
                  <a:schemeClr val="bg1"/>
                </a:solidFill>
                <a:latin typeface="Big Caslon Medium"/>
              </a:rPr>
              <a:t>Today the average price for a home in California is $548,000. </a:t>
            </a:r>
          </a:p>
          <a:p>
            <a:endParaRPr lang="en-US" sz="4000" dirty="0" smtClean="0">
              <a:latin typeface="Big Caslon Medium"/>
            </a:endParaRPr>
          </a:p>
          <a:p>
            <a:r>
              <a:rPr lang="en-US" sz="4000" dirty="0" smtClean="0">
                <a:solidFill>
                  <a:schemeClr val="bg1"/>
                </a:solidFill>
                <a:latin typeface="Big Caslon Medium"/>
              </a:rPr>
              <a:t>The average price for a home in the United States is $264,000. </a:t>
            </a:r>
          </a:p>
          <a:p>
            <a:endParaRPr lang="en-US" sz="4000" dirty="0" smtClean="0">
              <a:solidFill>
                <a:schemeClr val="bg1"/>
              </a:solidFill>
              <a:latin typeface="Big Caslon Medium"/>
            </a:endParaRPr>
          </a:p>
          <a:p>
            <a:endParaRPr lang="en-US" sz="4000" dirty="0" smtClean="0">
              <a:solidFill>
                <a:schemeClr val="bg1"/>
              </a:solidFill>
              <a:latin typeface="Big Caslon Medium"/>
            </a:endParaRPr>
          </a:p>
          <a:p>
            <a:endParaRPr lang="en-US" sz="4000" dirty="0" smtClean="0">
              <a:latin typeface="Big Caslon Medium"/>
            </a:endParaRPr>
          </a:p>
          <a:p>
            <a:pPr algn="ctr">
              <a:buNone/>
            </a:pPr>
            <a:r>
              <a:rPr lang="en-US" sz="4000" dirty="0" smtClean="0">
                <a:latin typeface="Big Caslon Medium"/>
              </a:rPr>
              <a:t>Calculate:</a:t>
            </a:r>
          </a:p>
          <a:p>
            <a:endParaRPr lang="en-US" sz="4000" dirty="0" smtClean="0">
              <a:latin typeface="Big Caslon Medium"/>
            </a:endParaRPr>
          </a:p>
          <a:p>
            <a:r>
              <a:rPr lang="en-US" sz="4000" dirty="0" smtClean="0">
                <a:solidFill>
                  <a:schemeClr val="bg1"/>
                </a:solidFill>
                <a:latin typeface="Big Caslon Medium"/>
              </a:rPr>
              <a:t>What is the percentage of increase to own a home in the United States from 1937 to the present day? </a:t>
            </a:r>
          </a:p>
          <a:p>
            <a:endParaRPr lang="en-US" sz="4000" dirty="0" smtClean="0">
              <a:latin typeface="Big Caslon Medium"/>
            </a:endParaRPr>
          </a:p>
          <a:p>
            <a:r>
              <a:rPr lang="en-US" sz="4000" dirty="0" smtClean="0">
                <a:solidFill>
                  <a:schemeClr val="bg1"/>
                </a:solidFill>
                <a:latin typeface="Big Caslon Medium"/>
              </a:rPr>
              <a:t>What is the percentage of increase to own a home in California from 1937 to the present day? </a:t>
            </a:r>
          </a:p>
          <a:p>
            <a:endParaRPr lang="en-US" sz="4000" dirty="0" smtClean="0">
              <a:solidFill>
                <a:schemeClr val="bg1"/>
              </a:solidFill>
              <a:latin typeface="Big Caslon Medium"/>
            </a:endParaRPr>
          </a:p>
          <a:p>
            <a:endParaRPr lang="en-US" sz="4000" dirty="0" smtClean="0">
              <a:solidFill>
                <a:schemeClr val="bg1"/>
              </a:solidFill>
              <a:latin typeface="Big Caslon Medium"/>
            </a:endParaRPr>
          </a:p>
          <a:p>
            <a:endParaRPr lang="en-US" sz="4000" dirty="0" smtClean="0">
              <a:latin typeface="Big Caslon Medium"/>
            </a:endParaRPr>
          </a:p>
          <a:p>
            <a:pPr algn="ctr">
              <a:buNone/>
            </a:pPr>
            <a:r>
              <a:rPr lang="en-US" sz="4000" dirty="0" smtClean="0">
                <a:latin typeface="Big Caslon Medium"/>
              </a:rPr>
              <a:t>Data</a:t>
            </a:r>
          </a:p>
          <a:p>
            <a:endParaRPr lang="en-US" sz="4000" dirty="0" smtClean="0">
              <a:latin typeface="Big Caslon Medium"/>
            </a:endParaRPr>
          </a:p>
          <a:p>
            <a:r>
              <a:rPr lang="en-US" sz="4000" dirty="0" smtClean="0">
                <a:solidFill>
                  <a:schemeClr val="bg1"/>
                </a:solidFill>
                <a:latin typeface="Big Caslon Medium"/>
              </a:rPr>
              <a:t>In </a:t>
            </a:r>
            <a:r>
              <a:rPr lang="en-US" sz="4000" i="1" dirty="0" smtClean="0">
                <a:solidFill>
                  <a:schemeClr val="bg1"/>
                </a:solidFill>
                <a:latin typeface="Big Caslon Medium"/>
              </a:rPr>
              <a:t>Of Mice and Men George says a “guy can make a couple of dollars a day” at the American River. In 1937 this was a good salary. </a:t>
            </a:r>
          </a:p>
          <a:p>
            <a:endParaRPr lang="en-US" sz="4000" dirty="0" smtClean="0">
              <a:latin typeface="Big Caslon Medium"/>
            </a:endParaRPr>
          </a:p>
          <a:p>
            <a:r>
              <a:rPr lang="en-US" sz="4000" dirty="0" smtClean="0">
                <a:solidFill>
                  <a:schemeClr val="bg1"/>
                </a:solidFill>
                <a:latin typeface="Big Caslon Medium"/>
              </a:rPr>
              <a:t>George also says, “if me and </a:t>
            </a:r>
            <a:r>
              <a:rPr lang="en-US" sz="4000" dirty="0" err="1" smtClean="0">
                <a:solidFill>
                  <a:schemeClr val="bg1"/>
                </a:solidFill>
                <a:latin typeface="Big Caslon Medium"/>
              </a:rPr>
              <a:t>Lennie</a:t>
            </a:r>
            <a:r>
              <a:rPr lang="en-US" sz="4000" dirty="0" smtClean="0">
                <a:solidFill>
                  <a:schemeClr val="bg1"/>
                </a:solidFill>
                <a:latin typeface="Big Caslon Medium"/>
              </a:rPr>
              <a:t> work a month and don’t spend nothing at all, we’ll have a hundred bucks.” </a:t>
            </a:r>
          </a:p>
          <a:p>
            <a:endParaRPr lang="en-US" sz="4000" dirty="0" smtClean="0">
              <a:latin typeface="Big Caslon Medium"/>
            </a:endParaRPr>
          </a:p>
          <a:p>
            <a:r>
              <a:rPr lang="en-US" sz="4000" dirty="0" smtClean="0">
                <a:solidFill>
                  <a:schemeClr val="bg1"/>
                </a:solidFill>
                <a:latin typeface="Big Caslon Medium"/>
              </a:rPr>
              <a:t>The current (2006) federal minimum wage is $5.15 and has not been increased since 1997. </a:t>
            </a:r>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837237"/>
          </a:xfrm>
        </p:spPr>
        <p:txBody>
          <a:bodyPr>
            <a:normAutofit fontScale="47500" lnSpcReduction="20000"/>
          </a:bodyPr>
          <a:lstStyle/>
          <a:p>
            <a:pPr algn="ctr">
              <a:buNone/>
            </a:pPr>
            <a:r>
              <a:rPr lang="en-US" sz="3200" dirty="0" smtClean="0">
                <a:latin typeface="Big Caslon Medium"/>
              </a:rPr>
              <a:t>Calculate</a:t>
            </a:r>
          </a:p>
          <a:p>
            <a:pPr algn="ctr">
              <a:buNone/>
            </a:pPr>
            <a:endParaRPr lang="en-US" sz="3200" dirty="0" smtClean="0">
              <a:latin typeface="Big Caslon Medium"/>
            </a:endParaRPr>
          </a:p>
          <a:p>
            <a:endParaRPr lang="en-US" sz="3200" dirty="0" smtClean="0">
              <a:latin typeface="Big Caslon Medium"/>
            </a:endParaRPr>
          </a:p>
          <a:p>
            <a:r>
              <a:rPr lang="en-US" sz="3200" dirty="0" smtClean="0">
                <a:solidFill>
                  <a:schemeClr val="bg1"/>
                </a:solidFill>
                <a:latin typeface="Big Caslon Medium"/>
              </a:rPr>
              <a:t>If you had a 40 hr./week job that paid minimum wage, and “work a month and don’t spend nothing at all” how much would you be able to save? </a:t>
            </a:r>
          </a:p>
          <a:p>
            <a:endParaRPr lang="en-US" sz="3200" dirty="0" smtClean="0">
              <a:latin typeface="Big Caslon Medium"/>
            </a:endParaRPr>
          </a:p>
          <a:p>
            <a:r>
              <a:rPr lang="en-US" sz="3200" dirty="0" smtClean="0">
                <a:solidFill>
                  <a:schemeClr val="bg1"/>
                </a:solidFill>
                <a:latin typeface="Big Caslon Medium"/>
              </a:rPr>
              <a:t>Deduct the following withholding taxes from the same monthly salary: 7.65% </a:t>
            </a:r>
            <a:r>
              <a:rPr lang="en-US" sz="3200" dirty="0" err="1" smtClean="0">
                <a:solidFill>
                  <a:schemeClr val="bg1"/>
                </a:solidFill>
                <a:latin typeface="Big Caslon Medium"/>
              </a:rPr>
              <a:t>medicare</a:t>
            </a:r>
            <a:r>
              <a:rPr lang="en-US" sz="3200" dirty="0" smtClean="0">
                <a:solidFill>
                  <a:schemeClr val="bg1"/>
                </a:solidFill>
                <a:latin typeface="Big Caslon Medium"/>
              </a:rPr>
              <a:t> &amp; social security, 10% federal, 3% state, 2% city and 3% unemployment tax. What is your monthly salary after withholding? </a:t>
            </a:r>
          </a:p>
          <a:p>
            <a:endParaRPr lang="en-US" sz="3200" dirty="0" smtClean="0">
              <a:latin typeface="Big Caslon Medium"/>
            </a:endParaRPr>
          </a:p>
          <a:p>
            <a:r>
              <a:rPr lang="en-US" sz="3200" dirty="0" smtClean="0">
                <a:solidFill>
                  <a:schemeClr val="bg1"/>
                </a:solidFill>
                <a:latin typeface="Big Caslon Medium"/>
              </a:rPr>
              <a:t>Deduct the following living expenses from the same monthly salary after withholding taxes: $500 rent, $32 electricity, $80 telephone, $20 gas, $320 groceries. </a:t>
            </a:r>
          </a:p>
          <a:p>
            <a:endParaRPr lang="en-US" sz="3200" dirty="0" smtClean="0">
              <a:latin typeface="Big Caslon Medium"/>
            </a:endParaRPr>
          </a:p>
          <a:p>
            <a:r>
              <a:rPr lang="en-US" sz="3200" dirty="0" smtClean="0">
                <a:solidFill>
                  <a:schemeClr val="bg1"/>
                </a:solidFill>
                <a:latin typeface="Big Caslon Medium"/>
              </a:rPr>
              <a:t>Are you able to save any money after withholding taxes and living expenses are deducted from the minimum wage salary? </a:t>
            </a:r>
          </a:p>
          <a:p>
            <a:pPr>
              <a:buNone/>
            </a:pPr>
            <a:endParaRPr lang="en-US" sz="3200" dirty="0" smtClean="0">
              <a:solidFill>
                <a:schemeClr val="bg1"/>
              </a:solidFill>
              <a:latin typeface="Big Caslon Medium"/>
            </a:endParaRPr>
          </a:p>
          <a:p>
            <a:endParaRPr lang="en-US" sz="3200" dirty="0" smtClean="0">
              <a:latin typeface="Big Caslon Medium"/>
            </a:endParaRPr>
          </a:p>
          <a:p>
            <a:pPr algn="ctr">
              <a:buNone/>
            </a:pPr>
            <a:r>
              <a:rPr lang="en-US" sz="3200" dirty="0" smtClean="0">
                <a:latin typeface="Big Caslon Medium"/>
              </a:rPr>
              <a:t>Compare:</a:t>
            </a:r>
          </a:p>
          <a:p>
            <a:endParaRPr lang="en-US" sz="3200" dirty="0" smtClean="0">
              <a:latin typeface="Big Caslon Medium"/>
            </a:endParaRPr>
          </a:p>
          <a:p>
            <a:r>
              <a:rPr lang="en-US" sz="3200" dirty="0" smtClean="0">
                <a:solidFill>
                  <a:schemeClr val="bg1"/>
                </a:solidFill>
                <a:latin typeface="Big Caslon Medium"/>
              </a:rPr>
              <a:t>Look at the calculations from present day minimum wage salary and living expenses and compare them with what George says about saving money and buying a house. </a:t>
            </a:r>
          </a:p>
          <a:p>
            <a:endParaRPr lang="en-US" sz="3200" dirty="0" smtClean="0">
              <a:latin typeface="Big Caslon Medium"/>
            </a:endParaRPr>
          </a:p>
          <a:p>
            <a:r>
              <a:rPr lang="en-US" sz="3200" dirty="0" smtClean="0">
                <a:solidFill>
                  <a:schemeClr val="bg1"/>
                </a:solidFill>
                <a:latin typeface="Big Caslon Medium"/>
              </a:rPr>
              <a:t>What conclusion can you draw from this comparison? What does this say about the present day economy?</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837237"/>
          </a:xfrm>
        </p:spPr>
        <p:txBody>
          <a:bodyPr>
            <a:normAutofit fontScale="25000" lnSpcReduction="20000"/>
          </a:bodyPr>
          <a:lstStyle/>
          <a:p>
            <a:pPr algn="ctr">
              <a:buNone/>
            </a:pPr>
            <a:r>
              <a:rPr lang="en-US" sz="4000" b="1" dirty="0" smtClean="0">
                <a:solidFill>
                  <a:schemeClr val="bg1"/>
                </a:solidFill>
                <a:latin typeface="Big Caslon Medium"/>
              </a:rPr>
              <a:t>Activity Sheet </a:t>
            </a:r>
          </a:p>
          <a:p>
            <a:pPr algn="ctr">
              <a:buNone/>
            </a:pPr>
            <a:r>
              <a:rPr lang="en-US" sz="4000" b="1" dirty="0" smtClean="0">
                <a:solidFill>
                  <a:schemeClr val="bg1"/>
                </a:solidFill>
                <a:latin typeface="Big Caslon Medium"/>
              </a:rPr>
              <a:t>Theme </a:t>
            </a:r>
          </a:p>
          <a:p>
            <a:pPr algn="ctr"/>
            <a:endParaRPr lang="en-US" sz="4000" b="1" dirty="0" smtClean="0">
              <a:solidFill>
                <a:schemeClr val="bg1"/>
              </a:solidFill>
              <a:latin typeface="Big Caslon Medium"/>
            </a:endParaRPr>
          </a:p>
          <a:p>
            <a:r>
              <a:rPr lang="en-US" sz="4000" b="1" i="1" dirty="0" smtClean="0">
                <a:solidFill>
                  <a:schemeClr val="bg1"/>
                </a:solidFill>
                <a:latin typeface="Big Caslon Medium"/>
              </a:rPr>
              <a:t>Of Mice &amp; Men focuses on the theme of FRIENDSHIP/PROTECTION. </a:t>
            </a:r>
          </a:p>
          <a:p>
            <a:r>
              <a:rPr lang="en-US" sz="4000" dirty="0" smtClean="0">
                <a:solidFill>
                  <a:schemeClr val="bg1"/>
                </a:solidFill>
                <a:latin typeface="Big Caslon Medium"/>
              </a:rPr>
              <a:t>List three examples of how the theme of friendship/protection is illustrated </a:t>
            </a:r>
          </a:p>
          <a:p>
            <a:r>
              <a:rPr lang="en-US" sz="4000" dirty="0" smtClean="0">
                <a:solidFill>
                  <a:schemeClr val="bg1"/>
                </a:solidFill>
                <a:latin typeface="Big Caslon Medium"/>
              </a:rPr>
              <a:t>in the plot of </a:t>
            </a:r>
            <a:r>
              <a:rPr lang="en-US" sz="4000" i="1" dirty="0" smtClean="0">
                <a:solidFill>
                  <a:schemeClr val="bg1"/>
                </a:solidFill>
                <a:latin typeface="Big Caslon Medium"/>
              </a:rPr>
              <a:t>Of Mice &amp; Men. Be very specific. </a:t>
            </a:r>
          </a:p>
          <a:p>
            <a:endParaRPr lang="en-US" sz="4000" dirty="0" smtClean="0">
              <a:solidFill>
                <a:schemeClr val="bg1"/>
              </a:solidFill>
              <a:latin typeface="Big Caslon Medium"/>
            </a:endParaRPr>
          </a:p>
          <a:p>
            <a:r>
              <a:rPr lang="en-US" sz="4000" dirty="0" smtClean="0">
                <a:solidFill>
                  <a:schemeClr val="bg1"/>
                </a:solidFill>
                <a:latin typeface="Big Caslon Medium"/>
              </a:rPr>
              <a:t>1. ________________________________________________________________________________________________________________________________________________________________________ </a:t>
            </a:r>
          </a:p>
          <a:p>
            <a:endParaRPr lang="en-US" sz="4000" dirty="0" smtClean="0">
              <a:solidFill>
                <a:schemeClr val="bg1"/>
              </a:solidFill>
              <a:latin typeface="Big Caslon Medium"/>
            </a:endParaRPr>
          </a:p>
          <a:p>
            <a:r>
              <a:rPr lang="en-US" sz="4000" dirty="0" smtClean="0">
                <a:solidFill>
                  <a:schemeClr val="bg1"/>
                </a:solidFill>
                <a:latin typeface="Big Caslon Medium"/>
              </a:rPr>
              <a:t>2. ________________________________________________________________________________________________________________________________________________________________________ </a:t>
            </a:r>
          </a:p>
          <a:p>
            <a:endParaRPr lang="en-US" sz="4000" dirty="0" smtClean="0">
              <a:solidFill>
                <a:schemeClr val="bg1"/>
              </a:solidFill>
              <a:latin typeface="Big Caslon Medium"/>
            </a:endParaRPr>
          </a:p>
          <a:p>
            <a:r>
              <a:rPr lang="en-US" sz="4000" dirty="0" smtClean="0">
                <a:solidFill>
                  <a:schemeClr val="bg1"/>
                </a:solidFill>
                <a:latin typeface="Big Caslon Medium"/>
              </a:rPr>
              <a:t>3. ________________________________________________________________________________________________________________________________________________________________________ </a:t>
            </a:r>
          </a:p>
          <a:p>
            <a:endParaRPr lang="en-US" sz="4000" dirty="0" smtClean="0">
              <a:solidFill>
                <a:schemeClr val="bg1"/>
              </a:solidFill>
              <a:latin typeface="Big Caslon Medium"/>
            </a:endParaRPr>
          </a:p>
          <a:p>
            <a:r>
              <a:rPr lang="en-US" sz="4000" dirty="0" smtClean="0">
                <a:solidFill>
                  <a:schemeClr val="bg1"/>
                </a:solidFill>
                <a:latin typeface="Big Caslon Medium"/>
              </a:rPr>
              <a:t>Do these examples connect to the objectives of the characters? </a:t>
            </a:r>
          </a:p>
          <a:p>
            <a:r>
              <a:rPr lang="en-US" sz="4000" dirty="0" smtClean="0">
                <a:solidFill>
                  <a:schemeClr val="bg1"/>
                </a:solidFill>
                <a:latin typeface="Big Caslon Medium"/>
              </a:rPr>
              <a:t>Discussion question: What would happen if a story had no theme? </a:t>
            </a:r>
          </a:p>
          <a:p>
            <a:endParaRPr lang="en-US" sz="4000" dirty="0" smtClean="0">
              <a:solidFill>
                <a:schemeClr val="bg1"/>
              </a:solidFill>
              <a:latin typeface="Big Caslon Medium"/>
            </a:endParaRPr>
          </a:p>
          <a:p>
            <a:r>
              <a:rPr lang="en-US" sz="4000" dirty="0" smtClean="0">
                <a:solidFill>
                  <a:schemeClr val="bg1"/>
                </a:solidFill>
                <a:latin typeface="Big Caslon Medium"/>
              </a:rPr>
              <a:t>Every play has a THEME. Every book and movie does, too. </a:t>
            </a:r>
          </a:p>
          <a:p>
            <a:r>
              <a:rPr lang="en-US" sz="4000" b="1" dirty="0" smtClean="0">
                <a:solidFill>
                  <a:schemeClr val="bg1"/>
                </a:solidFill>
                <a:latin typeface="Big Caslon Medium"/>
              </a:rPr>
              <a:t>Theme: the main idea or ethical precept of the play. </a:t>
            </a:r>
          </a:p>
          <a:p>
            <a:r>
              <a:rPr lang="en-US" sz="4000" dirty="0" smtClean="0">
                <a:solidFill>
                  <a:schemeClr val="bg1"/>
                </a:solidFill>
                <a:latin typeface="Big Caslon Medium"/>
              </a:rPr>
              <a:t>Theme is the same as topic, subject matter, premise or thesis. </a:t>
            </a:r>
          </a:p>
          <a:p>
            <a:endParaRPr lang="en-US" sz="4000" dirty="0" smtClean="0">
              <a:solidFill>
                <a:schemeClr val="bg1"/>
              </a:solidFill>
              <a:latin typeface="Big Caslon Medium"/>
            </a:endParaRPr>
          </a:p>
          <a:p>
            <a:r>
              <a:rPr lang="en-US" sz="4000" dirty="0" smtClean="0">
                <a:solidFill>
                  <a:schemeClr val="bg1"/>
                </a:solidFill>
                <a:latin typeface="Big Caslon Medium"/>
              </a:rPr>
              <a:t>Think about your favorite movie or book. Answer the following questions: </a:t>
            </a:r>
          </a:p>
          <a:p>
            <a:r>
              <a:rPr lang="en-US" sz="4000" dirty="0" smtClean="0">
                <a:solidFill>
                  <a:schemeClr val="bg1"/>
                </a:solidFill>
                <a:latin typeface="Big Caslon Medium"/>
              </a:rPr>
              <a:t>Title: __________________________________________________________ </a:t>
            </a:r>
          </a:p>
          <a:p>
            <a:r>
              <a:rPr lang="en-US" sz="4000" dirty="0" smtClean="0">
                <a:solidFill>
                  <a:schemeClr val="bg1"/>
                </a:solidFill>
                <a:latin typeface="Big Caslon Medium"/>
              </a:rPr>
              <a:t>What is the theme: _______________________________________________ </a:t>
            </a:r>
          </a:p>
          <a:p>
            <a:r>
              <a:rPr lang="en-US" sz="4000" dirty="0" smtClean="0">
                <a:solidFill>
                  <a:schemeClr val="bg1"/>
                </a:solidFill>
                <a:latin typeface="Big Caslon Medium"/>
              </a:rPr>
              <a:t>List examples of how the theme is illustrated: </a:t>
            </a:r>
          </a:p>
          <a:p>
            <a:endParaRPr lang="en-US" sz="4000" dirty="0" smtClean="0">
              <a:solidFill>
                <a:schemeClr val="bg1"/>
              </a:solidFill>
              <a:latin typeface="Big Caslon Medium"/>
            </a:endParaRPr>
          </a:p>
          <a:p>
            <a:r>
              <a:rPr lang="en-US" sz="4000" dirty="0" smtClean="0">
                <a:solidFill>
                  <a:schemeClr val="bg1"/>
                </a:solidFill>
                <a:latin typeface="Big Caslon Medium"/>
              </a:rPr>
              <a:t>1. _________________________________________________________________________________________________________________________________________________________________________________ </a:t>
            </a:r>
          </a:p>
          <a:p>
            <a:endParaRPr lang="en-US" sz="4000" dirty="0" smtClean="0">
              <a:solidFill>
                <a:schemeClr val="bg1"/>
              </a:solidFill>
              <a:latin typeface="Big Caslon Medium"/>
            </a:endParaRPr>
          </a:p>
          <a:p>
            <a:r>
              <a:rPr lang="en-US" sz="4000" dirty="0" smtClean="0">
                <a:solidFill>
                  <a:schemeClr val="bg1"/>
                </a:solidFill>
                <a:latin typeface="Big Caslon Medium"/>
              </a:rPr>
              <a:t>2. _________________________________________________________________________________________________________________________________________________________________________________ </a:t>
            </a:r>
          </a:p>
          <a:p>
            <a:endParaRPr lang="en-US" sz="4000" dirty="0" smtClean="0">
              <a:solidFill>
                <a:schemeClr val="bg1"/>
              </a:solidFill>
              <a:latin typeface="Big Caslon Medium"/>
            </a:endParaRPr>
          </a:p>
          <a:p>
            <a:r>
              <a:rPr lang="en-US" sz="4000" dirty="0" smtClean="0">
                <a:solidFill>
                  <a:schemeClr val="bg1"/>
                </a:solidFill>
                <a:latin typeface="Big Caslon Medium"/>
              </a:rPr>
              <a:t>3. _________________________________________________________________________________________________________________________________________________________________________________ </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913437"/>
          </a:xfrm>
        </p:spPr>
        <p:txBody>
          <a:bodyPr>
            <a:normAutofit fontScale="40000" lnSpcReduction="20000"/>
          </a:bodyPr>
          <a:lstStyle/>
          <a:p>
            <a:pPr algn="ctr">
              <a:buNone/>
            </a:pPr>
            <a:r>
              <a:rPr lang="en-US" b="1" dirty="0" smtClean="0">
                <a:solidFill>
                  <a:schemeClr val="bg1"/>
                </a:solidFill>
                <a:latin typeface="Big Caslon Medium"/>
              </a:rPr>
              <a:t>A Good Plot </a:t>
            </a:r>
          </a:p>
          <a:p>
            <a:r>
              <a:rPr lang="en-US" dirty="0" smtClean="0">
                <a:solidFill>
                  <a:schemeClr val="bg1"/>
                </a:solidFill>
                <a:latin typeface="Big Caslon Medium"/>
              </a:rPr>
              <a:t>What is the Inciting Incident in </a:t>
            </a:r>
            <a:r>
              <a:rPr lang="en-US" i="1" dirty="0" smtClean="0">
                <a:solidFill>
                  <a:schemeClr val="bg1"/>
                </a:solidFill>
                <a:latin typeface="Big Caslon Medium"/>
              </a:rPr>
              <a:t>Of Mice &amp; Men? </a:t>
            </a:r>
          </a:p>
          <a:p>
            <a:r>
              <a:rPr lang="en-US" dirty="0" smtClean="0">
                <a:solidFill>
                  <a:schemeClr val="bg1"/>
                </a:solidFill>
                <a:latin typeface="Big Caslon Medium"/>
              </a:rPr>
              <a:t>_____________________________________________________________ </a:t>
            </a:r>
          </a:p>
          <a:p>
            <a:r>
              <a:rPr lang="en-US" dirty="0" smtClean="0">
                <a:solidFill>
                  <a:schemeClr val="bg1"/>
                </a:solidFill>
                <a:latin typeface="Big Caslon Medium"/>
              </a:rPr>
              <a:t>_____________________________________________________________ </a:t>
            </a:r>
          </a:p>
          <a:p>
            <a:r>
              <a:rPr lang="en-US" dirty="0" smtClean="0">
                <a:solidFill>
                  <a:schemeClr val="bg1"/>
                </a:solidFill>
                <a:latin typeface="Big Caslon Medium"/>
              </a:rPr>
              <a:t>_____________________________________________________________ </a:t>
            </a:r>
          </a:p>
          <a:p>
            <a:pPr>
              <a:buNone/>
            </a:pPr>
            <a:endParaRPr lang="en-US" dirty="0" smtClean="0">
              <a:solidFill>
                <a:schemeClr val="bg1"/>
              </a:solidFill>
              <a:latin typeface="Big Caslon Medium"/>
            </a:endParaRPr>
          </a:p>
          <a:p>
            <a:r>
              <a:rPr lang="en-US" dirty="0" smtClean="0">
                <a:solidFill>
                  <a:schemeClr val="bg1"/>
                </a:solidFill>
                <a:latin typeface="Big Caslon Medium"/>
              </a:rPr>
              <a:t>List three events in </a:t>
            </a:r>
            <a:r>
              <a:rPr lang="en-US" i="1" dirty="0" smtClean="0">
                <a:solidFill>
                  <a:schemeClr val="bg1"/>
                </a:solidFill>
                <a:latin typeface="Big Caslon Medium"/>
              </a:rPr>
              <a:t>Of Mice &amp; Men that can be considered Rising Action. </a:t>
            </a:r>
          </a:p>
          <a:p>
            <a:r>
              <a:rPr lang="en-US" dirty="0" smtClean="0">
                <a:solidFill>
                  <a:schemeClr val="bg1"/>
                </a:solidFill>
                <a:latin typeface="Big Caslon Medium"/>
              </a:rPr>
              <a:t>1. ___________________________________________________________ </a:t>
            </a:r>
          </a:p>
          <a:p>
            <a:r>
              <a:rPr lang="en-US" dirty="0" smtClean="0">
                <a:solidFill>
                  <a:schemeClr val="bg1"/>
                </a:solidFill>
                <a:latin typeface="Big Caslon Medium"/>
              </a:rPr>
              <a:t>_____________________________________________________________ </a:t>
            </a:r>
          </a:p>
          <a:p>
            <a:r>
              <a:rPr lang="en-US" dirty="0" smtClean="0">
                <a:solidFill>
                  <a:schemeClr val="bg1"/>
                </a:solidFill>
                <a:latin typeface="Big Caslon Medium"/>
              </a:rPr>
              <a:t>2. ___________________________________________________________ </a:t>
            </a:r>
          </a:p>
          <a:p>
            <a:r>
              <a:rPr lang="en-US" dirty="0" smtClean="0">
                <a:solidFill>
                  <a:schemeClr val="bg1"/>
                </a:solidFill>
                <a:latin typeface="Big Caslon Medium"/>
              </a:rPr>
              <a:t>_____________________________________________________________ </a:t>
            </a:r>
          </a:p>
          <a:p>
            <a:r>
              <a:rPr lang="en-US" dirty="0" smtClean="0">
                <a:solidFill>
                  <a:schemeClr val="bg1"/>
                </a:solidFill>
                <a:latin typeface="Big Caslon Medium"/>
              </a:rPr>
              <a:t>3. ___________________________________________________________ </a:t>
            </a:r>
          </a:p>
          <a:p>
            <a:r>
              <a:rPr lang="en-US" dirty="0" smtClean="0">
                <a:solidFill>
                  <a:schemeClr val="bg1"/>
                </a:solidFill>
                <a:latin typeface="Big Caslon Medium"/>
              </a:rPr>
              <a:t>_____________________________________________________________ </a:t>
            </a:r>
          </a:p>
          <a:p>
            <a:pPr>
              <a:buNone/>
            </a:pPr>
            <a:endParaRPr lang="en-US" dirty="0" smtClean="0">
              <a:solidFill>
                <a:schemeClr val="bg1"/>
              </a:solidFill>
              <a:latin typeface="Big Caslon Medium"/>
            </a:endParaRPr>
          </a:p>
          <a:p>
            <a:r>
              <a:rPr lang="en-US" dirty="0" smtClean="0">
                <a:solidFill>
                  <a:schemeClr val="bg1"/>
                </a:solidFill>
                <a:latin typeface="Big Caslon Medium"/>
              </a:rPr>
              <a:t>What is the Climax in </a:t>
            </a:r>
            <a:r>
              <a:rPr lang="en-US" i="1" dirty="0" smtClean="0">
                <a:solidFill>
                  <a:schemeClr val="bg1"/>
                </a:solidFill>
                <a:latin typeface="Big Caslon Medium"/>
              </a:rPr>
              <a:t>Of Mice &amp; Men? </a:t>
            </a:r>
          </a:p>
          <a:p>
            <a:r>
              <a:rPr lang="en-US" dirty="0" smtClean="0">
                <a:solidFill>
                  <a:schemeClr val="bg1"/>
                </a:solidFill>
                <a:latin typeface="Big Caslon Medium"/>
              </a:rPr>
              <a:t>_____________________________________________________________ </a:t>
            </a:r>
          </a:p>
          <a:p>
            <a:r>
              <a:rPr lang="en-US" dirty="0" smtClean="0">
                <a:solidFill>
                  <a:schemeClr val="bg1"/>
                </a:solidFill>
                <a:latin typeface="Big Caslon Medium"/>
              </a:rPr>
              <a:t>_____________________________________________________________ </a:t>
            </a:r>
          </a:p>
          <a:p>
            <a:r>
              <a:rPr lang="en-US" dirty="0" smtClean="0">
                <a:solidFill>
                  <a:schemeClr val="bg1"/>
                </a:solidFill>
                <a:latin typeface="Big Caslon Medium"/>
              </a:rPr>
              <a:t>_____________________________________________________________ </a:t>
            </a:r>
          </a:p>
          <a:p>
            <a:pPr>
              <a:buNone/>
            </a:pPr>
            <a:endParaRPr lang="en-US" dirty="0" smtClean="0">
              <a:solidFill>
                <a:schemeClr val="bg1"/>
              </a:solidFill>
              <a:latin typeface="Big Caslon Medium"/>
            </a:endParaRPr>
          </a:p>
          <a:p>
            <a:r>
              <a:rPr lang="en-US" dirty="0" smtClean="0">
                <a:solidFill>
                  <a:schemeClr val="bg1"/>
                </a:solidFill>
                <a:latin typeface="Big Caslon Medium"/>
              </a:rPr>
              <a:t>What is the Falling Action in </a:t>
            </a:r>
            <a:r>
              <a:rPr lang="en-US" i="1" dirty="0" smtClean="0">
                <a:solidFill>
                  <a:schemeClr val="bg1"/>
                </a:solidFill>
                <a:latin typeface="Big Caslon Medium"/>
              </a:rPr>
              <a:t>Of Mice &amp; Men? </a:t>
            </a:r>
          </a:p>
          <a:p>
            <a:r>
              <a:rPr lang="en-US" dirty="0" smtClean="0">
                <a:solidFill>
                  <a:schemeClr val="bg1"/>
                </a:solidFill>
                <a:latin typeface="Big Caslon Medium"/>
              </a:rPr>
              <a:t>_____________________________________________________________ </a:t>
            </a:r>
          </a:p>
          <a:p>
            <a:r>
              <a:rPr lang="en-US" dirty="0" smtClean="0">
                <a:solidFill>
                  <a:schemeClr val="bg1"/>
                </a:solidFill>
                <a:latin typeface="Big Caslon Medium"/>
              </a:rPr>
              <a:t>_____________________________________________________________ </a:t>
            </a:r>
          </a:p>
          <a:p>
            <a:r>
              <a:rPr lang="en-US" dirty="0" smtClean="0">
                <a:solidFill>
                  <a:schemeClr val="bg1"/>
                </a:solidFill>
                <a:latin typeface="Big Caslon Medium"/>
              </a:rPr>
              <a:t>_____________________________________________________________ </a:t>
            </a:r>
          </a:p>
          <a:p>
            <a:pPr>
              <a:buNone/>
            </a:pPr>
            <a:endParaRPr lang="en-US" dirty="0" smtClean="0">
              <a:solidFill>
                <a:schemeClr val="bg1"/>
              </a:solidFill>
              <a:latin typeface="Big Caslon Medium"/>
            </a:endParaRPr>
          </a:p>
          <a:p>
            <a:endParaRPr lang="en-US" dirty="0" smtClean="0">
              <a:solidFill>
                <a:schemeClr val="bg1"/>
              </a:solidFill>
              <a:latin typeface="Big Caslon Medium"/>
            </a:endParaRPr>
          </a:p>
          <a:p>
            <a:r>
              <a:rPr lang="en-US" b="1" dirty="0" smtClean="0">
                <a:solidFill>
                  <a:schemeClr val="bg1"/>
                </a:solidFill>
                <a:latin typeface="Big Caslon Medium"/>
              </a:rPr>
              <a:t>Plot: what happens in a play; the story/stories being told as revealed by what the characters say about themselves or each other; the action of the play. </a:t>
            </a:r>
          </a:p>
          <a:p>
            <a:endParaRPr lang="en-US" dirty="0" smtClean="0">
              <a:solidFill>
                <a:schemeClr val="bg1"/>
              </a:solidFill>
              <a:latin typeface="Big Caslon Medium"/>
            </a:endParaRPr>
          </a:p>
          <a:p>
            <a:r>
              <a:rPr lang="en-US" dirty="0" smtClean="0">
                <a:solidFill>
                  <a:schemeClr val="bg1"/>
                </a:solidFill>
                <a:latin typeface="Big Caslon Medium"/>
              </a:rPr>
              <a:t>A good plot… keeps you guessing. </a:t>
            </a:r>
          </a:p>
          <a:p>
            <a:r>
              <a:rPr lang="en-US" dirty="0" smtClean="0">
                <a:solidFill>
                  <a:schemeClr val="bg1"/>
                </a:solidFill>
                <a:latin typeface="Big Caslon Medium"/>
              </a:rPr>
              <a:t>A good plot… surprises you. </a:t>
            </a:r>
          </a:p>
          <a:p>
            <a:r>
              <a:rPr lang="en-US" dirty="0" smtClean="0">
                <a:solidFill>
                  <a:schemeClr val="bg1"/>
                </a:solidFill>
                <a:latin typeface="Big Caslon Medium"/>
              </a:rPr>
              <a:t>A good plot… will have multiple themes. </a:t>
            </a:r>
          </a:p>
          <a:p>
            <a:r>
              <a:rPr lang="en-US" dirty="0" smtClean="0">
                <a:solidFill>
                  <a:schemeClr val="bg1"/>
                </a:solidFill>
                <a:latin typeface="Big Caslon Medium"/>
              </a:rPr>
              <a:t>A good plot… builds on a strong central conflict. </a:t>
            </a:r>
          </a:p>
          <a:p>
            <a:endParaRPr lang="en-US" dirty="0" smtClean="0"/>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066800"/>
          </a:xfrm>
        </p:spPr>
        <p:txBody>
          <a:bodyPr>
            <a:normAutofit/>
          </a:bodyPr>
          <a:lstStyle/>
          <a:p>
            <a:pPr algn="ctr"/>
            <a:r>
              <a:rPr lang="en-US" sz="6000" dirty="0" smtClean="0">
                <a:latin typeface="Big Caslon Medium"/>
              </a:rPr>
              <a:t>Setting</a:t>
            </a:r>
            <a:r>
              <a:rPr lang="en-US" sz="6000" dirty="0" smtClean="0">
                <a:latin typeface="Bradley Hand ITC" pitchFamily="66" charset="0"/>
              </a:rPr>
              <a:t>	</a:t>
            </a:r>
            <a:endParaRPr lang="en-US" sz="6000" dirty="0">
              <a:latin typeface="Bradley Hand ITC" pitchFamily="66" charset="0"/>
            </a:endParaRPr>
          </a:p>
        </p:txBody>
      </p:sp>
      <p:sp>
        <p:nvSpPr>
          <p:cNvPr id="3" name="Content Placeholder 2"/>
          <p:cNvSpPr>
            <a:spLocks noGrp="1"/>
          </p:cNvSpPr>
          <p:nvPr>
            <p:ph idx="1"/>
          </p:nvPr>
        </p:nvSpPr>
        <p:spPr>
          <a:xfrm>
            <a:off x="457200" y="1676400"/>
            <a:ext cx="8229600" cy="4618037"/>
          </a:xfrm>
        </p:spPr>
        <p:txBody>
          <a:bodyPr>
            <a:normAutofit fontScale="77500" lnSpcReduction="20000"/>
          </a:bodyPr>
          <a:lstStyle/>
          <a:p>
            <a:r>
              <a:rPr lang="en-US" sz="3600" dirty="0" smtClean="0"/>
              <a:t>Set during the Great Depression in the 1930’s</a:t>
            </a:r>
          </a:p>
          <a:p>
            <a:r>
              <a:rPr lang="en-US" sz="3600" dirty="0" smtClean="0">
                <a:solidFill>
                  <a:schemeClr val="bg1"/>
                </a:solidFill>
              </a:rPr>
              <a:t>Starts beside a stream, close to the Salinas River (few miles south of Soledad, California); the surrounding land is thick in vegetation and has its own wild life.  Men frequent it, this is evident by the leftover piles of ashes and the limbs of the sycamore tree are smooth from the men who sat on it</a:t>
            </a:r>
          </a:p>
          <a:p>
            <a:r>
              <a:rPr lang="en-US" sz="3600" dirty="0" smtClean="0"/>
              <a:t>Moves to a ranch (major part of the story occurs here); isolated and lonely.  Includes a ranch house, a bunkhouse, a barn, and a harness-room off the barn.</a:t>
            </a:r>
          </a:p>
          <a:p>
            <a:r>
              <a:rPr lang="en-US" sz="3600" dirty="0" smtClean="0">
                <a:solidFill>
                  <a:schemeClr val="bg1"/>
                </a:solidFill>
              </a:rPr>
              <a:t>Setting comes back to where it started at the end of the novel</a:t>
            </a:r>
          </a:p>
          <a:p>
            <a:pPr>
              <a:buNone/>
            </a:pPr>
            <a:endParaRPr lang="en-US" dirty="0" smtClean="0"/>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914400"/>
          </a:xfrm>
        </p:spPr>
        <p:txBody>
          <a:bodyPr/>
          <a:lstStyle/>
          <a:p>
            <a:pPr algn="ctr"/>
            <a:r>
              <a:rPr lang="en-US" dirty="0" smtClean="0">
                <a:solidFill>
                  <a:schemeClr val="bg1"/>
                </a:solidFill>
                <a:latin typeface="Big Caslon Medium"/>
              </a:rPr>
              <a:t>Soledad, California</a:t>
            </a:r>
            <a:endParaRPr lang="en-US" dirty="0">
              <a:solidFill>
                <a:schemeClr val="bg1"/>
              </a:solidFill>
              <a:latin typeface="Big Caslon Medium"/>
            </a:endParaRPr>
          </a:p>
        </p:txBody>
      </p:sp>
      <p:pic>
        <p:nvPicPr>
          <p:cNvPr id="4" name="Content Placeholder 3" descr="calmap1.jpg"/>
          <p:cNvPicPr>
            <a:picLocks noGrp="1" noChangeAspect="1"/>
          </p:cNvPicPr>
          <p:nvPr>
            <p:ph idx="1"/>
          </p:nvPr>
        </p:nvPicPr>
        <p:blipFill>
          <a:blip r:embed="rId2"/>
          <a:srcRect l="-50000" r="-50000"/>
          <a:stretch>
            <a:fillRect/>
          </a:stretch>
        </p:blipFill>
        <p:spPr>
          <a:xfrm>
            <a:off x="457200" y="2179637"/>
            <a:ext cx="8229600" cy="3611563"/>
          </a:xfrm>
        </p:spPr>
      </p:pic>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914400"/>
          </a:xfrm>
        </p:spPr>
        <p:txBody>
          <a:bodyPr/>
          <a:lstStyle/>
          <a:p>
            <a:pPr algn="ctr"/>
            <a:r>
              <a:rPr lang="en-US" dirty="0" smtClean="0">
                <a:solidFill>
                  <a:schemeClr val="bg1"/>
                </a:solidFill>
                <a:latin typeface="Big Caslon Medium"/>
              </a:rPr>
              <a:t>Salinas River, California</a:t>
            </a:r>
            <a:endParaRPr lang="en-US" dirty="0">
              <a:solidFill>
                <a:schemeClr val="bg1"/>
              </a:solidFill>
              <a:latin typeface="Big Caslon Medium"/>
            </a:endParaRPr>
          </a:p>
        </p:txBody>
      </p:sp>
      <p:pic>
        <p:nvPicPr>
          <p:cNvPr id="4" name="Content Placeholder 3" descr="sal-river.jpg"/>
          <p:cNvPicPr>
            <a:picLocks noGrp="1" noChangeAspect="1"/>
          </p:cNvPicPr>
          <p:nvPr>
            <p:ph idx="1"/>
          </p:nvPr>
        </p:nvPicPr>
        <p:blipFill>
          <a:blip r:embed="rId2"/>
          <a:srcRect l="-9028" r="-9028"/>
          <a:stretch>
            <a:fillRect/>
          </a:stretch>
        </p:blipFill>
        <p:spPr/>
      </p:pic>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752600"/>
          </a:xfrm>
        </p:spPr>
        <p:txBody>
          <a:bodyPr>
            <a:normAutofit/>
          </a:bodyPr>
          <a:lstStyle/>
          <a:p>
            <a:pPr algn="ctr"/>
            <a:r>
              <a:rPr lang="en-US" sz="2800" dirty="0" smtClean="0">
                <a:solidFill>
                  <a:schemeClr val="bg1"/>
                </a:solidFill>
                <a:latin typeface="Big Caslon Medium"/>
              </a:rPr>
              <a:t>About the author:</a:t>
            </a:r>
            <a:br>
              <a:rPr lang="en-US" sz="2800" dirty="0" smtClean="0">
                <a:solidFill>
                  <a:schemeClr val="bg1"/>
                </a:solidFill>
                <a:latin typeface="Big Caslon Medium"/>
              </a:rPr>
            </a:br>
            <a:r>
              <a:rPr lang="en-US" sz="2800" dirty="0" smtClean="0">
                <a:solidFill>
                  <a:schemeClr val="bg1"/>
                </a:solidFill>
                <a:latin typeface="Big Caslon Medium"/>
              </a:rPr>
              <a:t>John Steinbeck</a:t>
            </a:r>
            <a:r>
              <a:rPr lang="en-US" dirty="0" smtClean="0">
                <a:solidFill>
                  <a:schemeClr val="bg1"/>
                </a:solidFill>
                <a:latin typeface="Big Caslon Medium"/>
              </a:rPr>
              <a:t/>
            </a:r>
            <a:br>
              <a:rPr lang="en-US" dirty="0" smtClean="0">
                <a:solidFill>
                  <a:schemeClr val="bg1"/>
                </a:solidFill>
                <a:latin typeface="Big Caslon Medium"/>
              </a:rPr>
            </a:br>
            <a:endParaRPr lang="en-US" dirty="0">
              <a:solidFill>
                <a:schemeClr val="bg1"/>
              </a:solidFill>
              <a:latin typeface="Big Caslon Medium"/>
            </a:endParaRPr>
          </a:p>
        </p:txBody>
      </p:sp>
      <p:sp>
        <p:nvSpPr>
          <p:cNvPr id="3" name="Content Placeholder 2"/>
          <p:cNvSpPr>
            <a:spLocks noGrp="1"/>
          </p:cNvSpPr>
          <p:nvPr>
            <p:ph idx="1"/>
          </p:nvPr>
        </p:nvSpPr>
        <p:spPr>
          <a:xfrm>
            <a:off x="457200" y="3276600"/>
            <a:ext cx="8229600" cy="3276600"/>
          </a:xfrm>
        </p:spPr>
        <p:txBody>
          <a:bodyPr>
            <a:normAutofit fontScale="25000" lnSpcReduction="20000"/>
          </a:bodyPr>
          <a:lstStyle/>
          <a:p>
            <a:r>
              <a:rPr lang="en-US" sz="5600" dirty="0" smtClean="0">
                <a:latin typeface="Big Caslon Medium"/>
              </a:rPr>
              <a:t>John Steinbeck (1902 – 1968) was one of the greatest social novelists in the history of the United States. His work often dealt with rural poverty in the American West, more specifically, California, during the years of The Great Depression. Born in the small agricultural town of Salinas, California, Steinbeck felt a personal affiliation with the migrant workers and poor farmers who would come to populate his novels. In fact, during his high school years, Steinbeck spent his vacations working on local farms and ranches. </a:t>
            </a:r>
          </a:p>
          <a:p>
            <a:r>
              <a:rPr lang="en-US" sz="5600" dirty="0" smtClean="0">
                <a:solidFill>
                  <a:schemeClr val="bg1"/>
                </a:solidFill>
                <a:latin typeface="Big Caslon Medium"/>
              </a:rPr>
              <a:t>Steinbeck, however, always planned to be a writer. He attended Stanford University, but did not graduate. He later moved to New York, where he failed in his attempts to become a working freelance writer. Upon returning to California, Steinbeck discovered his artistic calling: creating naturalistic and socially aware novels that expressed and humanized the plight of rural California. </a:t>
            </a:r>
            <a:r>
              <a:rPr lang="en-US" sz="5600" i="1" dirty="0" smtClean="0">
                <a:solidFill>
                  <a:schemeClr val="bg1"/>
                </a:solidFill>
                <a:latin typeface="Big Caslon Medium"/>
              </a:rPr>
              <a:t>Of Mice and Men </a:t>
            </a:r>
            <a:r>
              <a:rPr lang="en-US" sz="5600" dirty="0" smtClean="0">
                <a:solidFill>
                  <a:schemeClr val="bg1"/>
                </a:solidFill>
                <a:latin typeface="Big Caslon Medium"/>
              </a:rPr>
              <a:t>(1937) was his first critical and commercial success. It was followed in 1939 by his masterpiece </a:t>
            </a:r>
            <a:r>
              <a:rPr lang="en-US" sz="5600" i="1" dirty="0" smtClean="0">
                <a:solidFill>
                  <a:schemeClr val="bg1"/>
                </a:solidFill>
                <a:latin typeface="Big Caslon Medium"/>
              </a:rPr>
              <a:t>The Grapes of Wrath</a:t>
            </a:r>
            <a:r>
              <a:rPr lang="en-US" sz="5600" dirty="0" smtClean="0">
                <a:solidFill>
                  <a:schemeClr val="bg1"/>
                </a:solidFill>
                <a:latin typeface="Big Caslon Medium"/>
              </a:rPr>
              <a:t>. </a:t>
            </a:r>
          </a:p>
          <a:p>
            <a:r>
              <a:rPr lang="en-US" sz="5600" dirty="0" smtClean="0">
                <a:latin typeface="Big Caslon Medium"/>
              </a:rPr>
              <a:t>Other notable works include </a:t>
            </a:r>
            <a:r>
              <a:rPr lang="en-US" sz="5600" i="1" dirty="0" smtClean="0">
                <a:latin typeface="Big Caslon Medium"/>
              </a:rPr>
              <a:t>East of Eden </a:t>
            </a:r>
            <a:r>
              <a:rPr lang="en-US" sz="5600" dirty="0" smtClean="0">
                <a:latin typeface="Big Caslon Medium"/>
              </a:rPr>
              <a:t>(1952), </a:t>
            </a:r>
            <a:r>
              <a:rPr lang="en-US" sz="5600" i="1" dirty="0" smtClean="0">
                <a:latin typeface="Big Caslon Medium"/>
              </a:rPr>
              <a:t>The Winter of Our Discontent </a:t>
            </a:r>
            <a:r>
              <a:rPr lang="en-US" sz="5600" dirty="0" smtClean="0">
                <a:latin typeface="Big Caslon Medium"/>
              </a:rPr>
              <a:t>(1961), and </a:t>
            </a:r>
            <a:r>
              <a:rPr lang="en-US" sz="5600" i="1" dirty="0" smtClean="0">
                <a:latin typeface="Big Caslon Medium"/>
              </a:rPr>
              <a:t>Travels with Charley </a:t>
            </a:r>
            <a:r>
              <a:rPr lang="en-US" sz="5600" dirty="0" smtClean="0">
                <a:latin typeface="Big Caslon Medium"/>
              </a:rPr>
              <a:t>(1962), a chronicle of Steinbeck’s three-month trip across forty states with his poodle Charley. </a:t>
            </a:r>
          </a:p>
          <a:p>
            <a:r>
              <a:rPr lang="en-US" sz="5600" dirty="0" smtClean="0">
                <a:solidFill>
                  <a:schemeClr val="bg1"/>
                </a:solidFill>
                <a:latin typeface="Big Caslon Medium"/>
              </a:rPr>
              <a:t>In 1962, Steinbeck received the Nobel Prize for Literature. After his death, the </a:t>
            </a:r>
            <a:r>
              <a:rPr lang="en-US" sz="5600" i="1" dirty="0" smtClean="0">
                <a:solidFill>
                  <a:schemeClr val="bg1"/>
                </a:solidFill>
                <a:latin typeface="Big Caslon Medium"/>
              </a:rPr>
              <a:t>New York Times </a:t>
            </a:r>
            <a:r>
              <a:rPr lang="en-US" sz="5600" dirty="0" smtClean="0">
                <a:solidFill>
                  <a:schemeClr val="bg1"/>
                </a:solidFill>
                <a:latin typeface="Big Caslon Medium"/>
              </a:rPr>
              <a:t>said of Steinbeck’s legacy: “…it lives on in the works of innumerable writers who learned from him how to present the forgotten man unforgettably.” </a:t>
            </a:r>
          </a:p>
          <a:p>
            <a:pPr>
              <a:buNone/>
            </a:pPr>
            <a:r>
              <a:rPr lang="en-US" sz="5600" dirty="0" smtClean="0">
                <a:latin typeface="Big Caslon Medium"/>
              </a:rPr>
              <a:t> </a:t>
            </a:r>
          </a:p>
          <a:p>
            <a:endParaRPr lang="en-US" dirty="0"/>
          </a:p>
        </p:txBody>
      </p:sp>
      <p:pic>
        <p:nvPicPr>
          <p:cNvPr id="4" name="Picture 3"/>
          <p:cNvPicPr>
            <a:picLocks noChangeAspect="1"/>
          </p:cNvPicPr>
          <p:nvPr/>
        </p:nvPicPr>
        <p:blipFill>
          <a:blip r:embed="rId2"/>
          <a:stretch>
            <a:fillRect/>
          </a:stretch>
        </p:blipFill>
        <p:spPr>
          <a:xfrm>
            <a:off x="3657600" y="1066800"/>
            <a:ext cx="1828800" cy="19812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0" y="533400"/>
            <a:ext cx="4876800" cy="838200"/>
          </a:xfrm>
        </p:spPr>
        <p:txBody>
          <a:bodyPr>
            <a:normAutofit/>
          </a:bodyPr>
          <a:lstStyle/>
          <a:p>
            <a:pPr algn="ctr"/>
            <a:r>
              <a:rPr lang="en-US" dirty="0" smtClean="0">
                <a:solidFill>
                  <a:schemeClr val="bg1"/>
                </a:solidFill>
                <a:latin typeface="Big Caslon Medium"/>
              </a:rPr>
              <a:t>Characters</a:t>
            </a:r>
            <a:endParaRPr lang="en-US" dirty="0">
              <a:solidFill>
                <a:schemeClr val="bg1"/>
              </a:solidFill>
              <a:latin typeface="Big Caslon Medium"/>
            </a:endParaRPr>
          </a:p>
        </p:txBody>
      </p:sp>
      <p:sp>
        <p:nvSpPr>
          <p:cNvPr id="3" name="Content Placeholder 2"/>
          <p:cNvSpPr>
            <a:spLocks noGrp="1"/>
          </p:cNvSpPr>
          <p:nvPr>
            <p:ph idx="1"/>
          </p:nvPr>
        </p:nvSpPr>
        <p:spPr/>
        <p:txBody>
          <a:bodyPr>
            <a:normAutofit fontScale="62500" lnSpcReduction="20000"/>
          </a:bodyPr>
          <a:lstStyle/>
          <a:p>
            <a:r>
              <a:rPr lang="en-US" b="1" dirty="0" smtClean="0">
                <a:latin typeface="Big Caslon Medium"/>
              </a:rPr>
              <a:t>George: a ranch hand; friend and caretaker to </a:t>
            </a:r>
            <a:r>
              <a:rPr lang="en-US" b="1" dirty="0" err="1" smtClean="0">
                <a:latin typeface="Big Caslon Medium"/>
              </a:rPr>
              <a:t>Lennie</a:t>
            </a:r>
            <a:r>
              <a:rPr lang="en-US" b="1" dirty="0" smtClean="0">
                <a:latin typeface="Big Caslon Medium"/>
              </a:rPr>
              <a:t>, a “short” man. </a:t>
            </a:r>
          </a:p>
          <a:p>
            <a:r>
              <a:rPr lang="en-US" b="1" dirty="0" err="1" smtClean="0">
                <a:solidFill>
                  <a:schemeClr val="bg1"/>
                </a:solidFill>
                <a:latin typeface="Big Caslon Medium"/>
              </a:rPr>
              <a:t>Lennie</a:t>
            </a:r>
            <a:r>
              <a:rPr lang="en-US" b="1" dirty="0" smtClean="0">
                <a:solidFill>
                  <a:schemeClr val="bg1"/>
                </a:solidFill>
                <a:latin typeface="Big Caslon Medium"/>
              </a:rPr>
              <a:t>: a ranch hand; friend to George; “simple minded”; a “big fellow.” </a:t>
            </a:r>
          </a:p>
          <a:p>
            <a:r>
              <a:rPr lang="en-US" b="1" dirty="0" smtClean="0">
                <a:latin typeface="Big Caslon Medium"/>
              </a:rPr>
              <a:t>Candy: a “stoop shouldered old man.” </a:t>
            </a:r>
          </a:p>
          <a:p>
            <a:r>
              <a:rPr lang="en-US" b="1" dirty="0" smtClean="0">
                <a:solidFill>
                  <a:schemeClr val="bg1"/>
                </a:solidFill>
                <a:latin typeface="Big Caslon Medium"/>
              </a:rPr>
              <a:t>The Boss: superintendent of a big land company. </a:t>
            </a:r>
          </a:p>
          <a:p>
            <a:r>
              <a:rPr lang="en-US" b="1" dirty="0" smtClean="0">
                <a:latin typeface="Big Caslon Medium"/>
              </a:rPr>
              <a:t>Curley: The Boss’s son; “</a:t>
            </a:r>
            <a:r>
              <a:rPr lang="en-US" b="1" dirty="0" err="1" smtClean="0">
                <a:latin typeface="Big Caslon Medium"/>
              </a:rPr>
              <a:t>alla</a:t>
            </a:r>
            <a:r>
              <a:rPr lang="en-US" b="1" dirty="0" smtClean="0">
                <a:latin typeface="Big Caslon Medium"/>
              </a:rPr>
              <a:t> time </a:t>
            </a:r>
            <a:r>
              <a:rPr lang="en-US" b="1" dirty="0" err="1" smtClean="0">
                <a:latin typeface="Big Caslon Medium"/>
              </a:rPr>
              <a:t>pickin</a:t>
            </a:r>
            <a:r>
              <a:rPr lang="en-US" b="1" dirty="0" smtClean="0">
                <a:latin typeface="Big Caslon Medium"/>
              </a:rPr>
              <a:t>’ scraps with big guys.” </a:t>
            </a:r>
          </a:p>
          <a:p>
            <a:r>
              <a:rPr lang="en-US" b="1" dirty="0" smtClean="0">
                <a:solidFill>
                  <a:schemeClr val="bg1"/>
                </a:solidFill>
                <a:latin typeface="Big Caslon Medium"/>
              </a:rPr>
              <a:t>Curley’s Wife: a “tart.” </a:t>
            </a:r>
          </a:p>
          <a:p>
            <a:r>
              <a:rPr lang="en-US" b="1" dirty="0" smtClean="0">
                <a:latin typeface="Big Caslon Medium"/>
              </a:rPr>
              <a:t>Slim: a “big, tall skinner” who “stands and moves with a kind of majesty.” </a:t>
            </a:r>
          </a:p>
          <a:p>
            <a:r>
              <a:rPr lang="en-US" b="1" dirty="0" smtClean="0">
                <a:solidFill>
                  <a:schemeClr val="bg1"/>
                </a:solidFill>
                <a:latin typeface="Big Caslon Medium"/>
              </a:rPr>
              <a:t>Carlson: a “big-stomached, powerful” ranch hand. </a:t>
            </a:r>
          </a:p>
          <a:p>
            <a:r>
              <a:rPr lang="en-US" b="1" dirty="0" smtClean="0">
                <a:latin typeface="Big Caslon Medium"/>
              </a:rPr>
              <a:t>Whit: a ranch hand. </a:t>
            </a:r>
          </a:p>
          <a:p>
            <a:r>
              <a:rPr lang="en-US" b="1" dirty="0" smtClean="0">
                <a:solidFill>
                  <a:schemeClr val="bg1"/>
                </a:solidFill>
                <a:latin typeface="Big Caslon Medium"/>
              </a:rPr>
              <a:t>Crooks: a “lean-faced Negro with pained eyes.” </a:t>
            </a:r>
          </a:p>
          <a:p>
            <a:pPr>
              <a:buNone/>
            </a:pPr>
            <a:endParaRPr lang="en-US" dirty="0">
              <a:solidFill>
                <a:schemeClr val="bg1"/>
              </a:solidFill>
            </a:endParaRPr>
          </a:p>
        </p:txBody>
      </p:sp>
      <p:pic>
        <p:nvPicPr>
          <p:cNvPr id="4" name="Picture 3"/>
          <p:cNvPicPr>
            <a:picLocks noChangeAspect="1"/>
          </p:cNvPicPr>
          <p:nvPr/>
        </p:nvPicPr>
        <p:blipFill>
          <a:blip r:embed="rId2"/>
          <a:stretch>
            <a:fillRect/>
          </a:stretch>
        </p:blipFill>
        <p:spPr>
          <a:xfrm rot="10800000" flipV="1">
            <a:off x="533400" y="152400"/>
            <a:ext cx="2133600" cy="1797359"/>
          </a:xfrm>
          <a:prstGeom prst="rect">
            <a:avLst/>
          </a:prstGeom>
        </p:spPr>
      </p:pic>
      <p:pic>
        <p:nvPicPr>
          <p:cNvPr id="6" name="Picture 5"/>
          <p:cNvPicPr>
            <a:picLocks noChangeAspect="1"/>
          </p:cNvPicPr>
          <p:nvPr/>
        </p:nvPicPr>
        <p:blipFill>
          <a:blip r:embed="rId2"/>
          <a:stretch>
            <a:fillRect/>
          </a:stretch>
        </p:blipFill>
        <p:spPr>
          <a:xfrm>
            <a:off x="6400800" y="4788591"/>
            <a:ext cx="2209800" cy="186155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913437"/>
          </a:xfrm>
        </p:spPr>
        <p:txBody>
          <a:bodyPr>
            <a:normAutofit fontScale="70000" lnSpcReduction="20000"/>
          </a:bodyPr>
          <a:lstStyle/>
          <a:p>
            <a:pPr>
              <a:buNone/>
            </a:pPr>
            <a:endParaRPr lang="en-US" dirty="0" smtClean="0">
              <a:latin typeface="Big Caslon Medium"/>
            </a:endParaRPr>
          </a:p>
          <a:p>
            <a:r>
              <a:rPr lang="en-US" dirty="0" smtClean="0">
                <a:latin typeface="Big Caslon Medium"/>
              </a:rPr>
              <a:t>Characters in movies, plays, books, and stories have a basic similarity. They all have OBJECTIVES. </a:t>
            </a:r>
          </a:p>
          <a:p>
            <a:endParaRPr lang="en-US" dirty="0" smtClean="0">
              <a:latin typeface="Big Caslon Medium"/>
            </a:endParaRPr>
          </a:p>
          <a:p>
            <a:r>
              <a:rPr lang="en-US" dirty="0" smtClean="0">
                <a:latin typeface="Big Caslon Medium"/>
              </a:rPr>
              <a:t>An objective is: SOMETHING A CHARACTER WANTS, NEEDS OR DESIRES throughout the story. They usually spend the entire time pursuing this objective. </a:t>
            </a:r>
          </a:p>
          <a:p>
            <a:pPr>
              <a:buNone/>
            </a:pPr>
            <a:endParaRPr lang="en-US" dirty="0" smtClean="0">
              <a:latin typeface="Big Caslon Medium"/>
            </a:endParaRPr>
          </a:p>
          <a:p>
            <a:r>
              <a:rPr lang="en-US" dirty="0" smtClean="0">
                <a:latin typeface="Big Caslon Medium"/>
              </a:rPr>
              <a:t>Each character in </a:t>
            </a:r>
            <a:r>
              <a:rPr lang="en-US" b="1" i="1" dirty="0" smtClean="0">
                <a:latin typeface="Big Caslon Medium"/>
              </a:rPr>
              <a:t>Of Mice &amp; Men has an OBJECTIVE as well. What is the primary desire of the following characters? </a:t>
            </a:r>
          </a:p>
          <a:p>
            <a:endParaRPr lang="en-US" dirty="0" smtClean="0">
              <a:latin typeface="Big Caslon Medium"/>
            </a:endParaRPr>
          </a:p>
          <a:p>
            <a:r>
              <a:rPr lang="en-US" dirty="0" smtClean="0">
                <a:latin typeface="Big Caslon Medium"/>
              </a:rPr>
              <a:t>George: </a:t>
            </a:r>
          </a:p>
          <a:p>
            <a:r>
              <a:rPr lang="en-US" dirty="0" err="1" smtClean="0">
                <a:latin typeface="Big Caslon Medium"/>
              </a:rPr>
              <a:t>Lennie</a:t>
            </a:r>
            <a:r>
              <a:rPr lang="en-US" dirty="0" smtClean="0">
                <a:latin typeface="Big Caslon Medium"/>
              </a:rPr>
              <a:t>: </a:t>
            </a:r>
          </a:p>
          <a:p>
            <a:r>
              <a:rPr lang="en-US" dirty="0" smtClean="0">
                <a:latin typeface="Big Caslon Medium"/>
              </a:rPr>
              <a:t>Candy: </a:t>
            </a:r>
          </a:p>
          <a:p>
            <a:r>
              <a:rPr lang="en-US" dirty="0" smtClean="0">
                <a:latin typeface="Big Caslon Medium"/>
              </a:rPr>
              <a:t>The Boss: </a:t>
            </a:r>
          </a:p>
          <a:p>
            <a:r>
              <a:rPr lang="en-US" dirty="0" smtClean="0">
                <a:latin typeface="Big Caslon Medium"/>
              </a:rPr>
              <a:t>Curley: </a:t>
            </a:r>
          </a:p>
          <a:p>
            <a:r>
              <a:rPr lang="en-US" dirty="0" smtClean="0">
                <a:latin typeface="Big Caslon Medium"/>
              </a:rPr>
              <a:t>Curley’s Wife: </a:t>
            </a:r>
          </a:p>
          <a:p>
            <a:r>
              <a:rPr lang="en-US" dirty="0" smtClean="0">
                <a:latin typeface="Big Caslon Medium"/>
              </a:rPr>
              <a:t>Slim: </a:t>
            </a:r>
          </a:p>
          <a:p>
            <a:r>
              <a:rPr lang="en-US" dirty="0" smtClean="0">
                <a:latin typeface="Big Caslon Medium"/>
              </a:rPr>
              <a:t>Crooks: </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762000"/>
          </a:xfrm>
        </p:spPr>
        <p:txBody>
          <a:bodyPr>
            <a:normAutofit/>
          </a:bodyPr>
          <a:lstStyle/>
          <a:p>
            <a:pPr algn="ctr"/>
            <a:r>
              <a:rPr lang="en-US" sz="4000" dirty="0" smtClean="0">
                <a:solidFill>
                  <a:schemeClr val="bg1"/>
                </a:solidFill>
                <a:latin typeface="Big Caslon Medium"/>
              </a:rPr>
              <a:t>California in the Depression</a:t>
            </a:r>
            <a:endParaRPr lang="en-US" sz="4000" dirty="0">
              <a:solidFill>
                <a:schemeClr val="bg1"/>
              </a:solidFill>
              <a:latin typeface="Big Caslon Medium"/>
            </a:endParaRPr>
          </a:p>
        </p:txBody>
      </p:sp>
      <p:pic>
        <p:nvPicPr>
          <p:cNvPr id="4" name="Picture 3"/>
          <p:cNvPicPr>
            <a:picLocks noChangeAspect="1"/>
          </p:cNvPicPr>
          <p:nvPr/>
        </p:nvPicPr>
        <p:blipFill>
          <a:blip r:embed="rId2"/>
          <a:stretch>
            <a:fillRect/>
          </a:stretch>
        </p:blipFill>
        <p:spPr>
          <a:xfrm>
            <a:off x="6324600" y="1600200"/>
            <a:ext cx="2190750" cy="1828800"/>
          </a:xfrm>
          <a:prstGeom prst="rect">
            <a:avLst/>
          </a:prstGeom>
        </p:spPr>
      </p:pic>
      <p:pic>
        <p:nvPicPr>
          <p:cNvPr id="5" name="Picture 4"/>
          <p:cNvPicPr>
            <a:picLocks noChangeAspect="1"/>
          </p:cNvPicPr>
          <p:nvPr/>
        </p:nvPicPr>
        <p:blipFill>
          <a:blip r:embed="rId3"/>
          <a:stretch>
            <a:fillRect/>
          </a:stretch>
        </p:blipFill>
        <p:spPr>
          <a:xfrm>
            <a:off x="2209800" y="2514600"/>
            <a:ext cx="2330485" cy="2292350"/>
          </a:xfrm>
          <a:prstGeom prst="rect">
            <a:avLst/>
          </a:prstGeom>
        </p:spPr>
      </p:pic>
      <p:sp>
        <p:nvSpPr>
          <p:cNvPr id="6" name="Rectangle 5"/>
          <p:cNvSpPr/>
          <p:nvPr/>
        </p:nvSpPr>
        <p:spPr>
          <a:xfrm>
            <a:off x="6324600" y="3534728"/>
            <a:ext cx="2819400" cy="369332"/>
          </a:xfrm>
          <a:prstGeom prst="rect">
            <a:avLst/>
          </a:prstGeom>
        </p:spPr>
        <p:txBody>
          <a:bodyPr wrap="square">
            <a:spAutoFit/>
          </a:bodyPr>
          <a:lstStyle/>
          <a:p>
            <a:r>
              <a:rPr lang="en-US" b="1" dirty="0" smtClean="0"/>
              <a:t>Migrant workers 1936 </a:t>
            </a:r>
            <a:endParaRPr lang="en-US" dirty="0"/>
          </a:p>
        </p:txBody>
      </p:sp>
      <p:sp>
        <p:nvSpPr>
          <p:cNvPr id="7" name="Rectangle 6"/>
          <p:cNvSpPr/>
          <p:nvPr/>
        </p:nvSpPr>
        <p:spPr>
          <a:xfrm>
            <a:off x="228600" y="4800600"/>
            <a:ext cx="8534400" cy="923330"/>
          </a:xfrm>
          <a:prstGeom prst="rect">
            <a:avLst/>
          </a:prstGeom>
        </p:spPr>
        <p:txBody>
          <a:bodyPr wrap="square">
            <a:spAutoFit/>
          </a:bodyPr>
          <a:lstStyle/>
          <a:p>
            <a:r>
              <a:rPr lang="en-US" b="1" dirty="0" smtClean="0"/>
              <a:t>Toward Los Angeles, California. 1937. Photographer: Dorothea Lange. Perhaps 2.5 million people abandoned their homes in the South and the Great Plains during the Great Depression and went on the road. </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905000"/>
          </a:xfrm>
        </p:spPr>
        <p:txBody>
          <a:bodyPr>
            <a:normAutofit/>
          </a:bodyPr>
          <a:lstStyle/>
          <a:p>
            <a:pPr algn="ctr"/>
            <a:r>
              <a:rPr lang="en-US" sz="2400" dirty="0" smtClean="0">
                <a:solidFill>
                  <a:schemeClr val="bg1"/>
                </a:solidFill>
                <a:latin typeface="Big Caslon Medium"/>
              </a:rPr>
              <a:t>Migrant Workers </a:t>
            </a:r>
            <a:br>
              <a:rPr lang="en-US" sz="2400" dirty="0" smtClean="0">
                <a:solidFill>
                  <a:schemeClr val="bg1"/>
                </a:solidFill>
                <a:latin typeface="Big Caslon Medium"/>
              </a:rPr>
            </a:br>
            <a:r>
              <a:rPr lang="en-US" sz="2400" dirty="0" smtClean="0">
                <a:solidFill>
                  <a:schemeClr val="bg1"/>
                </a:solidFill>
                <a:latin typeface="Big Caslon Medium"/>
              </a:rPr>
              <a:t>What are Migrant Workers? </a:t>
            </a:r>
            <a:br>
              <a:rPr lang="en-US" sz="2400" dirty="0" smtClean="0">
                <a:solidFill>
                  <a:schemeClr val="bg1"/>
                </a:solidFill>
                <a:latin typeface="Big Caslon Medium"/>
              </a:rPr>
            </a:br>
            <a:r>
              <a:rPr lang="en-US" sz="2400" dirty="0" smtClean="0">
                <a:solidFill>
                  <a:schemeClr val="bg1"/>
                </a:solidFill>
                <a:latin typeface="Big Caslon Medium"/>
                <a:hlinkClick r:id="rId2"/>
              </a:rPr>
              <a:t>http://www.youtube.com/watch?v=AV1QifYVu14</a:t>
            </a:r>
            <a:r>
              <a:rPr lang="en-US" sz="3200" dirty="0" smtClean="0">
                <a:solidFill>
                  <a:schemeClr val="bg1"/>
                </a:solidFill>
                <a:latin typeface="Big Caslon Medium"/>
              </a:rPr>
              <a:t/>
            </a:r>
            <a:br>
              <a:rPr lang="en-US" sz="3200" dirty="0" smtClean="0">
                <a:solidFill>
                  <a:schemeClr val="bg1"/>
                </a:solidFill>
                <a:latin typeface="Big Caslon Medium"/>
              </a:rPr>
            </a:br>
            <a:endParaRPr lang="en-US" sz="3200" dirty="0">
              <a:solidFill>
                <a:schemeClr val="bg1"/>
              </a:solidFill>
              <a:latin typeface="Big Caslon Medium"/>
            </a:endParaRPr>
          </a:p>
        </p:txBody>
      </p:sp>
      <p:sp>
        <p:nvSpPr>
          <p:cNvPr id="3" name="Content Placeholder 2"/>
          <p:cNvSpPr>
            <a:spLocks noGrp="1"/>
          </p:cNvSpPr>
          <p:nvPr>
            <p:ph idx="1"/>
          </p:nvPr>
        </p:nvSpPr>
        <p:spPr/>
        <p:txBody>
          <a:bodyPr>
            <a:normAutofit lnSpcReduction="10000"/>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pPr algn="ctr">
              <a:buNone/>
            </a:pPr>
            <a:endParaRPr lang="en-US" dirty="0" smtClean="0"/>
          </a:p>
          <a:p>
            <a:pPr algn="ctr">
              <a:buNone/>
            </a:pPr>
            <a:r>
              <a:rPr lang="en-US" sz="2800" dirty="0" smtClean="0">
                <a:solidFill>
                  <a:schemeClr val="bg1"/>
                </a:solidFill>
                <a:latin typeface="Big Caslon Medium"/>
              </a:rPr>
              <a:t>American Migrant Workers - 1936 </a:t>
            </a:r>
            <a:endParaRPr lang="en-US" dirty="0"/>
          </a:p>
        </p:txBody>
      </p:sp>
      <p:pic>
        <p:nvPicPr>
          <p:cNvPr id="4" name="Picture 3"/>
          <p:cNvPicPr>
            <a:picLocks noChangeAspect="1"/>
          </p:cNvPicPr>
          <p:nvPr/>
        </p:nvPicPr>
        <p:blipFill>
          <a:blip r:embed="rId3"/>
          <a:stretch>
            <a:fillRect/>
          </a:stretch>
        </p:blipFill>
        <p:spPr>
          <a:xfrm>
            <a:off x="2006600" y="2133600"/>
            <a:ext cx="5130800" cy="3352800"/>
          </a:xfrm>
          <a:prstGeom prst="rect">
            <a:avLst/>
          </a:prstGeom>
        </p:spPr>
      </p:pic>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Deluxe">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Deluxe">
      <a:majorFont>
        <a:latin typeface="Corbel"/>
        <a:ea typeface=""/>
        <a:cs typeface=""/>
        <a:font script="Jpan" typeface="HGｺﾞｼｯｸM"/>
        <a:font script="Hang" typeface="HY엽서L"/>
        <a:font script="Hans" typeface="华文新魏"/>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新魏"/>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Deluxe">
      <a:fillStyleLst>
        <a:solidFill>
          <a:schemeClr val="phClr"/>
        </a:solidFill>
        <a:gradFill rotWithShape="1">
          <a:gsLst>
            <a:gs pos="0">
              <a:schemeClr val="phClr">
                <a:tint val="20000"/>
                <a:satMod val="280000"/>
              </a:schemeClr>
            </a:gs>
            <a:gs pos="14000">
              <a:schemeClr val="phClr">
                <a:tint val="37000"/>
                <a:satMod val="250000"/>
              </a:schemeClr>
            </a:gs>
            <a:gs pos="45000">
              <a:schemeClr val="phClr">
                <a:tint val="53000"/>
                <a:satMod val="220000"/>
              </a:schemeClr>
            </a:gs>
            <a:gs pos="65000">
              <a:schemeClr val="phClr">
                <a:tint val="53000"/>
                <a:satMod val="220000"/>
              </a:schemeClr>
            </a:gs>
            <a:gs pos="86000">
              <a:schemeClr val="phClr">
                <a:tint val="42000"/>
                <a:satMod val="240000"/>
              </a:schemeClr>
            </a:gs>
            <a:gs pos="100000">
              <a:schemeClr val="phClr">
                <a:tint val="20000"/>
                <a:satMod val="230000"/>
              </a:schemeClr>
            </a:gs>
          </a:gsLst>
          <a:lin ang="16200000" scaled="1"/>
        </a:gradFill>
        <a:gradFill rotWithShape="1">
          <a:gsLst>
            <a:gs pos="0">
              <a:schemeClr val="phClr">
                <a:shade val="75000"/>
                <a:satMod val="160000"/>
              </a:schemeClr>
            </a:gs>
            <a:gs pos="60000">
              <a:schemeClr val="phClr">
                <a:satMod val="150000"/>
              </a:schemeClr>
            </a:gs>
            <a:gs pos="100000">
              <a:schemeClr val="phClr">
                <a:tint val="75000"/>
                <a:satMod val="200000"/>
              </a:schemeClr>
            </a:gs>
          </a:gsLst>
          <a:lin ang="16200000" scaled="1"/>
        </a:gradFill>
      </a:fillStyleLst>
      <a:lnStyleLst>
        <a:ln w="9525" cap="flat" cmpd="sng" algn="ctr">
          <a:solidFill>
            <a:schemeClr val="phClr">
              <a:satMod val="140000"/>
            </a:schemeClr>
          </a:solidFill>
          <a:prstDash val="solid"/>
        </a:ln>
        <a:ln w="25400" cap="flat" cmpd="sng" algn="ctr">
          <a:solidFill>
            <a:schemeClr val="phClr"/>
          </a:solidFill>
          <a:prstDash val="solid"/>
        </a:ln>
        <a:ln w="31750" cap="flat" cmpd="sng" algn="ctr">
          <a:solidFill>
            <a:schemeClr val="phClr"/>
          </a:solidFill>
          <a:prstDash val="solid"/>
        </a:ln>
      </a:lnStyleLst>
      <a:effectStyleLst>
        <a:effectStyle>
          <a:effectLst>
            <a:outerShdw blurRad="50800" dist="25400" dir="5400000" rotWithShape="0">
              <a:srgbClr val="000000">
                <a:alpha val="43137"/>
              </a:srgbClr>
            </a:outerShdw>
          </a:effectLst>
        </a:effectStyle>
        <a:effectStyle>
          <a:effectLst>
            <a:outerShdw blurRad="50800" dist="25400" dir="5400000" rotWithShape="0">
              <a:srgbClr val="000000">
                <a:alpha val="43137"/>
              </a:srgbClr>
            </a:outerShdw>
          </a:effectLst>
          <a:scene3d>
            <a:camera prst="orthographicFront" fov="0">
              <a:rot lat="0" lon="0" rev="0"/>
            </a:camera>
            <a:lightRig rig="contrasting" dir="t">
              <a:rot lat="0" lon="0" rev="16500000"/>
            </a:lightRig>
          </a:scene3d>
          <a:sp3d prstMaterial="powder">
            <a:bevelT w="152400"/>
            <a:contourClr>
              <a:schemeClr val="phClr"/>
            </a:contourClr>
          </a:sp3d>
        </a:effectStyle>
        <a:effectStyle>
          <a:effectLst>
            <a:reflection blurRad="12700" stA="26000" endPos="28000" dist="38100" dir="5400000" sy="-100000"/>
          </a:effectLst>
          <a:scene3d>
            <a:camera prst="orthographicFront" fov="0">
              <a:rot lat="0" lon="0" rev="0"/>
            </a:camera>
            <a:lightRig rig="contrasting" dir="t">
              <a:rot lat="0" lon="0" rev="16500000"/>
            </a:lightRig>
          </a:scene3d>
          <a:sp3d prstMaterial="powder">
            <a:bevelT w="190500" h="101600"/>
            <a:contourClr>
              <a:schemeClr val="phClr"/>
            </a:contourClr>
          </a:sp3d>
        </a:effectStyle>
      </a:effectStyleLst>
      <a:bgFillStyleLst>
        <a:solidFill>
          <a:schemeClr val="phClr"/>
        </a:solidFill>
        <a:gradFill rotWithShape="1">
          <a:gsLst>
            <a:gs pos="0">
              <a:schemeClr val="phClr">
                <a:tint val="43000"/>
                <a:satMod val="1550000"/>
              </a:schemeClr>
            </a:gs>
            <a:gs pos="1000">
              <a:schemeClr val="phClr">
                <a:tint val="48000"/>
                <a:satMod val="1550000"/>
              </a:schemeClr>
            </a:gs>
            <a:gs pos="90000">
              <a:schemeClr val="phClr">
                <a:shade val="18000"/>
                <a:satMod val="275000"/>
              </a:schemeClr>
            </a:gs>
          </a:gsLst>
          <a:path path="circle">
            <a:fillToRect r="210000" b="300000"/>
          </a:path>
        </a:gradFill>
        <a:gradFill rotWithShape="1">
          <a:gsLst>
            <a:gs pos="5000">
              <a:schemeClr val="phClr">
                <a:tint val="38000"/>
                <a:satMod val="1800000"/>
              </a:schemeClr>
            </a:gs>
            <a:gs pos="5000">
              <a:schemeClr val="phClr">
                <a:tint val="40000"/>
                <a:satMod val="1800000"/>
              </a:schemeClr>
            </a:gs>
            <a:gs pos="90000">
              <a:schemeClr val="phClr">
                <a:shade val="18000"/>
                <a:satMod val="275000"/>
              </a:schemeClr>
            </a:gs>
          </a:gsLst>
          <a:path path="circle">
            <a:fillToRect l="20000" t="30000" r="135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Deluxe</Template>
  <TotalTime>290</TotalTime>
  <Words>2728</Words>
  <Application>Microsoft Macintosh PowerPoint</Application>
  <PresentationFormat>On-screen Show (4:3)</PresentationFormat>
  <Paragraphs>244</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Deluxe</vt:lpstr>
      <vt:lpstr>Of Mice and Men  John Steinbeck (1937)</vt:lpstr>
      <vt:lpstr>Setting </vt:lpstr>
      <vt:lpstr>Soledad, California</vt:lpstr>
      <vt:lpstr>Salinas River, California</vt:lpstr>
      <vt:lpstr>About the author: John Steinbeck </vt:lpstr>
      <vt:lpstr>Characters</vt:lpstr>
      <vt:lpstr>PowerPoint Presentation</vt:lpstr>
      <vt:lpstr>California in the Depression</vt:lpstr>
      <vt:lpstr>Migrant Workers  What are Migrant Workers?  http://www.youtube.com/watch?v=AV1QifYVu14 </vt:lpstr>
      <vt:lpstr>PowerPoint Presentation</vt:lpstr>
      <vt:lpstr>Social Aggression &amp; the American Dream  Of Mice &amp; Men  http://www.youtube.com/watch?v=LznxnuVaG8o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Delsea Regional HS District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Of Mice and Men by John Steinbeck (1937)</dc:title>
  <dc:creator>conorato</dc:creator>
  <cp:lastModifiedBy>Rowell, Sandra</cp:lastModifiedBy>
  <cp:revision>37</cp:revision>
  <dcterms:created xsi:type="dcterms:W3CDTF">2010-04-01T00:53:29Z</dcterms:created>
  <dcterms:modified xsi:type="dcterms:W3CDTF">2016-11-10T15:03:11Z</dcterms:modified>
</cp:coreProperties>
</file>