
<file path=[Content_Types].xml><?xml version="1.0" encoding="utf-8"?>
<Types xmlns="http://schemas.openxmlformats.org/package/2006/content-types">
  <Override PartName="/ppt/slides/slide12.xml" ContentType="application/vnd.openxmlformats-officedocument.presentationml.slide+xml"/>
  <Override PartName="/ppt/slides/slide46.xml" ContentType="application/vnd.openxmlformats-officedocument.presentationml.slide+xml"/>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slides/slide2.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35.xml" ContentType="application/vnd.openxmlformats-officedocument.presentationml.slide+xml"/>
  <Override PartName="/ppt/slides/slide42.xml" ContentType="application/vnd.openxmlformats-officedocument.presentationml.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47.xml" ContentType="application/vnd.openxmlformats-officedocument.presentationml.slide+xml"/>
  <Override PartName="/ppt/slides/slide45.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s/slide50.xml" ContentType="application/vnd.openxmlformats-officedocument.presentationml.slide+xml"/>
  <Override PartName="/ppt/slides/slide23.xml" ContentType="application/vnd.openxmlformats-officedocument.presentationml.slide+xml"/>
  <Override PartName="/ppt/slides/slide54.xml" ContentType="application/vnd.openxmlformats-officedocument.presentationml.slide+xml"/>
  <Override PartName="/ppt/slides/slide57.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s/slide52.xml" ContentType="application/vnd.openxmlformats-officedocument.presentationml.slide+xml"/>
  <Override PartName="/ppt/slides/slide1.xml" ContentType="application/vnd.openxmlformats-officedocument.presentationml.slide+xml"/>
  <Override PartName="/ppt/slides/slide51.xml" ContentType="application/vnd.openxmlformats-officedocument.presentationml.slide+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slides/slide58.xml" ContentType="application/vnd.openxmlformats-officedocument.presentationml.slide+xml"/>
  <Override PartName="/ppt/viewProps.xml" ContentType="application/vnd.openxmlformats-officedocument.presentationml.viewProps+xml"/>
  <Override PartName="/ppt/tableStyles.xml" ContentType="application/vnd.openxmlformats-officedocument.presentationml.tableStyles+xml"/>
  <Override PartName="/ppt/slides/slide25.xml" ContentType="application/vnd.openxmlformats-officedocument.presentationml.slide+xml"/>
  <Override PartName="/ppt/slideLayouts/slideLayout10.xml" ContentType="application/vnd.openxmlformats-officedocument.presentationml.slideLayout+xml"/>
  <Override PartName="/ppt/slides/slide13.xml" ContentType="application/vnd.openxmlformats-officedocument.presentationml.slide+xml"/>
  <Override PartName="/ppt/slides/slide40.xml" ContentType="application/vnd.openxmlformats-officedocument.presentationml.slide+xml"/>
  <Override PartName="/ppt/slides/slide14.xml" ContentType="application/vnd.openxmlformats-officedocument.presentationml.slide+xml"/>
  <Override PartName="/ppt/slides/slide34.xml" ContentType="application/vnd.openxmlformats-officedocument.presentationml.slide+xml"/>
  <Override PartName="/ppt/slides/slide4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s/slide49.xml" ContentType="application/vnd.openxmlformats-officedocument.presentationml.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61.xml" ContentType="application/vnd.openxmlformats-officedocument.presentationml.slide+xml"/>
  <Override PartName="/ppt/slides/slide43.xml" ContentType="application/vnd.openxmlformats-officedocument.presentationml.slide+xml"/>
  <Override PartName="/ppt/slides/slide48.xml" ContentType="application/vnd.openxmlformats-officedocument.presentationml.slide+xml"/>
  <Override PartName="/ppt/theme/theme1.xml" ContentType="application/vnd.openxmlformats-officedocument.theme+xml"/>
  <Override PartName="/ppt/presentation.xml" ContentType="application/vnd.openxmlformats-officedocument.presentationml.presentation.main+xml"/>
  <Override PartName="/ppt/slideLayouts/slideLayout6.xml" ContentType="application/vnd.openxmlformats-officedocument.presentationml.slideLayout+xml"/>
  <Override PartName="/ppt/slides/slide5.xml" ContentType="application/vnd.openxmlformats-officedocument.presentationml.slide+xml"/>
  <Override PartName="/ppt/slides/slide37.xml" ContentType="application/vnd.openxmlformats-officedocument.presentationml.slide+xml"/>
  <Override PartName="/ppt/slides/slide10.xml" ContentType="application/vnd.openxmlformats-officedocument.presentationml.slide+xml"/>
  <Override PartName="/ppt/slides/slide59.xml" ContentType="application/vnd.openxmlformats-officedocument.presentationml.slide+xml"/>
  <Override PartName="/ppt/slides/slide33.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56.xml" ContentType="application/vnd.openxmlformats-officedocument.presentationml.slide+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53.xml" ContentType="application/vnd.openxmlformats-officedocument.presentationml.slide+xml"/>
  <Override PartName="/ppt/slides/slide60.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slides/slide55.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Default Extension="gif" ContentType="image/gif"/>
  <Override PartName="/ppt/slides/slide19.xml" ContentType="application/vnd.openxmlformats-officedocument.presentationml.slide+xml"/>
  <Override PartName="/ppt/slides/slide41.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74" r:id="rId5"/>
    <p:sldId id="273" r:id="rId6"/>
    <p:sldId id="312" r:id="rId7"/>
    <p:sldId id="259" r:id="rId8"/>
    <p:sldId id="275" r:id="rId9"/>
    <p:sldId id="260" r:id="rId10"/>
    <p:sldId id="314" r:id="rId11"/>
    <p:sldId id="261" r:id="rId12"/>
    <p:sldId id="262" r:id="rId13"/>
    <p:sldId id="281" r:id="rId14"/>
    <p:sldId id="263" r:id="rId15"/>
    <p:sldId id="264" r:id="rId16"/>
    <p:sldId id="293" r:id="rId17"/>
    <p:sldId id="279" r:id="rId18"/>
    <p:sldId id="313" r:id="rId19"/>
    <p:sldId id="276" r:id="rId20"/>
    <p:sldId id="265" r:id="rId21"/>
    <p:sldId id="280" r:id="rId22"/>
    <p:sldId id="277" r:id="rId23"/>
    <p:sldId id="315" r:id="rId24"/>
    <p:sldId id="278" r:id="rId25"/>
    <p:sldId id="283" r:id="rId26"/>
    <p:sldId id="284" r:id="rId27"/>
    <p:sldId id="285" r:id="rId28"/>
    <p:sldId id="286" r:id="rId29"/>
    <p:sldId id="294" r:id="rId30"/>
    <p:sldId id="287" r:id="rId31"/>
    <p:sldId id="288" r:id="rId32"/>
    <p:sldId id="295" r:id="rId33"/>
    <p:sldId id="316" r:id="rId34"/>
    <p:sldId id="296" r:id="rId35"/>
    <p:sldId id="290" r:id="rId36"/>
    <p:sldId id="291" r:id="rId37"/>
    <p:sldId id="292" r:id="rId38"/>
    <p:sldId id="297" r:id="rId39"/>
    <p:sldId id="298" r:id="rId40"/>
    <p:sldId id="301" r:id="rId41"/>
    <p:sldId id="300" r:id="rId42"/>
    <p:sldId id="266" r:id="rId43"/>
    <p:sldId id="302" r:id="rId44"/>
    <p:sldId id="267" r:id="rId45"/>
    <p:sldId id="303" r:id="rId46"/>
    <p:sldId id="268" r:id="rId47"/>
    <p:sldId id="304" r:id="rId48"/>
    <p:sldId id="269" r:id="rId49"/>
    <p:sldId id="317" r:id="rId50"/>
    <p:sldId id="318" r:id="rId51"/>
    <p:sldId id="319" r:id="rId52"/>
    <p:sldId id="305" r:id="rId53"/>
    <p:sldId id="270" r:id="rId54"/>
    <p:sldId id="320" r:id="rId55"/>
    <p:sldId id="308" r:id="rId56"/>
    <p:sldId id="321" r:id="rId57"/>
    <p:sldId id="271" r:id="rId58"/>
    <p:sldId id="307" r:id="rId59"/>
    <p:sldId id="272" r:id="rId60"/>
    <p:sldId id="309" r:id="rId61"/>
    <p:sldId id="310" r:id="rId6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87" d="100"/>
          <a:sy n="87" d="100"/>
        </p:scale>
        <p:origin x="-96" y="-21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840"/>
    </p:cViewPr>
  </p:sorterViewPr>
  <p:gridSpacing cx="78028800" cy="78028800"/>
</p:viewPr>
</file>

<file path=ppt/_rels/presentation.xml.rels><?xml version="1.0" encoding="UTF-8" standalone="yes"?>
<Relationships xmlns="http://schemas.openxmlformats.org/package/2006/relationships"><Relationship Id="rId64" Type="http://schemas.openxmlformats.org/officeDocument/2006/relationships/presProps" Target="presProps.xml"/><Relationship Id="rId60" Type="http://schemas.openxmlformats.org/officeDocument/2006/relationships/slide" Target="slides/slide59.xml"/><Relationship Id="rId39" Type="http://schemas.openxmlformats.org/officeDocument/2006/relationships/slide" Target="slides/slide38.xml"/><Relationship Id="rId7" Type="http://schemas.openxmlformats.org/officeDocument/2006/relationships/slide" Target="slides/slide6.xml"/><Relationship Id="rId43" Type="http://schemas.openxmlformats.org/officeDocument/2006/relationships/slide" Target="slides/slide42.xml"/><Relationship Id="rId25" Type="http://schemas.openxmlformats.org/officeDocument/2006/relationships/slide" Target="slides/slide24.xml"/><Relationship Id="rId10" Type="http://schemas.openxmlformats.org/officeDocument/2006/relationships/slide" Target="slides/slide9.xml"/><Relationship Id="rId50" Type="http://schemas.openxmlformats.org/officeDocument/2006/relationships/slide" Target="slides/slide49.xml"/><Relationship Id="rId63" Type="http://schemas.openxmlformats.org/officeDocument/2006/relationships/printerSettings" Target="printerSettings/printerSettings1.bin"/><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slide" Target="slides/slide44.xml"/><Relationship Id="rId58" Type="http://schemas.openxmlformats.org/officeDocument/2006/relationships/slide" Target="slides/slide57.xml"/><Relationship Id="rId42" Type="http://schemas.openxmlformats.org/officeDocument/2006/relationships/slide" Target="slides/slide41.xml"/><Relationship Id="rId6" Type="http://schemas.openxmlformats.org/officeDocument/2006/relationships/slide" Target="slides/slide5.xml"/><Relationship Id="rId49" Type="http://schemas.openxmlformats.org/officeDocument/2006/relationships/slide" Target="slides/slide48.xml"/><Relationship Id="rId44" Type="http://schemas.openxmlformats.org/officeDocument/2006/relationships/slide" Target="slides/slide43.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slide" Target="slides/slide45.xml"/><Relationship Id="rId57" Type="http://schemas.openxmlformats.org/officeDocument/2006/relationships/slide" Target="slides/slide56.xml"/><Relationship Id="rId59" Type="http://schemas.openxmlformats.org/officeDocument/2006/relationships/slide" Target="slides/slide58.xml"/><Relationship Id="rId35" Type="http://schemas.openxmlformats.org/officeDocument/2006/relationships/slide" Target="slides/slide34.xml"/><Relationship Id="rId51" Type="http://schemas.openxmlformats.org/officeDocument/2006/relationships/slide" Target="slides/slide50.xml"/><Relationship Id="rId55" Type="http://schemas.openxmlformats.org/officeDocument/2006/relationships/slide" Target="slides/slide54.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62" Type="http://schemas.openxmlformats.org/officeDocument/2006/relationships/slide" Target="slides/slide61.xml"/><Relationship Id="rId66" Type="http://schemas.openxmlformats.org/officeDocument/2006/relationships/theme" Target="theme/theme1.xml"/><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slide" Target="slides/slide46.xml"/><Relationship Id="rId56" Type="http://schemas.openxmlformats.org/officeDocument/2006/relationships/slide" Target="slides/slide55.xml"/><Relationship Id="rId48" Type="http://schemas.openxmlformats.org/officeDocument/2006/relationships/slide" Target="slides/slide47.xml"/><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52" Type="http://schemas.openxmlformats.org/officeDocument/2006/relationships/slide" Target="slides/slide51.xml"/><Relationship Id="rId65" Type="http://schemas.openxmlformats.org/officeDocument/2006/relationships/viewProps" Target="viewProps.xml"/><Relationship Id="rId67" Type="http://schemas.openxmlformats.org/officeDocument/2006/relationships/tableStyles" Target="tableStyles.xml"/><Relationship Id="rId54" Type="http://schemas.openxmlformats.org/officeDocument/2006/relationships/slide" Target="slides/slide53.xml"/><Relationship Id="rId12" Type="http://schemas.openxmlformats.org/officeDocument/2006/relationships/slide" Target="slides/slide11.xml"/><Relationship Id="rId3" Type="http://schemas.openxmlformats.org/officeDocument/2006/relationships/slide" Target="slides/slide2.xml"/><Relationship Id="rId23" Type="http://schemas.openxmlformats.org/officeDocument/2006/relationships/slide" Target="slides/slide22.xml"/><Relationship Id="rId61" Type="http://schemas.openxmlformats.org/officeDocument/2006/relationships/slide" Target="slides/slide60.xml"/><Relationship Id="rId53" Type="http://schemas.openxmlformats.org/officeDocument/2006/relationships/slide" Target="slides/slide52.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22" Type="http://schemas.openxmlformats.org/officeDocument/2006/relationships/slide" Target="slides/slide21.xml"/><Relationship Id="rId21" Type="http://schemas.openxmlformats.org/officeDocument/2006/relationships/slide" Target="slides/slide2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71B434-9852-174F-9E3B-D3D66E02628B}" type="datetimeFigureOut">
              <a:rPr lang="en-US" smtClean="0"/>
              <a:pPr/>
              <a:t>2/4/09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AF00B5-19D1-C040-8FA2-5A8634D2E585}"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71B434-9852-174F-9E3B-D3D66E02628B}" type="datetimeFigureOut">
              <a:rPr lang="en-US" smtClean="0"/>
              <a:pPr/>
              <a:t>2/4/09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AF00B5-19D1-C040-8FA2-5A8634D2E58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71B434-9852-174F-9E3B-D3D66E02628B}" type="datetimeFigureOut">
              <a:rPr lang="en-US" smtClean="0"/>
              <a:pPr/>
              <a:t>2/4/09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AF00B5-19D1-C040-8FA2-5A8634D2E58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71B434-9852-174F-9E3B-D3D66E02628B}" type="datetimeFigureOut">
              <a:rPr lang="en-US" smtClean="0"/>
              <a:pPr/>
              <a:t>2/4/09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AF00B5-19D1-C040-8FA2-5A8634D2E58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71B434-9852-174F-9E3B-D3D66E02628B}" type="datetimeFigureOut">
              <a:rPr lang="en-US" smtClean="0"/>
              <a:pPr/>
              <a:t>2/4/09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AF00B5-19D1-C040-8FA2-5A8634D2E585}"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D71B434-9852-174F-9E3B-D3D66E02628B}" type="datetimeFigureOut">
              <a:rPr lang="en-US" smtClean="0"/>
              <a:pPr/>
              <a:t>2/4/09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5AF00B5-19D1-C040-8FA2-5A8634D2E58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71B434-9852-174F-9E3B-D3D66E02628B}" type="datetimeFigureOut">
              <a:rPr lang="en-US" smtClean="0"/>
              <a:pPr/>
              <a:t>2/4/09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5AF00B5-19D1-C040-8FA2-5A8634D2E58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71B434-9852-174F-9E3B-D3D66E02628B}" type="datetimeFigureOut">
              <a:rPr lang="en-US" smtClean="0"/>
              <a:pPr/>
              <a:t>2/4/09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5AF00B5-19D1-C040-8FA2-5A8634D2E58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71B434-9852-174F-9E3B-D3D66E02628B}" type="datetimeFigureOut">
              <a:rPr lang="en-US" smtClean="0"/>
              <a:pPr/>
              <a:t>2/4/09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5AF00B5-19D1-C040-8FA2-5A8634D2E58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71B434-9852-174F-9E3B-D3D66E02628B}" type="datetimeFigureOut">
              <a:rPr lang="en-US" smtClean="0"/>
              <a:pPr/>
              <a:t>2/4/09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5AF00B5-19D1-C040-8FA2-5A8634D2E58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71B434-9852-174F-9E3B-D3D66E02628B}" type="datetimeFigureOut">
              <a:rPr lang="en-US" smtClean="0"/>
              <a:pPr/>
              <a:t>2/4/09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5AF00B5-19D1-C040-8FA2-5A8634D2E58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71B434-9852-174F-9E3B-D3D66E02628B}" type="datetimeFigureOut">
              <a:rPr lang="en-US" smtClean="0"/>
              <a:pPr/>
              <a:t>2/4/09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AF00B5-19D1-C040-8FA2-5A8634D2E585}"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3276599"/>
          </a:xfrm>
        </p:spPr>
        <p:txBody>
          <a:bodyPr>
            <a:normAutofit fontScale="90000"/>
          </a:bodyPr>
          <a:lstStyle/>
          <a:p>
            <a:r>
              <a:rPr lang="en-US" dirty="0" smtClean="0"/>
              <a:t>The Renaissance Period</a:t>
            </a:r>
            <a:br>
              <a:rPr lang="en-US" dirty="0" smtClean="0"/>
            </a:br>
            <a:r>
              <a:rPr lang="en-US" dirty="0" smtClean="0"/>
              <a:t>(England 1485-1660)</a:t>
            </a:r>
            <a:br>
              <a:rPr lang="en-US" dirty="0" smtClean="0"/>
            </a:br>
            <a:r>
              <a:rPr lang="en-US" sz="3556" dirty="0" smtClean="0"/>
              <a:t/>
            </a:r>
            <a:br>
              <a:rPr lang="en-US" sz="3556" dirty="0" smtClean="0"/>
            </a:br>
            <a:r>
              <a:rPr lang="en-US" sz="3556" dirty="0" smtClean="0"/>
              <a:t>Renaissance = “rebirth” -- refers to the renewed interest in classical learning and the writings of ancient Greece and Rome</a:t>
            </a:r>
            <a:r>
              <a:rPr lang="en-US" dirty="0" smtClean="0"/>
              <a:t/>
            </a:r>
            <a:br>
              <a:rPr lang="en-US" dirty="0" smtClean="0"/>
            </a:br>
            <a:endParaRPr lang="en-US" dirty="0"/>
          </a:p>
        </p:txBody>
      </p:sp>
      <p:sp>
        <p:nvSpPr>
          <p:cNvPr id="3" name="Subtitle 2"/>
          <p:cNvSpPr>
            <a:spLocks noGrp="1"/>
          </p:cNvSpPr>
          <p:nvPr>
            <p:ph type="subTitle" idx="1"/>
          </p:nvPr>
        </p:nvSpPr>
        <p:spPr>
          <a:xfrm>
            <a:off x="685800" y="3886200"/>
            <a:ext cx="8229600" cy="2514600"/>
          </a:xfrm>
        </p:spPr>
        <p:txBody>
          <a:bodyPr>
            <a:normAutofit/>
          </a:bodyPr>
          <a:lstStyle/>
          <a:p>
            <a:pPr algn="l"/>
            <a:r>
              <a:rPr lang="en-US" dirty="0" smtClean="0"/>
              <a:t>*  Started in Italy</a:t>
            </a:r>
          </a:p>
          <a:p>
            <a:pPr algn="l"/>
            <a:r>
              <a:rPr lang="en-US" dirty="0" smtClean="0"/>
              <a:t>*  Italian geniuses: Boccaccio, Petrarch, </a:t>
            </a:r>
            <a:r>
              <a:rPr lang="en-US" dirty="0" err="1" smtClean="0"/>
              <a:t>da</a:t>
            </a:r>
            <a:r>
              <a:rPr lang="en-US" dirty="0" smtClean="0"/>
              <a:t> Vinci,     </a:t>
            </a:r>
          </a:p>
          <a:p>
            <a:pPr algn="l"/>
            <a:r>
              <a:rPr lang="en-US" dirty="0" smtClean="0"/>
              <a:t>    Galileo, Machiavelli, Michelangelo, Columbus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(ASIDE) ???Did you Know???</a:t>
            </a:r>
            <a:endParaRPr lang="en-US" dirty="0"/>
          </a:p>
        </p:txBody>
      </p:sp>
      <p:sp>
        <p:nvSpPr>
          <p:cNvPr id="3" name="Content Placeholder 2"/>
          <p:cNvSpPr>
            <a:spLocks noGrp="1"/>
          </p:cNvSpPr>
          <p:nvPr>
            <p:ph idx="1"/>
          </p:nvPr>
        </p:nvSpPr>
        <p:spPr/>
        <p:txBody>
          <a:bodyPr/>
          <a:lstStyle/>
          <a:p>
            <a:r>
              <a:rPr lang="en-US" dirty="0" smtClean="0"/>
              <a:t>Discussion of Christianity divisions: Roman Catholic---Protestant (different denominations, vary according to doctrine)</a:t>
            </a:r>
          </a:p>
          <a:p>
            <a:r>
              <a:rPr lang="en-US" dirty="0" smtClean="0"/>
              <a:t>Other world religions did exist</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Church and England</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Conflict had been going on for a long time</a:t>
            </a:r>
          </a:p>
          <a:p>
            <a:pPr lvl="1"/>
            <a:r>
              <a:rPr lang="en-US" dirty="0" smtClean="0"/>
              <a:t>Henry II and Thomas Beckett---remember?</a:t>
            </a:r>
          </a:p>
          <a:p>
            <a:r>
              <a:rPr lang="en-US" dirty="0" smtClean="0"/>
              <a:t>By 1530s break seemed possible</a:t>
            </a:r>
          </a:p>
          <a:p>
            <a:pPr lvl="1"/>
            <a:r>
              <a:rPr lang="en-US" dirty="0" smtClean="0"/>
              <a:t>Patriotism and national identity</a:t>
            </a:r>
          </a:p>
          <a:p>
            <a:pPr lvl="1"/>
            <a:r>
              <a:rPr lang="en-US" dirty="0" smtClean="0"/>
              <a:t>Resented financial burdens imposed by the Vatican</a:t>
            </a:r>
          </a:p>
          <a:p>
            <a:r>
              <a:rPr lang="en-US" dirty="0" smtClean="0">
                <a:solidFill>
                  <a:srgbClr val="FFFF00"/>
                </a:solidFill>
              </a:rPr>
              <a:t>Germany…..Martin Luther – 1517</a:t>
            </a:r>
          </a:p>
          <a:p>
            <a:pPr lvl="1"/>
            <a:r>
              <a:rPr lang="en-US" dirty="0" smtClean="0">
                <a:solidFill>
                  <a:srgbClr val="FFFF00"/>
                </a:solidFill>
              </a:rPr>
              <a:t>A more personal relationship, understanding of the Bible rather than the teachings of the Roman Catholic Church</a:t>
            </a:r>
          </a:p>
          <a:p>
            <a:pPr lvl="1"/>
            <a:r>
              <a:rPr lang="en-US" dirty="0" smtClean="0">
                <a:solidFill>
                  <a:srgbClr val="FFFF00"/>
                </a:solidFill>
              </a:rPr>
              <a:t>Not what the Pope said -- What the Bible said</a:t>
            </a:r>
            <a:endParaRPr lang="en-US"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accel="50000" decel="5000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accel="50000" decel="50000"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accel="50000" decel="50000"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War of the Roses</a:t>
            </a:r>
            <a:br>
              <a:rPr lang="en-US" dirty="0" smtClean="0"/>
            </a:br>
            <a:r>
              <a:rPr lang="en-US" dirty="0" smtClean="0"/>
              <a:t>(1455-1485)</a:t>
            </a:r>
            <a:endParaRPr lang="en-US" dirty="0"/>
          </a:p>
        </p:txBody>
      </p:sp>
      <p:sp>
        <p:nvSpPr>
          <p:cNvPr id="3" name="Content Placeholder 2"/>
          <p:cNvSpPr>
            <a:spLocks noGrp="1"/>
          </p:cNvSpPr>
          <p:nvPr>
            <p:ph idx="1"/>
          </p:nvPr>
        </p:nvSpPr>
        <p:spPr/>
        <p:txBody>
          <a:bodyPr>
            <a:normAutofit/>
          </a:bodyPr>
          <a:lstStyle/>
          <a:p>
            <a:r>
              <a:rPr lang="en-US" dirty="0" smtClean="0"/>
              <a:t>Battle for English throne</a:t>
            </a:r>
          </a:p>
          <a:p>
            <a:r>
              <a:rPr lang="en-US" dirty="0" smtClean="0"/>
              <a:t>Houses of Lancaster and York</a:t>
            </a:r>
          </a:p>
          <a:p>
            <a:r>
              <a:rPr lang="en-US" dirty="0" smtClean="0"/>
              <a:t>Richard III killed and replaced by Henry Tudor who fought as a knight for the House of Lancaster and married Elizabeth York, uniting warring families and restoring peace &amp; order to kingdom</a:t>
            </a:r>
          </a:p>
          <a:p>
            <a:r>
              <a:rPr lang="en-US" dirty="0" smtClean="0"/>
              <a:t>He became Henry VII, ruling from 1485-1509 </a:t>
            </a:r>
          </a:p>
          <a:p>
            <a:pPr lvl="1"/>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5"/>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Henry VII</a:t>
            </a:r>
            <a:br>
              <a:rPr lang="en-US" dirty="0" smtClean="0"/>
            </a:br>
            <a:r>
              <a:rPr lang="en-US" dirty="0" smtClean="0"/>
              <a:t>ruled for 24 years</a:t>
            </a:r>
            <a:endParaRPr lang="en-US" dirty="0"/>
          </a:p>
        </p:txBody>
      </p:sp>
      <p:pic>
        <p:nvPicPr>
          <p:cNvPr id="4" name="Content Placeholder 3" descr="henry-vii.gif"/>
          <p:cNvPicPr>
            <a:picLocks noGrp="1" noChangeAspect="1"/>
          </p:cNvPicPr>
          <p:nvPr>
            <p:ph idx="1"/>
          </p:nvPr>
        </p:nvPicPr>
        <p:blipFill>
          <a:blip r:embed="rId2"/>
          <a:stretch>
            <a:fillRect/>
          </a:stretch>
        </p:blipFill>
        <p:spPr>
          <a:xfrm>
            <a:off x="3000485" y="1951037"/>
            <a:ext cx="3143030" cy="4525963"/>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“All My Wives”</a:t>
            </a:r>
            <a:br>
              <a:rPr lang="en-US" dirty="0" smtClean="0"/>
            </a:br>
            <a:r>
              <a:rPr lang="en-US" dirty="0" smtClean="0"/>
              <a:t>a Soap Opera!</a:t>
            </a:r>
            <a:endParaRPr lang="en-US" dirty="0"/>
          </a:p>
        </p:txBody>
      </p:sp>
      <p:sp>
        <p:nvSpPr>
          <p:cNvPr id="3" name="Content Placeholder 2"/>
          <p:cNvSpPr>
            <a:spLocks noGrp="1"/>
          </p:cNvSpPr>
          <p:nvPr>
            <p:ph idx="1"/>
          </p:nvPr>
        </p:nvSpPr>
        <p:spPr/>
        <p:txBody>
          <a:bodyPr/>
          <a:lstStyle/>
          <a:p>
            <a:endParaRPr lang="en-US" dirty="0" smtClean="0"/>
          </a:p>
          <a:p>
            <a:r>
              <a:rPr lang="en-US" dirty="0" smtClean="0"/>
              <a:t>Henry VII</a:t>
            </a:r>
          </a:p>
          <a:p>
            <a:pPr lvl="1"/>
            <a:r>
              <a:rPr lang="en-US" dirty="0" smtClean="0"/>
              <a:t>(War of Roses)</a:t>
            </a:r>
          </a:p>
          <a:p>
            <a:pPr lvl="1"/>
            <a:r>
              <a:rPr lang="en-US" dirty="0" smtClean="0"/>
              <a:t>Henry and Elizabeth have two sons:  </a:t>
            </a:r>
          </a:p>
          <a:p>
            <a:pPr lvl="1"/>
            <a:r>
              <a:rPr lang="en-US" dirty="0" smtClean="0"/>
              <a:t>Arthur &amp; Henry</a:t>
            </a:r>
          </a:p>
          <a:p>
            <a:pPr lvl="1">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Arthur and Katherine</a:t>
            </a:r>
            <a:endParaRPr lang="en-US" dirty="0"/>
          </a:p>
        </p:txBody>
      </p:sp>
      <p:sp>
        <p:nvSpPr>
          <p:cNvPr id="3" name="Content Placeholder 2"/>
          <p:cNvSpPr>
            <a:spLocks noGrp="1"/>
          </p:cNvSpPr>
          <p:nvPr>
            <p:ph idx="1"/>
          </p:nvPr>
        </p:nvSpPr>
        <p:spPr>
          <a:xfrm>
            <a:off x="304800" y="1600200"/>
            <a:ext cx="8686800" cy="4525963"/>
          </a:xfrm>
        </p:spPr>
        <p:txBody>
          <a:bodyPr/>
          <a:lstStyle/>
          <a:p>
            <a:r>
              <a:rPr lang="en-US" dirty="0" smtClean="0"/>
              <a:t>Arranged marriage (Katherine of Aragon)</a:t>
            </a:r>
          </a:p>
          <a:p>
            <a:r>
              <a:rPr lang="en-US" dirty="0" smtClean="0"/>
              <a:t>Alliance with Spain</a:t>
            </a:r>
          </a:p>
          <a:p>
            <a:r>
              <a:rPr lang="en-US" dirty="0" smtClean="0"/>
              <a:t>She-daughter of Ferdinand and Isabella of Spain</a:t>
            </a:r>
          </a:p>
          <a:p>
            <a:r>
              <a:rPr lang="en-US" dirty="0" smtClean="0"/>
              <a:t>Banns (public proclamation of coming marriage) were read by Church; married</a:t>
            </a:r>
          </a:p>
          <a:p>
            <a:r>
              <a:rPr lang="en-US" dirty="0" smtClean="0"/>
              <a:t>Several months </a:t>
            </a:r>
            <a:r>
              <a:rPr lang="en-US" smtClean="0"/>
              <a:t>later, Arthur </a:t>
            </a:r>
            <a:r>
              <a:rPr lang="en-US" dirty="0" smtClean="0"/>
              <a:t>died</a:t>
            </a:r>
          </a:p>
          <a:p>
            <a:r>
              <a:rPr lang="en-US" dirty="0" smtClean="0"/>
              <a:t>The spare</a:t>
            </a:r>
          </a:p>
          <a:p>
            <a:pPr lvl="1"/>
            <a:r>
              <a:rPr lang="en-US" dirty="0" smtClean="0"/>
              <a:t>Henry married her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accel="50000" decel="5000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9" presetID="2" presetClass="entr" presetSubtype="4" accel="50000" decel="50000" fill="hold" grpId="0"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additive="base">
                                        <p:cTn id="4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dirty="0" smtClean="0"/>
              <a:t>Henry VIII </a:t>
            </a:r>
            <a:br>
              <a:rPr lang="en-US" dirty="0" smtClean="0"/>
            </a:br>
            <a:r>
              <a:rPr lang="en-US" dirty="0" smtClean="0"/>
              <a:t>ruled for 36 years</a:t>
            </a:r>
            <a:endParaRPr lang="en-US" dirty="0"/>
          </a:p>
        </p:txBody>
      </p:sp>
      <p:pic>
        <p:nvPicPr>
          <p:cNvPr id="4" name="Content Placeholder 3" descr="Henry-VIII-kingofengland_1491-1547.jpg"/>
          <p:cNvPicPr>
            <a:picLocks noGrp="1" noChangeAspect="1"/>
          </p:cNvPicPr>
          <p:nvPr>
            <p:ph idx="1"/>
          </p:nvPr>
        </p:nvPicPr>
        <p:blipFill>
          <a:blip r:embed="rId2"/>
          <a:stretch>
            <a:fillRect/>
          </a:stretch>
        </p:blipFill>
        <p:spPr>
          <a:xfrm>
            <a:off x="2895600" y="1417638"/>
            <a:ext cx="2971800" cy="5287962"/>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smtClean="0"/>
              <a:t>Henry VIII</a:t>
            </a:r>
            <a:br>
              <a:rPr lang="en-US" sz="4800" dirty="0" smtClean="0"/>
            </a:br>
            <a:endParaRPr lang="en-US" sz="4800" dirty="0"/>
          </a:p>
        </p:txBody>
      </p:sp>
      <p:sp>
        <p:nvSpPr>
          <p:cNvPr id="3" name="Content Placeholder 2"/>
          <p:cNvSpPr>
            <a:spLocks noGrp="1"/>
          </p:cNvSpPr>
          <p:nvPr>
            <p:ph idx="1"/>
          </p:nvPr>
        </p:nvSpPr>
        <p:spPr>
          <a:xfrm>
            <a:off x="457200" y="914400"/>
            <a:ext cx="8458200" cy="5791200"/>
          </a:xfrm>
        </p:spPr>
        <p:txBody>
          <a:bodyPr>
            <a:normAutofit/>
          </a:bodyPr>
          <a:lstStyle/>
          <a:p>
            <a:r>
              <a:rPr lang="en-US" dirty="0" smtClean="0"/>
              <a:t>Life….1491-1547</a:t>
            </a:r>
          </a:p>
          <a:p>
            <a:r>
              <a:rPr lang="en-US" dirty="0" smtClean="0"/>
              <a:t>Reign…1509-1547</a:t>
            </a:r>
          </a:p>
          <a:p>
            <a:r>
              <a:rPr lang="en-US" dirty="0" smtClean="0"/>
              <a:t>“RENAISSANCE MAN” – wrote poetry, music, literature; in youth very athletic, handsome, ladies man, good dancer, etc.</a:t>
            </a:r>
          </a:p>
          <a:p>
            <a:r>
              <a:rPr lang="en-US" dirty="0" smtClean="0"/>
              <a:t>Established the ROYAL NAVY (begun by his father and became powerful under son)  Put stop to foreign invasions, allowed England to spread power, language, literature all over world. (beginnings of England as World Power)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Henry VIII Wives</a:t>
            </a:r>
            <a:endParaRPr lang="en-US" dirty="0"/>
          </a:p>
        </p:txBody>
      </p:sp>
      <p:sp>
        <p:nvSpPr>
          <p:cNvPr id="3" name="Content Placeholder 2"/>
          <p:cNvSpPr>
            <a:spLocks noGrp="1"/>
          </p:cNvSpPr>
          <p:nvPr>
            <p:ph idx="1"/>
          </p:nvPr>
        </p:nvSpPr>
        <p:spPr/>
        <p:txBody>
          <a:bodyPr/>
          <a:lstStyle/>
          <a:p>
            <a:r>
              <a:rPr lang="en-US" dirty="0" smtClean="0"/>
              <a:t>WIVES: - 1)  Katherine of Aragon (divorced)</a:t>
            </a:r>
          </a:p>
          <a:p>
            <a:pPr lvl="3"/>
            <a:r>
              <a:rPr lang="en-US" sz="3200" dirty="0" smtClean="0"/>
              <a:t>   2)  Anne Boleyn  (beheaded)</a:t>
            </a:r>
          </a:p>
          <a:p>
            <a:pPr lvl="3"/>
            <a:r>
              <a:rPr lang="en-US" sz="3200" dirty="0" smtClean="0"/>
              <a:t>   3)  Jane Seymour (died)</a:t>
            </a:r>
          </a:p>
          <a:p>
            <a:pPr lvl="3"/>
            <a:r>
              <a:rPr lang="en-US" sz="3200" dirty="0" smtClean="0"/>
              <a:t>   4)  Anne of Cleves (divorced)</a:t>
            </a:r>
          </a:p>
          <a:p>
            <a:pPr lvl="3"/>
            <a:r>
              <a:rPr lang="en-US" sz="3200" dirty="0" smtClean="0"/>
              <a:t>   5)  Catherine Howard (beheaded)</a:t>
            </a:r>
          </a:p>
          <a:p>
            <a:pPr lvl="3"/>
            <a:r>
              <a:rPr lang="en-US" sz="3200" dirty="0" smtClean="0"/>
              <a:t>   6)  Catherine Parr (survived)</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Katherine of Aragon -- Wife 1</a:t>
            </a:r>
            <a:br>
              <a:rPr lang="en-US" dirty="0" smtClean="0"/>
            </a:br>
            <a:endParaRPr lang="en-US" dirty="0"/>
          </a:p>
        </p:txBody>
      </p:sp>
      <p:pic>
        <p:nvPicPr>
          <p:cNvPr id="4" name="Content Placeholder 3" descr="CatherineAragon.jpg"/>
          <p:cNvPicPr>
            <a:picLocks noGrp="1" noChangeAspect="1"/>
          </p:cNvPicPr>
          <p:nvPr>
            <p:ph idx="1"/>
          </p:nvPr>
        </p:nvPicPr>
        <p:blipFill>
          <a:blip r:embed="rId2"/>
          <a:stretch>
            <a:fillRect/>
          </a:stretch>
        </p:blipFill>
        <p:spPr>
          <a:xfrm>
            <a:off x="2904978" y="1600200"/>
            <a:ext cx="3334043" cy="4525963"/>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fontScale="77500" lnSpcReduction="20000"/>
          </a:bodyPr>
          <a:lstStyle/>
          <a:p>
            <a:pPr>
              <a:buFontTx/>
              <a:buChar char="•"/>
            </a:pPr>
            <a:r>
              <a:rPr lang="en-US" dirty="0" smtClean="0"/>
              <a:t>Michelangelo’s art, with its perfectly proportioned figures, suggests that humans are noble and capable of perfection</a:t>
            </a:r>
          </a:p>
          <a:p>
            <a:pPr>
              <a:buFontTx/>
              <a:buChar char="•"/>
            </a:pPr>
            <a:endParaRPr lang="en-US" dirty="0" smtClean="0"/>
          </a:p>
          <a:p>
            <a:pPr>
              <a:buFontTx/>
              <a:buChar char="•"/>
            </a:pPr>
            <a:r>
              <a:rPr lang="en-US" dirty="0" smtClean="0"/>
              <a:t>Later, John Milton expressed same view of free will, potential greatness, and possible degradation of humanity.  (with great power comes great responsibility)  --  </a:t>
            </a:r>
            <a:r>
              <a:rPr lang="en-US" u="sng" dirty="0" smtClean="0"/>
              <a:t>Paradise Lost</a:t>
            </a:r>
            <a:r>
              <a:rPr lang="en-US" dirty="0" smtClean="0"/>
              <a:t> = epic poem</a:t>
            </a:r>
          </a:p>
          <a:p>
            <a:pPr>
              <a:buFontTx/>
              <a:buChar char="•"/>
            </a:pPr>
            <a:endParaRPr lang="en-US" dirty="0" smtClean="0"/>
          </a:p>
          <a:p>
            <a:pPr>
              <a:buFontTx/>
              <a:buChar char="•"/>
            </a:pPr>
            <a:r>
              <a:rPr lang="en-US" dirty="0" smtClean="0"/>
              <a:t> Beginning of the late 1400’s…Change</a:t>
            </a:r>
          </a:p>
          <a:p>
            <a:pPr lvl="1"/>
            <a:r>
              <a:rPr lang="en-US" dirty="0" smtClean="0"/>
              <a:t>People’s values</a:t>
            </a:r>
          </a:p>
          <a:p>
            <a:pPr lvl="1"/>
            <a:r>
              <a:rPr lang="en-US" dirty="0" smtClean="0"/>
              <a:t>Beliefs</a:t>
            </a:r>
          </a:p>
          <a:p>
            <a:pPr lvl="1"/>
            <a:r>
              <a:rPr lang="en-US" dirty="0" smtClean="0"/>
              <a:t>Behavior</a:t>
            </a:r>
          </a:p>
          <a:p>
            <a:r>
              <a:rPr lang="en-US" dirty="0" smtClean="0"/>
              <a:t>Renewal of Human Spirit</a:t>
            </a:r>
          </a:p>
          <a:p>
            <a:pPr lvl="1"/>
            <a:r>
              <a:rPr lang="en-US" dirty="0" smtClean="0"/>
              <a:t>“Renaissance person”</a:t>
            </a:r>
          </a:p>
          <a:p>
            <a:r>
              <a:rPr lang="en-US" dirty="0" smtClean="0"/>
              <a:t>The Church is still rich and powerful.</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20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20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20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2000"/>
                                        <p:tgtEl>
                                          <p:spTgt spid="3">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fade">
                                      <p:cBhvr>
                                        <p:cTn id="42" dur="2000"/>
                                        <p:tgtEl>
                                          <p:spTgt spid="3">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fade">
                                      <p:cBhvr>
                                        <p:cTn id="47"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4"/>
    </p:bld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smtClean="0"/>
              <a:t>Katherine of Aragon</a:t>
            </a:r>
            <a:br>
              <a:rPr lang="en-US" sz="4800" dirty="0" smtClean="0"/>
            </a:br>
            <a:endParaRPr lang="en-US" sz="4800" dirty="0"/>
          </a:p>
        </p:txBody>
      </p:sp>
      <p:sp>
        <p:nvSpPr>
          <p:cNvPr id="3" name="Content Placeholder 2"/>
          <p:cNvSpPr>
            <a:spLocks noGrp="1"/>
          </p:cNvSpPr>
          <p:nvPr>
            <p:ph idx="1"/>
          </p:nvPr>
        </p:nvSpPr>
        <p:spPr>
          <a:xfrm>
            <a:off x="228600" y="1066800"/>
            <a:ext cx="8686800" cy="4525963"/>
          </a:xfrm>
        </p:spPr>
        <p:txBody>
          <a:bodyPr>
            <a:normAutofit/>
          </a:bodyPr>
          <a:lstStyle/>
          <a:p>
            <a:pPr>
              <a:buNone/>
            </a:pPr>
            <a:endParaRPr lang="en-US" dirty="0" smtClean="0"/>
          </a:p>
          <a:p>
            <a:r>
              <a:rPr lang="en-US" dirty="0" smtClean="0"/>
              <a:t>Very Catholic!</a:t>
            </a:r>
          </a:p>
          <a:p>
            <a:r>
              <a:rPr lang="en-US" dirty="0" smtClean="0"/>
              <a:t>They were very happy for awhile</a:t>
            </a:r>
          </a:p>
          <a:p>
            <a:r>
              <a:rPr lang="en-US" dirty="0" smtClean="0"/>
              <a:t>Gave birth to daughter:  Mary</a:t>
            </a:r>
          </a:p>
          <a:p>
            <a:r>
              <a:rPr lang="en-US" dirty="0" smtClean="0"/>
              <a:t>Doesn’t give him the son he wants, eyes move elsewhere</a:t>
            </a:r>
          </a:p>
          <a:p>
            <a:r>
              <a:rPr lang="en-US" dirty="0" smtClean="0"/>
              <a:t>Annulment (divorce) – sends her back to Spain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1"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1"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1"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1"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grpId="1"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build="p" bldLvl="4"/>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Anne Boleyn – Wife 2</a:t>
            </a:r>
            <a:endParaRPr lang="en-US" dirty="0"/>
          </a:p>
        </p:txBody>
      </p:sp>
      <p:pic>
        <p:nvPicPr>
          <p:cNvPr id="4" name="Content Placeholder 3" descr="AnneBoleyn2810_468x723.jpg"/>
          <p:cNvPicPr>
            <a:picLocks noGrp="1" noChangeAspect="1"/>
          </p:cNvPicPr>
          <p:nvPr>
            <p:ph idx="1"/>
          </p:nvPr>
        </p:nvPicPr>
        <p:blipFill>
          <a:blip r:embed="rId2"/>
          <a:stretch>
            <a:fillRect/>
          </a:stretch>
        </p:blipFill>
        <p:spPr>
          <a:xfrm>
            <a:off x="3107165" y="1600200"/>
            <a:ext cx="2929669" cy="4525963"/>
          </a:xfr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r>
              <a:rPr lang="en-US" dirty="0" smtClean="0"/>
              <a:t>Anne Boleyn -- Wife 2</a:t>
            </a:r>
            <a:endParaRPr lang="en-US" dirty="0"/>
          </a:p>
        </p:txBody>
      </p:sp>
      <p:sp>
        <p:nvSpPr>
          <p:cNvPr id="3" name="Content Placeholder 2"/>
          <p:cNvSpPr>
            <a:spLocks noGrp="1"/>
          </p:cNvSpPr>
          <p:nvPr>
            <p:ph idx="1"/>
          </p:nvPr>
        </p:nvSpPr>
        <p:spPr>
          <a:xfrm>
            <a:off x="304800" y="1066800"/>
            <a:ext cx="8534400" cy="5791200"/>
          </a:xfrm>
        </p:spPr>
        <p:txBody>
          <a:bodyPr>
            <a:normAutofit/>
          </a:bodyPr>
          <a:lstStyle/>
          <a:p>
            <a:r>
              <a:rPr lang="en-US" sz="3400" dirty="0" smtClean="0"/>
              <a:t>Henry created the CHURCH OF ENGLAND -1531- for her</a:t>
            </a:r>
          </a:p>
          <a:p>
            <a:r>
              <a:rPr lang="en-US" sz="3400" dirty="0" smtClean="0"/>
              <a:t>Henry became attracted to her about 1525 – she was one of Katherine of Aragon’s ladies in waiting</a:t>
            </a:r>
          </a:p>
          <a:p>
            <a:r>
              <a:rPr lang="en-US" sz="3400" dirty="0" smtClean="0"/>
              <a:t>Henry sent Cardinal Wolsey to the Pope</a:t>
            </a:r>
          </a:p>
          <a:p>
            <a:r>
              <a:rPr lang="en-US" sz="3400" dirty="0" smtClean="0"/>
              <a:t>1529-Henry dismissed Cardinal Wolsey as Lord Chancellor (didn’t get right answer from Pope)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4"/>
    </p:bld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Establishment of the </a:t>
            </a:r>
            <a:br>
              <a:rPr lang="en-US" dirty="0" smtClean="0"/>
            </a:br>
            <a:r>
              <a:rPr lang="en-US" dirty="0" smtClean="0"/>
              <a:t>Church of England</a:t>
            </a:r>
            <a:endParaRPr lang="en-US" dirty="0"/>
          </a:p>
        </p:txBody>
      </p:sp>
      <p:sp>
        <p:nvSpPr>
          <p:cNvPr id="3" name="Content Placeholder 2"/>
          <p:cNvSpPr>
            <a:spLocks noGrp="1"/>
          </p:cNvSpPr>
          <p:nvPr>
            <p:ph idx="1"/>
          </p:nvPr>
        </p:nvSpPr>
        <p:spPr>
          <a:xfrm>
            <a:off x="457200" y="1828800"/>
            <a:ext cx="8458200" cy="4800600"/>
          </a:xfrm>
        </p:spPr>
        <p:txBody>
          <a:bodyPr>
            <a:normAutofit fontScale="92500"/>
          </a:bodyPr>
          <a:lstStyle/>
          <a:p>
            <a:r>
              <a:rPr lang="en-US" dirty="0" smtClean="0"/>
              <a:t>Henry established the Church of England (English Church, Anglican Church) and made himself supreme head in 1531  (NOTHING changed in Church except his divorce—never considered himself Protestant)</a:t>
            </a:r>
          </a:p>
          <a:p>
            <a:r>
              <a:rPr lang="en-US" dirty="0" smtClean="0"/>
              <a:t>Henry replaced him with Sir Thomas More…</a:t>
            </a:r>
          </a:p>
          <a:p>
            <a:pPr lvl="1"/>
            <a:r>
              <a:rPr lang="en-US" dirty="0" smtClean="0"/>
              <a:t>Loyal to Rome, his friend; thought he’d get the upper hand in Church decisions, especially in getting a divorce</a:t>
            </a:r>
          </a:p>
          <a:p>
            <a:pPr lvl="1"/>
            <a:r>
              <a:rPr lang="en-US" dirty="0" smtClean="0"/>
              <a:t>Henry underestimated his friend’s commitment to Church</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Anne Boleyn</a:t>
            </a:r>
            <a:br>
              <a:rPr lang="en-US" dirty="0" smtClean="0"/>
            </a:br>
            <a:r>
              <a:rPr lang="en-US" dirty="0" smtClean="0"/>
              <a:t>Wife 2 continued</a:t>
            </a:r>
            <a:endParaRPr lang="en-US" dirty="0"/>
          </a:p>
        </p:txBody>
      </p:sp>
      <p:sp>
        <p:nvSpPr>
          <p:cNvPr id="3" name="Content Placeholder 2"/>
          <p:cNvSpPr>
            <a:spLocks noGrp="1"/>
          </p:cNvSpPr>
          <p:nvPr>
            <p:ph idx="1"/>
          </p:nvPr>
        </p:nvSpPr>
        <p:spPr/>
        <p:txBody>
          <a:bodyPr>
            <a:normAutofit/>
          </a:bodyPr>
          <a:lstStyle/>
          <a:p>
            <a:r>
              <a:rPr lang="en-US" dirty="0" smtClean="0"/>
              <a:t>Henry secretly married Anne - 1533</a:t>
            </a:r>
          </a:p>
          <a:p>
            <a:r>
              <a:rPr lang="en-US" dirty="0" smtClean="0"/>
              <a:t>Parliament declared the marriage to Katherine invalid</a:t>
            </a:r>
          </a:p>
          <a:p>
            <a:pPr lvl="1"/>
            <a:r>
              <a:rPr lang="en-US" dirty="0" smtClean="0"/>
              <a:t>Careful…..if marriage is invalid…</a:t>
            </a:r>
          </a:p>
          <a:p>
            <a:pPr lvl="2"/>
            <a:r>
              <a:rPr lang="en-US" dirty="0" smtClean="0"/>
              <a:t>What happens to Mary????</a:t>
            </a:r>
          </a:p>
          <a:p>
            <a:pPr lvl="2"/>
            <a:r>
              <a:rPr lang="en-US" dirty="0" smtClean="0"/>
              <a:t>She is considered illegitimate</a:t>
            </a:r>
          </a:p>
          <a:p>
            <a:r>
              <a:rPr lang="en-US" dirty="0" smtClean="0"/>
              <a:t>Anne gives birth to Elizabeth – Sept. 1533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accel="50000" decel="5000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4"/>
    </p:bld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Sir Thomas More Falls</a:t>
            </a:r>
            <a:endParaRPr lang="en-US" dirty="0"/>
          </a:p>
        </p:txBody>
      </p:sp>
      <p:sp>
        <p:nvSpPr>
          <p:cNvPr id="3" name="Content Placeholder 2"/>
          <p:cNvSpPr>
            <a:spLocks noGrp="1"/>
          </p:cNvSpPr>
          <p:nvPr>
            <p:ph idx="1"/>
          </p:nvPr>
        </p:nvSpPr>
        <p:spPr>
          <a:xfrm>
            <a:off x="152400" y="990600"/>
            <a:ext cx="8534400" cy="5638800"/>
          </a:xfrm>
        </p:spPr>
        <p:txBody>
          <a:bodyPr>
            <a:normAutofit lnSpcReduction="10000"/>
          </a:bodyPr>
          <a:lstStyle/>
          <a:p>
            <a:r>
              <a:rPr lang="en-US" dirty="0" smtClean="0"/>
              <a:t>A Catholic, loyal to true meaning of Church and to Katherine</a:t>
            </a:r>
          </a:p>
          <a:p>
            <a:r>
              <a:rPr lang="en-US" dirty="0" smtClean="0"/>
              <a:t>Would not attend Anne’s coronation</a:t>
            </a:r>
          </a:p>
          <a:p>
            <a:pPr lvl="1"/>
            <a:r>
              <a:rPr lang="en-US" dirty="0" smtClean="0"/>
              <a:t>but sent messages that he hoped they would be happy.</a:t>
            </a:r>
          </a:p>
          <a:p>
            <a:r>
              <a:rPr lang="en-US" dirty="0" smtClean="0">
                <a:solidFill>
                  <a:srgbClr val="FFFF00"/>
                </a:solidFill>
              </a:rPr>
              <a:t>Henry </a:t>
            </a:r>
            <a:r>
              <a:rPr lang="en-US" dirty="0" err="1" smtClean="0">
                <a:solidFill>
                  <a:srgbClr val="FFFF00"/>
                </a:solidFill>
              </a:rPr>
              <a:t>VIII’s</a:t>
            </a:r>
            <a:r>
              <a:rPr lang="en-US" dirty="0" smtClean="0">
                <a:solidFill>
                  <a:srgbClr val="FFFF00"/>
                </a:solidFill>
              </a:rPr>
              <a:t> First Act of Succession- ordered subjects to accept Henry’s marriage to Anne as “undoubted, true, sincere and perfect“</a:t>
            </a:r>
          </a:p>
          <a:p>
            <a:pPr lvl="1"/>
            <a:r>
              <a:rPr lang="en-US" dirty="0" smtClean="0"/>
              <a:t>making Elizabeth the rightful heir and Mary illegitimate</a:t>
            </a:r>
          </a:p>
          <a:p>
            <a:pPr>
              <a:buNone/>
            </a:pPr>
            <a:r>
              <a:rPr lang="en-US" dirty="0" smtClean="0"/>
              <a:t>	</a:t>
            </a:r>
            <a:r>
              <a:rPr lang="en-US" sz="2800" dirty="0" smtClean="0"/>
              <a:t>-- More refused to sign…4 days later imprisoned for high treason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accel="50000" decel="5000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5"/>
    </p:bld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Sir Thomas More Falls</a:t>
            </a:r>
            <a:endParaRPr lang="en-US" dirty="0"/>
          </a:p>
        </p:txBody>
      </p:sp>
      <p:sp>
        <p:nvSpPr>
          <p:cNvPr id="3" name="Content Placeholder 2"/>
          <p:cNvSpPr>
            <a:spLocks noGrp="1"/>
          </p:cNvSpPr>
          <p:nvPr>
            <p:ph idx="1"/>
          </p:nvPr>
        </p:nvSpPr>
        <p:spPr/>
        <p:txBody>
          <a:bodyPr/>
          <a:lstStyle/>
          <a:p>
            <a:r>
              <a:rPr lang="en-US" dirty="0" smtClean="0"/>
              <a:t>Kept in Bell Tower, London, for 1 year</a:t>
            </a:r>
          </a:p>
          <a:p>
            <a:r>
              <a:rPr lang="en-US" dirty="0" smtClean="0"/>
              <a:t>Found guilty and sentenced to be beheaded</a:t>
            </a:r>
          </a:p>
          <a:p>
            <a:r>
              <a:rPr lang="en-US" dirty="0" smtClean="0"/>
              <a:t>Beheaded 1535 </a:t>
            </a:r>
          </a:p>
          <a:p>
            <a:r>
              <a:rPr lang="en-US" dirty="0" smtClean="0"/>
              <a:t>Last words: “I am the King’s good servant and God’s first.”</a:t>
            </a:r>
          </a:p>
          <a:p>
            <a:r>
              <a:rPr lang="en-US" dirty="0" smtClean="0"/>
              <a:t>The Pope excommunicates Henry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Anne Boleyn Falls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Henry soon tires of her</a:t>
            </a:r>
          </a:p>
          <a:p>
            <a:r>
              <a:rPr lang="en-US" dirty="0" smtClean="0"/>
              <a:t>Anne had 2-3 miscarriages or still-births (some males) –  (probably actually Henry’s fault…)</a:t>
            </a:r>
          </a:p>
          <a:p>
            <a:r>
              <a:rPr lang="en-US" dirty="0" smtClean="0"/>
              <a:t>Henry needs a son….he needs to get rid of Anne</a:t>
            </a:r>
          </a:p>
          <a:p>
            <a:r>
              <a:rPr lang="en-US" dirty="0" smtClean="0"/>
              <a:t>Has her arrested on charges of…WITCHCRAFT and adultery</a:t>
            </a:r>
          </a:p>
          <a:p>
            <a:pPr lvl="1"/>
            <a:r>
              <a:rPr lang="en-US" smtClean="0"/>
              <a:t>She TRAPPED </a:t>
            </a:r>
            <a:r>
              <a:rPr lang="en-US" dirty="0" smtClean="0"/>
              <a:t>him in to marriage</a:t>
            </a:r>
          </a:p>
          <a:p>
            <a:pPr lvl="1"/>
            <a:r>
              <a:rPr lang="en-US" dirty="0" smtClean="0"/>
              <a:t>Says she is an adulteress</a:t>
            </a:r>
          </a:p>
          <a:p>
            <a:pPr lvl="2"/>
            <a:r>
              <a:rPr lang="en-US" dirty="0" smtClean="0"/>
              <a:t>Relations with 5 other men</a:t>
            </a:r>
          </a:p>
          <a:p>
            <a:pPr lvl="2"/>
            <a:r>
              <a:rPr lang="en-US" dirty="0" smtClean="0"/>
              <a:t>Even incest with her own brother George</a:t>
            </a:r>
          </a:p>
          <a:p>
            <a:r>
              <a:rPr lang="en-US" dirty="0" smtClean="0"/>
              <a:t>None of it true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accel="50000" decel="5000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accel="50000" decel="50000"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accel="50000" decel="50000"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accel="50000" decel="50000"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4"/>
    </p:bld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Anne Boleyn Falls</a:t>
            </a:r>
            <a:endParaRPr lang="en-US" dirty="0"/>
          </a:p>
        </p:txBody>
      </p:sp>
      <p:sp>
        <p:nvSpPr>
          <p:cNvPr id="3" name="Content Placeholder 2"/>
          <p:cNvSpPr>
            <a:spLocks noGrp="1"/>
          </p:cNvSpPr>
          <p:nvPr>
            <p:ph idx="1"/>
          </p:nvPr>
        </p:nvSpPr>
        <p:spPr/>
        <p:txBody>
          <a:bodyPr/>
          <a:lstStyle/>
          <a:p>
            <a:r>
              <a:rPr lang="en-US" dirty="0" smtClean="0"/>
              <a:t>Court finds her guilty---May 1536</a:t>
            </a:r>
          </a:p>
          <a:p>
            <a:r>
              <a:rPr lang="en-US" dirty="0" smtClean="0"/>
              <a:t>Her own uncle presided over the court (her father was excused from being present, but did preside over trial of supposed lovers)</a:t>
            </a:r>
          </a:p>
          <a:p>
            <a:r>
              <a:rPr lang="en-US" dirty="0" smtClean="0"/>
              <a:t>Because of Henry’s fondness for her, he has a sharp sword commissioned for the execution instead of the broad ax</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Jane Seymour -- Wife 3</a:t>
            </a:r>
            <a:endParaRPr lang="en-US" dirty="0"/>
          </a:p>
        </p:txBody>
      </p:sp>
      <p:pic>
        <p:nvPicPr>
          <p:cNvPr id="4" name="Content Placeholder 3" descr="32610~Jane-Seymour-Posters.jpg"/>
          <p:cNvPicPr>
            <a:picLocks noGrp="1" noChangeAspect="1"/>
          </p:cNvPicPr>
          <p:nvPr>
            <p:ph idx="1"/>
          </p:nvPr>
        </p:nvPicPr>
        <p:blipFill>
          <a:blip r:embed="rId2"/>
          <a:stretch>
            <a:fillRect/>
          </a:stretch>
        </p:blipFill>
        <p:spPr>
          <a:xfrm>
            <a:off x="2209801" y="1629570"/>
            <a:ext cx="4953000" cy="522843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Humanism</a:t>
            </a:r>
            <a:endParaRPr lang="en-US" dirty="0"/>
          </a:p>
        </p:txBody>
      </p:sp>
      <p:sp>
        <p:nvSpPr>
          <p:cNvPr id="3" name="Content Placeholder 2"/>
          <p:cNvSpPr>
            <a:spLocks noGrp="1"/>
          </p:cNvSpPr>
          <p:nvPr>
            <p:ph idx="1"/>
          </p:nvPr>
        </p:nvSpPr>
        <p:spPr>
          <a:xfrm>
            <a:off x="76200" y="1417638"/>
            <a:ext cx="8915400" cy="5059362"/>
          </a:xfrm>
        </p:spPr>
        <p:txBody>
          <a:bodyPr>
            <a:normAutofit fontScale="92500" lnSpcReduction="20000"/>
          </a:bodyPr>
          <a:lstStyle/>
          <a:p>
            <a:r>
              <a:rPr lang="en-US" dirty="0" smtClean="0"/>
              <a:t>An intellectual movement (OPTIMISTIC view of human life)</a:t>
            </a:r>
          </a:p>
          <a:p>
            <a:r>
              <a:rPr lang="en-US" dirty="0" smtClean="0"/>
              <a:t>Used the classics </a:t>
            </a:r>
            <a:r>
              <a:rPr lang="en-US" b="1" dirty="0" smtClean="0"/>
              <a:t>combined</a:t>
            </a:r>
            <a:r>
              <a:rPr lang="en-US" dirty="0" smtClean="0"/>
              <a:t> with traditional Christian thought – tried to harmonize Bible with classics</a:t>
            </a:r>
          </a:p>
          <a:p>
            <a:r>
              <a:rPr lang="en-US" dirty="0" smtClean="0"/>
              <a:t>Taught them how to live and rule </a:t>
            </a:r>
          </a:p>
          <a:p>
            <a:endParaRPr lang="en-US" dirty="0" smtClean="0"/>
          </a:p>
          <a:p>
            <a:r>
              <a:rPr lang="en-US" dirty="0" err="1" smtClean="0"/>
              <a:t>Desiderius</a:t>
            </a:r>
            <a:r>
              <a:rPr lang="en-US" dirty="0" smtClean="0"/>
              <a:t> Erasmus (1466?-1536)</a:t>
            </a:r>
          </a:p>
          <a:p>
            <a:pPr lvl="1"/>
            <a:r>
              <a:rPr lang="en-US" dirty="0" smtClean="0"/>
              <a:t>Dutch Monk---loved to travel---wrote in Latin</a:t>
            </a:r>
          </a:p>
          <a:p>
            <a:pPr lvl="1"/>
            <a:r>
              <a:rPr lang="en-US" dirty="0" smtClean="0"/>
              <a:t>Belonged to all of Europe---because of travels</a:t>
            </a:r>
          </a:p>
          <a:p>
            <a:pPr lvl="1"/>
            <a:r>
              <a:rPr lang="en-US" dirty="0" smtClean="0"/>
              <a:t>On a trip to England</a:t>
            </a:r>
          </a:p>
          <a:p>
            <a:pPr lvl="2"/>
            <a:r>
              <a:rPr lang="en-US" dirty="0" smtClean="0"/>
              <a:t>Taught Greek at Cambridge</a:t>
            </a:r>
          </a:p>
          <a:p>
            <a:pPr lvl="2"/>
            <a:r>
              <a:rPr lang="en-US" dirty="0" smtClean="0"/>
              <a:t>Met and became friends with a young lawyer…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fade">
                                      <p:cBhvr>
                                        <p:cTn id="39" dur="1000"/>
                                        <p:tgtEl>
                                          <p:spTgt spid="3">
                                            <p:txEl>
                                              <p:pRg st="5" end="5"/>
                                            </p:txEl>
                                          </p:spTgt>
                                        </p:tgtEl>
                                      </p:cBhvr>
                                    </p:animEffect>
                                    <p:anim calcmode="lin" valueType="num">
                                      <p:cBhvr>
                                        <p:cTn id="4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fade">
                                      <p:cBhvr>
                                        <p:cTn id="47" dur="1000"/>
                                        <p:tgtEl>
                                          <p:spTgt spid="3">
                                            <p:txEl>
                                              <p:pRg st="6" end="6"/>
                                            </p:txEl>
                                          </p:spTgt>
                                        </p:tgtEl>
                                      </p:cBhvr>
                                    </p:animEffect>
                                    <p:anim calcmode="lin" valueType="num">
                                      <p:cBhvr>
                                        <p:cTn id="4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9" dur="900"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Effect transition="in" filter="fade">
                                      <p:cBhvr>
                                        <p:cTn id="55" dur="1000"/>
                                        <p:tgtEl>
                                          <p:spTgt spid="3">
                                            <p:txEl>
                                              <p:pRg st="7" end="7"/>
                                            </p:txEl>
                                          </p:spTgt>
                                        </p:tgtEl>
                                      </p:cBhvr>
                                    </p:animEffect>
                                    <p:anim calcmode="lin" valueType="num">
                                      <p:cBhvr>
                                        <p:cTn id="56"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7" dur="900" decel="100000" fill="hold"/>
                                        <p:tgtEl>
                                          <p:spTgt spid="3">
                                            <p:txEl>
                                              <p:pRg st="7" end="7"/>
                                            </p:tx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3">
                                            <p:txEl>
                                              <p:pRg st="7" end="7"/>
                                            </p:txEl>
                                          </p:spTgt>
                                        </p:tgtEl>
                                        <p:attrNameLst>
                                          <p:attrName>ppt_y</p:attrName>
                                        </p:attrNameLst>
                                      </p:cBhvr>
                                      <p:tavLst>
                                        <p:tav tm="0">
                                          <p:val>
                                            <p:strVal val="#ppt_y-.03"/>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7"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900" decel="100000" fill="hold"/>
                                        <p:tgtEl>
                                          <p:spTgt spid="3">
                                            <p:txEl>
                                              <p:pRg st="8" end="8"/>
                                            </p:txEl>
                                          </p:spTgt>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3">
                                            <p:txEl>
                                              <p:pRg st="8" end="8"/>
                                            </p:txEl>
                                          </p:spTgt>
                                        </p:tgtEl>
                                        <p:attrNameLst>
                                          <p:attrName>ppt_y</p:attrName>
                                        </p:attrNameLst>
                                      </p:cBhvr>
                                      <p:tavLst>
                                        <p:tav tm="0">
                                          <p:val>
                                            <p:strVal val="#ppt_y-.03"/>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37" presetClass="entr" presetSubtype="0" fill="hold" grpId="0" nodeType="clickEffect">
                                  <p:stCondLst>
                                    <p:cond delay="0"/>
                                  </p:stCondLst>
                                  <p:childTnLst>
                                    <p:set>
                                      <p:cBhvr>
                                        <p:cTn id="70" dur="1" fill="hold">
                                          <p:stCondLst>
                                            <p:cond delay="0"/>
                                          </p:stCondLst>
                                        </p:cTn>
                                        <p:tgtEl>
                                          <p:spTgt spid="3">
                                            <p:txEl>
                                              <p:pRg st="9" end="9"/>
                                            </p:txEl>
                                          </p:spTgt>
                                        </p:tgtEl>
                                        <p:attrNameLst>
                                          <p:attrName>style.visibility</p:attrName>
                                        </p:attrNameLst>
                                      </p:cBhvr>
                                      <p:to>
                                        <p:strVal val="visible"/>
                                      </p:to>
                                    </p:set>
                                    <p:animEffect transition="in" filter="fade">
                                      <p:cBhvr>
                                        <p:cTn id="71" dur="1000"/>
                                        <p:tgtEl>
                                          <p:spTgt spid="3">
                                            <p:txEl>
                                              <p:pRg st="9" end="9"/>
                                            </p:txEl>
                                          </p:spTgt>
                                        </p:tgtEl>
                                      </p:cBhvr>
                                    </p:animEffect>
                                    <p:anim calcmode="lin" valueType="num">
                                      <p:cBhvr>
                                        <p:cTn id="72"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3" dur="900" decel="100000" fill="hold"/>
                                        <p:tgtEl>
                                          <p:spTgt spid="3">
                                            <p:txEl>
                                              <p:pRg st="9" end="9"/>
                                            </p:txEl>
                                          </p:spTgt>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3">
                                            <p:txEl>
                                              <p:pRg st="9" end="9"/>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4"/>
    </p:bld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Jane Seymour</a:t>
            </a:r>
            <a:br>
              <a:rPr lang="en-US" dirty="0" smtClean="0"/>
            </a:br>
            <a:r>
              <a:rPr lang="en-US" dirty="0" smtClean="0"/>
              <a:t>Wife 3</a:t>
            </a:r>
            <a:endParaRPr lang="en-US" dirty="0"/>
          </a:p>
        </p:txBody>
      </p:sp>
      <p:sp>
        <p:nvSpPr>
          <p:cNvPr id="3" name="Content Placeholder 2"/>
          <p:cNvSpPr>
            <a:spLocks noGrp="1"/>
          </p:cNvSpPr>
          <p:nvPr>
            <p:ph idx="1"/>
          </p:nvPr>
        </p:nvSpPr>
        <p:spPr>
          <a:xfrm>
            <a:off x="457200" y="1600200"/>
            <a:ext cx="8229600" cy="4953000"/>
          </a:xfrm>
        </p:spPr>
        <p:txBody>
          <a:bodyPr>
            <a:normAutofit fontScale="92500" lnSpcReduction="20000"/>
          </a:bodyPr>
          <a:lstStyle/>
          <a:p>
            <a:r>
              <a:rPr lang="en-US" dirty="0" smtClean="0"/>
              <a:t>Quiet, mousey and frail</a:t>
            </a:r>
          </a:p>
          <a:p>
            <a:r>
              <a:rPr lang="en-US" dirty="0" smtClean="0"/>
              <a:t>One of Anne Boleyn’s ladies in waiting</a:t>
            </a:r>
          </a:p>
          <a:p>
            <a:r>
              <a:rPr lang="en-US" dirty="0" smtClean="0"/>
              <a:t>Seemed to always be frightened</a:t>
            </a:r>
          </a:p>
          <a:p>
            <a:r>
              <a:rPr lang="en-US" dirty="0" smtClean="0"/>
              <a:t>VERY different from Katherine and Anne</a:t>
            </a:r>
          </a:p>
          <a:p>
            <a:r>
              <a:rPr lang="en-US" dirty="0" smtClean="0"/>
              <a:t>Married Henry day after Boleyn’s execution</a:t>
            </a:r>
          </a:p>
          <a:p>
            <a:r>
              <a:rPr lang="en-US" dirty="0" smtClean="0"/>
              <a:t>Already carrying Henry’s only legitimate son</a:t>
            </a:r>
          </a:p>
          <a:p>
            <a:pPr lvl="1"/>
            <a:r>
              <a:rPr lang="en-US" dirty="0" smtClean="0"/>
              <a:t>Edward (1537-1553)</a:t>
            </a:r>
          </a:p>
          <a:p>
            <a:r>
              <a:rPr lang="en-US" dirty="0" smtClean="0"/>
              <a:t>Childbed Fever</a:t>
            </a:r>
          </a:p>
          <a:p>
            <a:r>
              <a:rPr lang="en-US" dirty="0" smtClean="0"/>
              <a:t>Died</a:t>
            </a:r>
          </a:p>
          <a:p>
            <a:r>
              <a:rPr lang="en-US" dirty="0" smtClean="0"/>
              <a:t>Was Henry’s favorite…she gave him a son.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accel="50000" decel="5000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accel="50000" decel="50000"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accel="50000" decel="50000"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accel="50000" decel="50000"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accel="50000" decel="50000"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 of Succession II</a:t>
            </a:r>
            <a:endParaRPr lang="en-US" dirty="0"/>
          </a:p>
        </p:txBody>
      </p:sp>
      <p:sp>
        <p:nvSpPr>
          <p:cNvPr id="3" name="Content Placeholder 2"/>
          <p:cNvSpPr>
            <a:spLocks noGrp="1"/>
          </p:cNvSpPr>
          <p:nvPr>
            <p:ph idx="1"/>
          </p:nvPr>
        </p:nvSpPr>
        <p:spPr/>
        <p:txBody>
          <a:bodyPr/>
          <a:lstStyle/>
          <a:p>
            <a:pPr>
              <a:buFontTx/>
              <a:buChar char="•"/>
            </a:pPr>
            <a:r>
              <a:rPr lang="en-US" dirty="0" smtClean="0"/>
              <a:t>Made Edward the heir </a:t>
            </a:r>
          </a:p>
          <a:p>
            <a:pPr>
              <a:buFontTx/>
              <a:buChar char="•"/>
            </a:pPr>
            <a:endParaRPr lang="en-US" dirty="0" smtClean="0"/>
          </a:p>
          <a:p>
            <a:r>
              <a:rPr lang="en-US" dirty="0" smtClean="0"/>
              <a:t>Made BOTH Mary and Elizabeth illegitimate</a:t>
            </a:r>
          </a:p>
          <a:p>
            <a:pPr>
              <a:buNone/>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4"/>
    </p:bld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Anne of Cleves -- Wife 4</a:t>
            </a:r>
            <a:endParaRPr lang="en-US" dirty="0"/>
          </a:p>
        </p:txBody>
      </p:sp>
      <p:pic>
        <p:nvPicPr>
          <p:cNvPr id="4" name="Content Placeholder 3" descr="portrait_of_anne_of_cleves-400.jpg"/>
          <p:cNvPicPr>
            <a:picLocks noGrp="1" noChangeAspect="1"/>
          </p:cNvPicPr>
          <p:nvPr>
            <p:ph idx="1"/>
          </p:nvPr>
        </p:nvPicPr>
        <p:blipFill>
          <a:blip r:embed="rId2"/>
          <a:stretch>
            <a:fillRect/>
          </a:stretch>
        </p:blipFill>
        <p:spPr>
          <a:xfrm>
            <a:off x="2667000" y="1600200"/>
            <a:ext cx="4191000" cy="5257800"/>
          </a:xfr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Anne of Cleves</a:t>
            </a:r>
            <a:br>
              <a:rPr lang="en-US" dirty="0" smtClean="0"/>
            </a:br>
            <a:r>
              <a:rPr lang="en-US" dirty="0" smtClean="0"/>
              <a:t>Wife 4</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1540---Henry marries her, sight unseen</a:t>
            </a:r>
          </a:p>
          <a:p>
            <a:r>
              <a:rPr lang="en-US" dirty="0" smtClean="0"/>
              <a:t>Alliance with Germany</a:t>
            </a:r>
          </a:p>
          <a:p>
            <a:r>
              <a:rPr lang="en-US" dirty="0" smtClean="0"/>
              <a:t>Had only seen portraits of Anne (in person, didn’t like what he saw– called her a “</a:t>
            </a:r>
            <a:r>
              <a:rPr lang="en-US" dirty="0" err="1" smtClean="0"/>
              <a:t>Flander’s</a:t>
            </a:r>
            <a:r>
              <a:rPr lang="en-US" dirty="0" smtClean="0"/>
              <a:t> mare”)</a:t>
            </a:r>
          </a:p>
          <a:p>
            <a:pPr>
              <a:buNone/>
            </a:pPr>
            <a:endParaRPr lang="en-US" dirty="0" smtClean="0"/>
          </a:p>
          <a:p>
            <a:r>
              <a:rPr lang="en-US" dirty="0" smtClean="0"/>
              <a:t>She saw what was coming (SMART)</a:t>
            </a:r>
          </a:p>
          <a:p>
            <a:r>
              <a:rPr lang="en-US" dirty="0" smtClean="0"/>
              <a:t>Testified-the marriage was never consummated </a:t>
            </a:r>
          </a:p>
          <a:p>
            <a:r>
              <a:rPr lang="en-US" dirty="0" smtClean="0"/>
              <a:t>Probably most fortunate of all Henry’s wives</a:t>
            </a:r>
          </a:p>
          <a:p>
            <a:pPr lvl="1"/>
            <a:r>
              <a:rPr lang="en-US" dirty="0" smtClean="0"/>
              <a:t>Received many gifts from Henry (SET for LIFE)</a:t>
            </a:r>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Catherine Howard – Wife 5</a:t>
            </a:r>
            <a:endParaRPr lang="en-US" dirty="0"/>
          </a:p>
        </p:txBody>
      </p:sp>
      <p:pic>
        <p:nvPicPr>
          <p:cNvPr id="4" name="Content Placeholder 3" descr="CatherineHoward.png"/>
          <p:cNvPicPr>
            <a:picLocks noGrp="1" noChangeAspect="1"/>
          </p:cNvPicPr>
          <p:nvPr>
            <p:ph idx="1"/>
          </p:nvPr>
        </p:nvPicPr>
        <p:blipFill>
          <a:blip r:embed="rId2"/>
          <a:stretch>
            <a:fillRect/>
          </a:stretch>
        </p:blipFill>
        <p:spPr>
          <a:xfrm>
            <a:off x="2299930" y="1600200"/>
            <a:ext cx="4544140" cy="4525963"/>
          </a:xfr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Catherine Howard</a:t>
            </a:r>
            <a:br>
              <a:rPr lang="en-US" dirty="0" smtClean="0"/>
            </a:br>
            <a:r>
              <a:rPr lang="en-US" dirty="0" smtClean="0"/>
              <a:t>Wife 5</a:t>
            </a:r>
            <a:endParaRPr lang="en-US" dirty="0"/>
          </a:p>
        </p:txBody>
      </p:sp>
      <p:sp>
        <p:nvSpPr>
          <p:cNvPr id="3" name="Content Placeholder 2"/>
          <p:cNvSpPr>
            <a:spLocks noGrp="1"/>
          </p:cNvSpPr>
          <p:nvPr>
            <p:ph idx="1"/>
          </p:nvPr>
        </p:nvSpPr>
        <p:spPr/>
        <p:txBody>
          <a:bodyPr/>
          <a:lstStyle/>
          <a:p>
            <a:r>
              <a:rPr lang="en-US" dirty="0" smtClean="0"/>
              <a:t>Born between 1520 and 1525…no record</a:t>
            </a:r>
          </a:p>
          <a:p>
            <a:r>
              <a:rPr lang="en-US" dirty="0" smtClean="0"/>
              <a:t>Cousin of Anne Boleyn (poor side of family)</a:t>
            </a:r>
          </a:p>
          <a:p>
            <a:r>
              <a:rPr lang="en-US" dirty="0" smtClean="0"/>
              <a:t>Wild child -- not supervised like most young children</a:t>
            </a:r>
          </a:p>
          <a:p>
            <a:r>
              <a:rPr lang="en-US" dirty="0" smtClean="0"/>
              <a:t>Affair with music teacher</a:t>
            </a:r>
          </a:p>
          <a:p>
            <a:r>
              <a:rPr lang="en-US" dirty="0" smtClean="0"/>
              <a:t>Affair with estate manager</a:t>
            </a:r>
          </a:p>
          <a:p>
            <a:r>
              <a:rPr lang="en-US" dirty="0" smtClean="0"/>
              <a:t>One of Anne of Cleve’s ladies in waiting</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fade">
                                      <p:cBhvr>
                                        <p:cTn id="47" dur="1000"/>
                                        <p:tgtEl>
                                          <p:spTgt spid="3">
                                            <p:txEl>
                                              <p:pRg st="5" end="5"/>
                                            </p:txEl>
                                          </p:spTgt>
                                        </p:tgtEl>
                                      </p:cBhvr>
                                    </p:animEffect>
                                    <p:anim calcmode="lin" valueType="num">
                                      <p:cBhvr>
                                        <p:cTn id="4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9"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4"/>
    </p:bld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Catherine Howard</a:t>
            </a:r>
            <a:br>
              <a:rPr lang="en-US" dirty="0" smtClean="0"/>
            </a:br>
            <a:r>
              <a:rPr lang="en-US" dirty="0" smtClean="0"/>
              <a:t>Wife 5</a:t>
            </a:r>
            <a:endParaRPr lang="en-US" dirty="0"/>
          </a:p>
        </p:txBody>
      </p:sp>
      <p:sp>
        <p:nvSpPr>
          <p:cNvPr id="3" name="Content Placeholder 2"/>
          <p:cNvSpPr>
            <a:spLocks noGrp="1"/>
          </p:cNvSpPr>
          <p:nvPr>
            <p:ph idx="1"/>
          </p:nvPr>
        </p:nvSpPr>
        <p:spPr/>
        <p:txBody>
          <a:bodyPr>
            <a:normAutofit lnSpcReduction="10000"/>
          </a:bodyPr>
          <a:lstStyle/>
          <a:p>
            <a:r>
              <a:rPr lang="en-US" dirty="0" smtClean="0"/>
              <a:t>Rumors she was carrying Henry’s son before he annulled marriage to Anne of Cleves</a:t>
            </a:r>
          </a:p>
          <a:p>
            <a:pPr lvl="1"/>
            <a:r>
              <a:rPr lang="en-US" dirty="0" smtClean="0"/>
              <a:t>Probably started by her family</a:t>
            </a:r>
          </a:p>
          <a:p>
            <a:r>
              <a:rPr lang="en-US" dirty="0" smtClean="0"/>
              <a:t>It worked…they were married a few weeks later (16 days after being freed from Anne)</a:t>
            </a:r>
          </a:p>
          <a:p>
            <a:r>
              <a:rPr lang="en-US" dirty="0" smtClean="0"/>
              <a:t>Henry showered her with jewels and clothes</a:t>
            </a:r>
          </a:p>
          <a:p>
            <a:r>
              <a:rPr lang="en-US" dirty="0" smtClean="0"/>
              <a:t>Henry called her “his rose without a thorn”</a:t>
            </a:r>
          </a:p>
          <a:p>
            <a:r>
              <a:rPr lang="en-US" dirty="0" smtClean="0"/>
              <a:t>Catherine vowed all his wishes would be met</a:t>
            </a:r>
          </a:p>
          <a:p>
            <a:pPr lvl="5"/>
            <a:r>
              <a:rPr lang="en-US" dirty="0" smtClean="0"/>
              <a:t>BUT….</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fade">
                                      <p:cBhvr>
                                        <p:cTn id="47" dur="1000"/>
                                        <p:tgtEl>
                                          <p:spTgt spid="3">
                                            <p:txEl>
                                              <p:pRg st="5" end="5"/>
                                            </p:txEl>
                                          </p:spTgt>
                                        </p:tgtEl>
                                      </p:cBhvr>
                                    </p:animEffect>
                                    <p:anim calcmode="lin" valueType="num">
                                      <p:cBhvr>
                                        <p:cTn id="4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9"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0"/>
                                  </p:stCondLst>
                                  <p:childTnLst>
                                    <p:set>
                                      <p:cBhvr>
                                        <p:cTn id="52" dur="1" fill="hold">
                                          <p:stCondLst>
                                            <p:cond delay="0"/>
                                          </p:stCondLst>
                                        </p:cTn>
                                        <p:tgtEl>
                                          <p:spTgt spid="3">
                                            <p:txEl>
                                              <p:pRg st="6" end="6"/>
                                            </p:txEl>
                                          </p:spTgt>
                                        </p:tgtEl>
                                        <p:attrNameLst>
                                          <p:attrName>style.visibility</p:attrName>
                                        </p:attrNameLst>
                                      </p:cBhvr>
                                      <p:to>
                                        <p:strVal val="visible"/>
                                      </p:to>
                                    </p:set>
                                    <p:animEffect transition="in" filter="fade">
                                      <p:cBhvr>
                                        <p:cTn id="53" dur="1000"/>
                                        <p:tgtEl>
                                          <p:spTgt spid="3">
                                            <p:txEl>
                                              <p:pRg st="6" end="6"/>
                                            </p:txEl>
                                          </p:spTgt>
                                        </p:tgtEl>
                                      </p:cBhvr>
                                    </p:animEffect>
                                    <p:anim calcmode="lin" valueType="num">
                                      <p:cBhvr>
                                        <p:cTn id="5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5" dur="900"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Catherine Howard</a:t>
            </a:r>
            <a:br>
              <a:rPr lang="en-US" dirty="0" smtClean="0"/>
            </a:br>
            <a:r>
              <a:rPr lang="en-US" dirty="0" smtClean="0"/>
              <a:t>Wife 5</a:t>
            </a:r>
            <a:endParaRPr lang="en-US" dirty="0"/>
          </a:p>
        </p:txBody>
      </p:sp>
      <p:sp>
        <p:nvSpPr>
          <p:cNvPr id="3" name="Content Placeholder 2"/>
          <p:cNvSpPr>
            <a:spLocks noGrp="1"/>
          </p:cNvSpPr>
          <p:nvPr>
            <p:ph idx="1"/>
          </p:nvPr>
        </p:nvSpPr>
        <p:spPr/>
        <p:txBody>
          <a:bodyPr/>
          <a:lstStyle/>
          <a:p>
            <a:r>
              <a:rPr lang="en-US" dirty="0" smtClean="0"/>
              <a:t>She found her marriage bed…unappealing</a:t>
            </a:r>
          </a:p>
          <a:p>
            <a:r>
              <a:rPr lang="en-US" dirty="0" smtClean="0"/>
              <a:t>By this time, Henry was…</a:t>
            </a:r>
          </a:p>
          <a:p>
            <a:pPr lvl="1"/>
            <a:r>
              <a:rPr lang="en-US" dirty="0" smtClean="0"/>
              <a:t>Nearly 50 (she was approximately 19)</a:t>
            </a:r>
          </a:p>
          <a:p>
            <a:pPr lvl="1"/>
            <a:r>
              <a:rPr lang="en-US" dirty="0" smtClean="0"/>
              <a:t>Weighed about 300 lbs.</a:t>
            </a:r>
          </a:p>
          <a:p>
            <a:pPr lvl="1"/>
            <a:r>
              <a:rPr lang="en-US" dirty="0" smtClean="0"/>
              <a:t>Sick</a:t>
            </a:r>
          </a:p>
          <a:p>
            <a:pPr lvl="1"/>
            <a:r>
              <a:rPr lang="en-US" dirty="0" smtClean="0"/>
              <a:t>Had a leg ulcer</a:t>
            </a:r>
          </a:p>
          <a:p>
            <a:r>
              <a:rPr lang="en-US" dirty="0" smtClean="0"/>
              <a:t>Early in 1541..she had a romance with Thomas Culpepper</a:t>
            </a:r>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accel="50000" decel="5000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accel="50000" decel="50000"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4"/>
    </p:bld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Catherine Howard’s Fall</a:t>
            </a:r>
            <a:endParaRPr lang="en-US" dirty="0"/>
          </a:p>
        </p:txBody>
      </p:sp>
      <p:sp>
        <p:nvSpPr>
          <p:cNvPr id="3" name="Content Placeholder 2"/>
          <p:cNvSpPr>
            <a:spLocks noGrp="1"/>
          </p:cNvSpPr>
          <p:nvPr>
            <p:ph idx="1"/>
          </p:nvPr>
        </p:nvSpPr>
        <p:spPr>
          <a:xfrm>
            <a:off x="457200" y="1066800"/>
            <a:ext cx="8458200" cy="5486400"/>
          </a:xfrm>
        </p:spPr>
        <p:txBody>
          <a:bodyPr>
            <a:normAutofit/>
          </a:bodyPr>
          <a:lstStyle/>
          <a:p>
            <a:r>
              <a:rPr lang="en-US" dirty="0" smtClean="0"/>
              <a:t>By November 1541</a:t>
            </a:r>
          </a:p>
          <a:p>
            <a:pPr lvl="1"/>
            <a:r>
              <a:rPr lang="en-US" dirty="0" smtClean="0"/>
              <a:t>She and her family had enough enemies</a:t>
            </a:r>
          </a:p>
          <a:p>
            <a:pPr lvl="1"/>
            <a:r>
              <a:rPr lang="en-US" dirty="0" smtClean="0"/>
              <a:t>Charges of treason &amp; adultery were brought against her </a:t>
            </a:r>
          </a:p>
          <a:p>
            <a:r>
              <a:rPr lang="en-US" dirty="0" smtClean="0"/>
              <a:t>Henry didn’t want to believe</a:t>
            </a:r>
          </a:p>
          <a:p>
            <a:r>
              <a:rPr lang="en-US" dirty="0" smtClean="0"/>
              <a:t>Her lovers confessed…after torture…</a:t>
            </a:r>
          </a:p>
          <a:p>
            <a:r>
              <a:rPr lang="en-US" dirty="0" smtClean="0"/>
              <a:t>AND Henry sees the love letter….</a:t>
            </a:r>
          </a:p>
          <a:p>
            <a:r>
              <a:rPr lang="en-US" dirty="0" smtClean="0"/>
              <a:t>Catherine admitted to being wild before her marriage…but NEVER admitted to the affairs after her marriage.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fade">
                                      <p:cBhvr>
                                        <p:cTn id="47" dur="1000"/>
                                        <p:tgtEl>
                                          <p:spTgt spid="3">
                                            <p:txEl>
                                              <p:pRg st="5" end="5"/>
                                            </p:txEl>
                                          </p:spTgt>
                                        </p:tgtEl>
                                      </p:cBhvr>
                                    </p:animEffect>
                                    <p:anim calcmode="lin" valueType="num">
                                      <p:cBhvr>
                                        <p:cTn id="4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9"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grpId="0"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Effect transition="in" filter="fade">
                                      <p:cBhvr>
                                        <p:cTn id="55" dur="1000"/>
                                        <p:tgtEl>
                                          <p:spTgt spid="3">
                                            <p:txEl>
                                              <p:pRg st="6" end="6"/>
                                            </p:txEl>
                                          </p:spTgt>
                                        </p:tgtEl>
                                      </p:cBhvr>
                                    </p:animEffect>
                                    <p:anim calcmode="lin" valueType="num">
                                      <p:cBhvr>
                                        <p:cTn id="5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7" dur="900"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Catherine Howard’s Fall</a:t>
            </a:r>
            <a:endParaRPr lang="en-US" dirty="0"/>
          </a:p>
        </p:txBody>
      </p:sp>
      <p:sp>
        <p:nvSpPr>
          <p:cNvPr id="3" name="Content Placeholder 2"/>
          <p:cNvSpPr>
            <a:spLocks noGrp="1"/>
          </p:cNvSpPr>
          <p:nvPr>
            <p:ph idx="1"/>
          </p:nvPr>
        </p:nvSpPr>
        <p:spPr>
          <a:xfrm>
            <a:off x="457200" y="990600"/>
            <a:ext cx="8229600" cy="5135563"/>
          </a:xfrm>
        </p:spPr>
        <p:txBody>
          <a:bodyPr>
            <a:normAutofit lnSpcReduction="10000"/>
          </a:bodyPr>
          <a:lstStyle/>
          <a:p>
            <a:r>
              <a:rPr lang="en-US" dirty="0" smtClean="0"/>
              <a:t>Stripped of her title of “Queen”</a:t>
            </a:r>
          </a:p>
          <a:p>
            <a:r>
              <a:rPr lang="en-US" dirty="0" smtClean="0"/>
              <a:t>Arrested and confined; found guilty </a:t>
            </a:r>
          </a:p>
          <a:p>
            <a:pPr lvl="1"/>
            <a:r>
              <a:rPr lang="en-US" dirty="0" smtClean="0"/>
              <a:t>Sent to the Tower of London</a:t>
            </a:r>
          </a:p>
          <a:p>
            <a:pPr lvl="1"/>
            <a:r>
              <a:rPr lang="en-US" dirty="0" smtClean="0"/>
              <a:t>Marriage annulled</a:t>
            </a:r>
          </a:p>
          <a:p>
            <a:r>
              <a:rPr lang="en-US" dirty="0" smtClean="0"/>
              <a:t>Last days, she practiced putting her head on the chopping block</a:t>
            </a:r>
          </a:p>
          <a:p>
            <a:r>
              <a:rPr lang="en-US" dirty="0" smtClean="0"/>
              <a:t>Beheaded February 12, 1542</a:t>
            </a:r>
          </a:p>
          <a:p>
            <a:r>
              <a:rPr lang="en-US" dirty="0" smtClean="0"/>
              <a:t>Defiant Last words</a:t>
            </a:r>
          </a:p>
          <a:p>
            <a:pPr lvl="1"/>
            <a:r>
              <a:rPr lang="en-US" dirty="0" smtClean="0"/>
              <a:t>“I die a Queen, but I would have rather died the wife of Culpepper.”</a:t>
            </a:r>
          </a:p>
          <a:p>
            <a:pPr lvl="1">
              <a:buNone/>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lide(fromBottom)">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lide(fromBottom)">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lide(fromBottom)">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lide(fromBottom)">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slide(fromBottom)">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slide(fromBottom)">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slide(fromBottom)">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4"/>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Sir Thomas More</a:t>
            </a:r>
            <a:endParaRPr lang="en-US" dirty="0"/>
          </a:p>
        </p:txBody>
      </p:sp>
      <p:pic>
        <p:nvPicPr>
          <p:cNvPr id="4" name="Content Placeholder 3" descr="ThomasMoore.jpg"/>
          <p:cNvPicPr>
            <a:picLocks noGrp="1" noChangeAspect="1"/>
          </p:cNvPicPr>
          <p:nvPr>
            <p:ph idx="1"/>
          </p:nvPr>
        </p:nvPicPr>
        <p:blipFill>
          <a:blip r:embed="rId2"/>
          <a:stretch>
            <a:fillRect/>
          </a:stretch>
        </p:blipFill>
        <p:spPr>
          <a:xfrm>
            <a:off x="2209800" y="1729580"/>
            <a:ext cx="4343400" cy="4899820"/>
          </a:xfr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Catherine Parr – Wife 6</a:t>
            </a:r>
            <a:br>
              <a:rPr lang="en-US" dirty="0" smtClean="0"/>
            </a:br>
            <a:endParaRPr lang="en-US" dirty="0"/>
          </a:p>
        </p:txBody>
      </p:sp>
      <p:pic>
        <p:nvPicPr>
          <p:cNvPr id="4" name="Content Placeholder 3" descr="parrbiography.jpg"/>
          <p:cNvPicPr>
            <a:picLocks noGrp="1" noChangeAspect="1"/>
          </p:cNvPicPr>
          <p:nvPr>
            <p:ph idx="1"/>
          </p:nvPr>
        </p:nvPicPr>
        <p:blipFill>
          <a:blip r:embed="rId2"/>
          <a:stretch>
            <a:fillRect/>
          </a:stretch>
        </p:blipFill>
        <p:spPr>
          <a:xfrm>
            <a:off x="2790125" y="1600200"/>
            <a:ext cx="3563750" cy="4525963"/>
          </a:xfr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Catherine Parr -- Wife 6</a:t>
            </a:r>
            <a:br>
              <a:rPr lang="en-US" dirty="0" smtClean="0"/>
            </a:br>
            <a:endParaRPr lang="en-US" dirty="0"/>
          </a:p>
        </p:txBody>
      </p:sp>
      <p:sp>
        <p:nvSpPr>
          <p:cNvPr id="3" name="Content Placeholder 2"/>
          <p:cNvSpPr>
            <a:spLocks noGrp="1"/>
          </p:cNvSpPr>
          <p:nvPr>
            <p:ph idx="1"/>
          </p:nvPr>
        </p:nvSpPr>
        <p:spPr>
          <a:xfrm>
            <a:off x="457200" y="1143000"/>
            <a:ext cx="8458200" cy="5410200"/>
          </a:xfrm>
        </p:spPr>
        <p:txBody>
          <a:bodyPr>
            <a:normAutofit fontScale="92500"/>
          </a:bodyPr>
          <a:lstStyle/>
          <a:p>
            <a:r>
              <a:rPr lang="en-US" dirty="0" smtClean="0"/>
              <a:t>1512-1548</a:t>
            </a:r>
          </a:p>
          <a:p>
            <a:r>
              <a:rPr lang="en-US" dirty="0" smtClean="0"/>
              <a:t>Widowed twice</a:t>
            </a:r>
          </a:p>
          <a:p>
            <a:r>
              <a:rPr lang="en-US" dirty="0" smtClean="0"/>
              <a:t>In a relationship with Thomas Seymour (Jane’s brother, actually married him after death of Henry)</a:t>
            </a:r>
          </a:p>
          <a:p>
            <a:r>
              <a:rPr lang="en-US" dirty="0" smtClean="0"/>
              <a:t>She caught Henry’s eye-he proposed</a:t>
            </a:r>
          </a:p>
          <a:p>
            <a:r>
              <a:rPr lang="en-US" dirty="0" smtClean="0"/>
              <a:t>Married in July 1543</a:t>
            </a:r>
          </a:p>
          <a:p>
            <a:r>
              <a:rPr lang="en-US" dirty="0" smtClean="0"/>
              <a:t>She was friends with his children</a:t>
            </a:r>
          </a:p>
          <a:p>
            <a:pPr lvl="1"/>
            <a:r>
              <a:rPr lang="en-US" dirty="0" smtClean="0"/>
              <a:t>Even brought Henry and his daughters together</a:t>
            </a:r>
          </a:p>
          <a:p>
            <a:pPr lvl="1"/>
            <a:r>
              <a:rPr lang="en-US" dirty="0" smtClean="0"/>
              <a:t>Through </a:t>
            </a:r>
            <a:r>
              <a:rPr lang="en-US" dirty="0" smtClean="0"/>
              <a:t>an </a:t>
            </a:r>
            <a:r>
              <a:rPr lang="en-US" dirty="0" smtClean="0"/>
              <a:t>Act of Parliament-they were put back in the line of succession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lide(fromBottom)">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lide(fromBottom)">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lide(fromBottom)">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lide(fromBottom)">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slide(fromBottom)">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slide(fromBottom)">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slide(fromBottom)">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OLD Henry VIII</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As he aged…</a:t>
            </a:r>
          </a:p>
          <a:p>
            <a:pPr lvl="1"/>
            <a:r>
              <a:rPr lang="en-US" dirty="0" smtClean="0"/>
              <a:t>He became cruel, </a:t>
            </a:r>
            <a:r>
              <a:rPr lang="en-US" dirty="0" smtClean="0"/>
              <a:t>tyrannical</a:t>
            </a:r>
            <a:endParaRPr lang="en-US" dirty="0" smtClean="0"/>
          </a:p>
          <a:p>
            <a:pPr lvl="1"/>
            <a:r>
              <a:rPr lang="en-US" dirty="0" smtClean="0"/>
              <a:t>His health was failing</a:t>
            </a:r>
          </a:p>
          <a:p>
            <a:pPr lvl="1"/>
            <a:r>
              <a:rPr lang="en-US" dirty="0" smtClean="0"/>
              <a:t>Over weight</a:t>
            </a:r>
          </a:p>
          <a:p>
            <a:pPr lvl="1"/>
            <a:r>
              <a:rPr lang="en-US" dirty="0" smtClean="0"/>
              <a:t>Wound from 1536 still unhealed….</a:t>
            </a:r>
          </a:p>
          <a:p>
            <a:r>
              <a:rPr lang="en-US" dirty="0" smtClean="0"/>
              <a:t>Henry died January 28, 1547</a:t>
            </a:r>
          </a:p>
          <a:p>
            <a:r>
              <a:rPr lang="en-US" dirty="0" smtClean="0"/>
              <a:t>Executions</a:t>
            </a:r>
          </a:p>
          <a:p>
            <a:r>
              <a:rPr lang="en-US" dirty="0" smtClean="0"/>
              <a:t>His Legacy…….the new church…..The Church of England (and Royal Navy)!</a:t>
            </a:r>
          </a:p>
          <a:p>
            <a:pPr lvl="1">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accel="50000" decel="5000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accel="50000" decel="50000"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accel="50000" decel="50000"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4"/>
    </p:bld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Edward VI</a:t>
            </a:r>
            <a:br>
              <a:rPr lang="en-US" dirty="0" smtClean="0"/>
            </a:br>
            <a:r>
              <a:rPr lang="en-US" dirty="0" smtClean="0"/>
              <a:t>(son of Jane Seymour) </a:t>
            </a:r>
            <a:br>
              <a:rPr lang="en-US" dirty="0" smtClean="0"/>
            </a:br>
            <a:r>
              <a:rPr lang="en-US" dirty="0" smtClean="0"/>
              <a:t>ruled for 6 years</a:t>
            </a:r>
            <a:endParaRPr lang="en-US" dirty="0"/>
          </a:p>
        </p:txBody>
      </p:sp>
      <p:pic>
        <p:nvPicPr>
          <p:cNvPr id="4" name="Content Placeholder 3" descr="Edward_VI_of_England.png"/>
          <p:cNvPicPr>
            <a:picLocks noGrp="1" noChangeAspect="1"/>
          </p:cNvPicPr>
          <p:nvPr>
            <p:ph idx="1"/>
          </p:nvPr>
        </p:nvPicPr>
        <p:blipFill>
          <a:blip r:embed="rId2"/>
          <a:stretch>
            <a:fillRect/>
          </a:stretch>
        </p:blipFill>
        <p:spPr>
          <a:xfrm>
            <a:off x="3025629" y="2103437"/>
            <a:ext cx="3092741" cy="4525963"/>
          </a:xfr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1143000"/>
          </a:xfrm>
        </p:spPr>
        <p:txBody>
          <a:bodyPr>
            <a:normAutofit fontScale="90000"/>
          </a:bodyPr>
          <a:lstStyle/>
          <a:p>
            <a:r>
              <a:rPr lang="en-US" dirty="0" smtClean="0"/>
              <a:t>Edward VI</a:t>
            </a:r>
            <a:br>
              <a:rPr lang="en-US" dirty="0" smtClean="0"/>
            </a:br>
            <a:r>
              <a:rPr lang="en-US" dirty="0" smtClean="0"/>
              <a:t>(lived 1537-1553; Reigned 1547 - 1553)</a:t>
            </a:r>
            <a:br>
              <a:rPr lang="en-US" dirty="0" smtClean="0"/>
            </a:br>
            <a:r>
              <a:rPr lang="en-US" dirty="0" smtClean="0"/>
              <a:t>Church of England</a:t>
            </a:r>
            <a:endParaRPr lang="en-US" dirty="0"/>
          </a:p>
        </p:txBody>
      </p:sp>
      <p:sp>
        <p:nvSpPr>
          <p:cNvPr id="3" name="Content Placeholder 2"/>
          <p:cNvSpPr>
            <a:spLocks noGrp="1"/>
          </p:cNvSpPr>
          <p:nvPr>
            <p:ph idx="1"/>
          </p:nvPr>
        </p:nvSpPr>
        <p:spPr>
          <a:xfrm>
            <a:off x="457200" y="2255837"/>
            <a:ext cx="8229600" cy="4525963"/>
          </a:xfrm>
        </p:spPr>
        <p:txBody>
          <a:bodyPr>
            <a:normAutofit lnSpcReduction="10000"/>
          </a:bodyPr>
          <a:lstStyle/>
          <a:p>
            <a:r>
              <a:rPr lang="en-US" dirty="0" smtClean="0"/>
              <a:t>Sickly, health problems</a:t>
            </a:r>
          </a:p>
          <a:p>
            <a:r>
              <a:rPr lang="en-US" dirty="0" smtClean="0"/>
              <a:t>Began rule at age 9 (uncle and ministers mostly ruled)</a:t>
            </a:r>
          </a:p>
          <a:p>
            <a:r>
              <a:rPr lang="en-US" dirty="0" smtClean="0"/>
              <a:t>Followed policies of his father</a:t>
            </a:r>
          </a:p>
          <a:p>
            <a:r>
              <a:rPr lang="en-US" dirty="0" smtClean="0"/>
              <a:t>At his death…at 15</a:t>
            </a:r>
          </a:p>
          <a:p>
            <a:pPr lvl="1"/>
            <a:r>
              <a:rPr lang="en-US" dirty="0" smtClean="0"/>
              <a:t>Lady Jane </a:t>
            </a:r>
            <a:r>
              <a:rPr lang="en-US" dirty="0" smtClean="0"/>
              <a:t>Grey </a:t>
            </a:r>
            <a:r>
              <a:rPr lang="en-US" dirty="0" smtClean="0"/>
              <a:t>(cousin who did not want the throne – felt it wasn’t her right; forced by powerful Earl Northumberland)</a:t>
            </a:r>
          </a:p>
          <a:p>
            <a:pPr lvl="2"/>
            <a:r>
              <a:rPr lang="en-US" dirty="0" smtClean="0"/>
              <a:t>Ruled for 9 days (reluctantly executed by Mary I)</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accel="50000" decel="5000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4"/>
    </p:bld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rmAutofit fontScale="90000"/>
          </a:bodyPr>
          <a:lstStyle/>
          <a:p>
            <a:r>
              <a:rPr lang="en-US" dirty="0" smtClean="0"/>
              <a:t>Mary I </a:t>
            </a:r>
            <a:br>
              <a:rPr lang="en-US" dirty="0" smtClean="0"/>
            </a:br>
            <a:r>
              <a:rPr lang="en-US" dirty="0" smtClean="0"/>
              <a:t>(daughter of Katherine of Aragon)</a:t>
            </a:r>
            <a:br>
              <a:rPr lang="en-US" dirty="0" smtClean="0"/>
            </a:br>
            <a:r>
              <a:rPr lang="en-US" dirty="0" smtClean="0"/>
              <a:t>ruled for 5 years</a:t>
            </a:r>
            <a:endParaRPr lang="en-US" dirty="0"/>
          </a:p>
        </p:txBody>
      </p:sp>
      <p:pic>
        <p:nvPicPr>
          <p:cNvPr id="4" name="Content Placeholder 3" descr="elizsister.jpg"/>
          <p:cNvPicPr>
            <a:picLocks noGrp="1" noChangeAspect="1"/>
          </p:cNvPicPr>
          <p:nvPr>
            <p:ph idx="1"/>
          </p:nvPr>
        </p:nvPicPr>
        <p:blipFill>
          <a:blip r:embed="rId2"/>
          <a:stretch>
            <a:fillRect/>
          </a:stretch>
        </p:blipFill>
        <p:spPr>
          <a:xfrm>
            <a:off x="3061350" y="2179637"/>
            <a:ext cx="3034650" cy="4525963"/>
          </a:xfrm>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1143000"/>
          </a:xfrm>
        </p:spPr>
        <p:txBody>
          <a:bodyPr>
            <a:normAutofit fontScale="90000"/>
          </a:bodyPr>
          <a:lstStyle/>
          <a:p>
            <a:r>
              <a:rPr lang="en-US" dirty="0" smtClean="0"/>
              <a:t>Mary I (Mary Tudor)</a:t>
            </a:r>
            <a:br>
              <a:rPr lang="en-US" dirty="0" smtClean="0"/>
            </a:br>
            <a:r>
              <a:rPr lang="en-US" dirty="0" smtClean="0"/>
              <a:t>(Lived 1516-1558; Reigned 1553 - 1558)</a:t>
            </a:r>
            <a:br>
              <a:rPr lang="en-US" dirty="0" smtClean="0"/>
            </a:br>
            <a:r>
              <a:rPr lang="en-US" dirty="0" smtClean="0"/>
              <a:t>Catholic</a:t>
            </a:r>
            <a:endParaRPr lang="en-US" dirty="0"/>
          </a:p>
        </p:txBody>
      </p:sp>
      <p:sp>
        <p:nvSpPr>
          <p:cNvPr id="3" name="Content Placeholder 2"/>
          <p:cNvSpPr>
            <a:spLocks noGrp="1"/>
          </p:cNvSpPr>
          <p:nvPr>
            <p:ph idx="1"/>
          </p:nvPr>
        </p:nvSpPr>
        <p:spPr>
          <a:xfrm>
            <a:off x="457200" y="2027237"/>
            <a:ext cx="8229600" cy="4525963"/>
          </a:xfrm>
        </p:spPr>
        <p:txBody>
          <a:bodyPr>
            <a:normAutofit fontScale="85000" lnSpcReduction="10000"/>
          </a:bodyPr>
          <a:lstStyle/>
          <a:p>
            <a:r>
              <a:rPr lang="en-US" dirty="0" smtClean="0"/>
              <a:t>Determined to have a Catholic heir</a:t>
            </a:r>
          </a:p>
          <a:p>
            <a:r>
              <a:rPr lang="en-US" dirty="0" smtClean="0"/>
              <a:t>Her cousin was the King of Spain</a:t>
            </a:r>
          </a:p>
          <a:p>
            <a:r>
              <a:rPr lang="en-US" dirty="0" smtClean="0"/>
              <a:t>Married the King of Spain’s son…Phillip</a:t>
            </a:r>
          </a:p>
          <a:p>
            <a:r>
              <a:rPr lang="en-US" dirty="0" smtClean="0"/>
              <a:t>Problem pregnancies</a:t>
            </a:r>
          </a:p>
          <a:p>
            <a:r>
              <a:rPr lang="en-US" dirty="0" smtClean="0"/>
              <a:t>Strong-willed, determined to avenge the wrongs done to her mother </a:t>
            </a:r>
          </a:p>
          <a:p>
            <a:r>
              <a:rPr lang="en-US" dirty="0" smtClean="0"/>
              <a:t>Converted England back to Roman Catholic, burned 300 Protestants at the stake, known as BLOODY MARY</a:t>
            </a:r>
          </a:p>
          <a:p>
            <a:r>
              <a:rPr lang="en-US" dirty="0" smtClean="0"/>
              <a:t>Overthrown by subjects but died before being ousted</a:t>
            </a:r>
          </a:p>
          <a:p>
            <a:r>
              <a:rPr lang="en-US" dirty="0" smtClean="0"/>
              <a:t>Died of ovarian cancer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accel="50000" decel="5000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accel="50000" decel="50000"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accel="50000" decel="50000"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fontScale="90000"/>
          </a:bodyPr>
          <a:lstStyle/>
          <a:p>
            <a:r>
              <a:rPr lang="en-US" dirty="0" smtClean="0"/>
              <a:t>Elizabeth I (daughter of Anne Boleyn) – ruled for 45 years</a:t>
            </a:r>
            <a:endParaRPr lang="en-US" dirty="0"/>
          </a:p>
        </p:txBody>
      </p:sp>
      <p:pic>
        <p:nvPicPr>
          <p:cNvPr id="4" name="Content Placeholder 3" descr="Elizabeth I.jpg"/>
          <p:cNvPicPr>
            <a:picLocks noGrp="1" noChangeAspect="1"/>
          </p:cNvPicPr>
          <p:nvPr>
            <p:ph idx="1"/>
          </p:nvPr>
        </p:nvPicPr>
        <p:blipFill>
          <a:blip r:embed="rId2"/>
          <a:stretch>
            <a:fillRect/>
          </a:stretch>
        </p:blipFill>
        <p:spPr>
          <a:xfrm>
            <a:off x="2747471" y="1600200"/>
            <a:ext cx="3649058" cy="4525963"/>
          </a:xfrm>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Elizabeth I (Elizabeth Tudor)</a:t>
            </a:r>
            <a:br>
              <a:rPr lang="en-US" dirty="0" smtClean="0"/>
            </a:br>
            <a:r>
              <a:rPr lang="en-US" dirty="0" smtClean="0"/>
              <a:t>(Lived 1533-1603; Reigned 1556-1603)</a:t>
            </a:r>
            <a:br>
              <a:rPr lang="en-US" dirty="0" smtClean="0"/>
            </a:br>
            <a:r>
              <a:rPr lang="en-US" dirty="0" smtClean="0"/>
              <a:t>Church of England</a:t>
            </a:r>
            <a:endParaRPr lang="en-US" dirty="0"/>
          </a:p>
        </p:txBody>
      </p:sp>
      <p:sp>
        <p:nvSpPr>
          <p:cNvPr id="3" name="Content Placeholder 2"/>
          <p:cNvSpPr>
            <a:spLocks noGrp="1"/>
          </p:cNvSpPr>
          <p:nvPr>
            <p:ph idx="1"/>
          </p:nvPr>
        </p:nvSpPr>
        <p:spPr>
          <a:xfrm>
            <a:off x="457200" y="2027237"/>
            <a:ext cx="8229600" cy="4525963"/>
          </a:xfrm>
        </p:spPr>
        <p:txBody>
          <a:bodyPr>
            <a:normAutofit fontScale="92500" lnSpcReduction="20000"/>
          </a:bodyPr>
          <a:lstStyle/>
          <a:p>
            <a:r>
              <a:rPr lang="en-US" dirty="0" smtClean="0"/>
              <a:t>Considered one of the most brilliant &amp; successful monarchs in history </a:t>
            </a:r>
          </a:p>
          <a:p>
            <a:r>
              <a:rPr lang="en-US" dirty="0" smtClean="0"/>
              <a:t>Church important to her.  Reestablished Church of England, excommunicated from Roman Catholic Church</a:t>
            </a:r>
          </a:p>
          <a:p>
            <a:r>
              <a:rPr lang="en-US" dirty="0" smtClean="0"/>
              <a:t>Smart, </a:t>
            </a:r>
            <a:r>
              <a:rPr lang="en-US" dirty="0" smtClean="0"/>
              <a:t>resourceful</a:t>
            </a:r>
            <a:r>
              <a:rPr lang="en-US" dirty="0" smtClean="0"/>
              <a:t>, intelligent</a:t>
            </a:r>
          </a:p>
          <a:p>
            <a:r>
              <a:rPr lang="en-US" dirty="0" smtClean="0"/>
              <a:t>Never married (knew strength in independence and ability to play one suitor against another)</a:t>
            </a:r>
          </a:p>
          <a:p>
            <a:r>
              <a:rPr lang="en-US" dirty="0" smtClean="0"/>
              <a:t>Taxes $$$ (Catholic families being taxed more – smiling – raiders in Catholic church really her own men, kept her 10% from Church -- $$$ to military)</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4"/>
    </p:bld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Elizabeth I</a:t>
            </a:r>
            <a:endParaRPr lang="en-US" dirty="0"/>
          </a:p>
        </p:txBody>
      </p:sp>
      <p:sp>
        <p:nvSpPr>
          <p:cNvPr id="3" name="Content Placeholder 2"/>
          <p:cNvSpPr>
            <a:spLocks noGrp="1"/>
          </p:cNvSpPr>
          <p:nvPr>
            <p:ph idx="1"/>
          </p:nvPr>
        </p:nvSpPr>
        <p:spPr>
          <a:xfrm>
            <a:off x="457200" y="1600200"/>
            <a:ext cx="8229600" cy="4800599"/>
          </a:xfrm>
        </p:spPr>
        <p:txBody>
          <a:bodyPr>
            <a:normAutofit/>
          </a:bodyPr>
          <a:lstStyle/>
          <a:p>
            <a:r>
              <a:rPr lang="en-US" dirty="0" smtClean="0"/>
              <a:t>Survived many plots against her, many from cousin, Mary Queen of Scots; endured 20 yrs and then had Mary beheaded</a:t>
            </a:r>
          </a:p>
          <a:p>
            <a:endParaRPr lang="en-US" dirty="0" smtClean="0"/>
          </a:p>
          <a:p>
            <a:r>
              <a:rPr lang="en-US" dirty="0" smtClean="0"/>
              <a:t>King Phillip of Spain (widower of Mary Tudor) used beheading of Mary Stuart as excuse to invade England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Sir Thomas More</a:t>
            </a:r>
            <a:br>
              <a:rPr lang="en-US" dirty="0" smtClean="0"/>
            </a:br>
            <a:r>
              <a:rPr lang="en-US" dirty="0" smtClean="0"/>
              <a:t>(1477?-1535)</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pPr marL="342900" lvl="1" indent="-342900">
              <a:buFont typeface="Arial"/>
              <a:buChar char="•"/>
            </a:pPr>
            <a:r>
              <a:rPr lang="en-US" dirty="0" smtClean="0"/>
              <a:t>The two had much in common…both loved</a:t>
            </a:r>
          </a:p>
          <a:p>
            <a:pPr marL="742950" lvl="2" indent="-342900"/>
            <a:r>
              <a:rPr lang="en-US" dirty="0" smtClean="0"/>
              <a:t>Life</a:t>
            </a:r>
          </a:p>
          <a:p>
            <a:pPr marL="742950" lvl="2" indent="-342900"/>
            <a:r>
              <a:rPr lang="en-US" dirty="0" smtClean="0"/>
              <a:t>Laughter</a:t>
            </a:r>
          </a:p>
          <a:p>
            <a:pPr marL="742950" lvl="2" indent="-342900"/>
            <a:r>
              <a:rPr lang="en-US" dirty="0" smtClean="0"/>
              <a:t>Learning</a:t>
            </a:r>
          </a:p>
          <a:p>
            <a:pPr marL="742950" lvl="2" indent="-342900"/>
            <a:r>
              <a:rPr lang="en-US" dirty="0" smtClean="0"/>
              <a:t>Both churchmen…but neither happy about some of the Church’s corrupt practices</a:t>
            </a:r>
          </a:p>
          <a:p>
            <a:pPr marL="742950" lvl="2" indent="-342900"/>
            <a:r>
              <a:rPr lang="en-US" dirty="0" smtClean="0"/>
              <a:t>Also wrote in Latin</a:t>
            </a:r>
          </a:p>
          <a:p>
            <a:pPr marL="342900" lvl="1" indent="-342900">
              <a:buNone/>
            </a:pPr>
            <a:r>
              <a:rPr lang="en-US" dirty="0" smtClean="0"/>
              <a:t>	Poems, pamphlets, “Utopia,” etc.  Held a number of important offices as Lord Chancellor he was one of the king’s chief ministers</a:t>
            </a:r>
          </a:p>
          <a:p>
            <a:pPr marL="342900" lvl="1" indent="-342900">
              <a:buFont typeface="Arial"/>
              <a:buChar char="•"/>
            </a:pPr>
            <a:r>
              <a:rPr lang="en-US" dirty="0" smtClean="0"/>
              <a:t>Had a stand-off with the King (later) (over a matter of law) and was executed because of it (became a martyr and later the Church declared him a saint –1935)</a:t>
            </a:r>
          </a:p>
          <a:p>
            <a:pPr marL="342900" lvl="1" indent="-342900">
              <a:buFont typeface="Arial"/>
              <a:buChar char="•"/>
            </a:pPr>
            <a:endParaRPr lang="en-US" dirty="0" smtClean="0"/>
          </a:p>
          <a:p>
            <a:pPr marL="342900" lvl="1" indent="-342900">
              <a:buNone/>
            </a:pPr>
            <a:endParaRPr lang="en-US" dirty="0" smtClean="0"/>
          </a:p>
          <a:p>
            <a:pPr marL="342900" lvl="1" indent="-342900">
              <a:buFont typeface="Arial"/>
              <a:buChar char="•"/>
            </a:pPr>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accel="50000" decel="5000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accel="50000" decel="50000"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accel="50000" decel="50000"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4"/>
    </p:bld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Elizabeth I</a:t>
            </a:r>
            <a:endParaRPr lang="en-US" dirty="0"/>
          </a:p>
        </p:txBody>
      </p:sp>
      <p:sp>
        <p:nvSpPr>
          <p:cNvPr id="3" name="Content Placeholder 2"/>
          <p:cNvSpPr>
            <a:spLocks noGrp="1"/>
          </p:cNvSpPr>
          <p:nvPr>
            <p:ph idx="1"/>
          </p:nvPr>
        </p:nvSpPr>
        <p:spPr>
          <a:xfrm>
            <a:off x="457200" y="1600200"/>
            <a:ext cx="8686800" cy="4724400"/>
          </a:xfrm>
        </p:spPr>
        <p:txBody>
          <a:bodyPr>
            <a:normAutofit/>
          </a:bodyPr>
          <a:lstStyle/>
          <a:p>
            <a:r>
              <a:rPr lang="en-US" dirty="0" smtClean="0"/>
              <a:t>Spanish Armada (130 ships; 30,000 men) – smaller, faster, more maneuverable English ships DEFEATED Armada. Half Spanish fleet destroyed by English and weather (5,000 men drowned).  England lost 100 men and NO ships!</a:t>
            </a:r>
          </a:p>
          <a:p>
            <a:endParaRPr lang="en-US" dirty="0" smtClean="0"/>
          </a:p>
          <a:p>
            <a:r>
              <a:rPr lang="en-US" dirty="0" smtClean="0"/>
              <a:t>Defeat of Spanish Armada = turning point in history  -- Established England as WORLD POWER</a:t>
            </a:r>
          </a:p>
          <a:p>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Elizabethan Era</a:t>
            </a:r>
            <a:endParaRPr lang="en-US" dirty="0"/>
          </a:p>
        </p:txBody>
      </p:sp>
      <p:sp>
        <p:nvSpPr>
          <p:cNvPr id="3" name="Content Placeholder 2"/>
          <p:cNvSpPr>
            <a:spLocks noGrp="1"/>
          </p:cNvSpPr>
          <p:nvPr>
            <p:ph idx="1"/>
          </p:nvPr>
        </p:nvSpPr>
        <p:spPr>
          <a:xfrm>
            <a:off x="457200" y="1143000"/>
            <a:ext cx="8229600" cy="5715000"/>
          </a:xfrm>
        </p:spPr>
        <p:txBody>
          <a:bodyPr>
            <a:normAutofit lnSpcReduction="10000"/>
          </a:bodyPr>
          <a:lstStyle/>
          <a:p>
            <a:r>
              <a:rPr lang="en-US" dirty="0" smtClean="0"/>
              <a:t>With religious &amp; national identity established, England started writing as never before</a:t>
            </a:r>
          </a:p>
          <a:p>
            <a:r>
              <a:rPr lang="en-US" dirty="0" smtClean="0"/>
              <a:t>Queen Elizabeth became a source of INSPIRATION</a:t>
            </a:r>
          </a:p>
          <a:p>
            <a:pPr lvl="1"/>
            <a:r>
              <a:rPr lang="en-US" dirty="0" smtClean="0"/>
              <a:t>Writers: William Shakespeare, Christopher Marlow, Edmund Spencer…. All wrote about her.</a:t>
            </a:r>
          </a:p>
          <a:p>
            <a:pPr lvl="1"/>
            <a:r>
              <a:rPr lang="en-US" dirty="0" smtClean="0"/>
              <a:t>Composer and Musician : Robert Johnson</a:t>
            </a:r>
          </a:p>
          <a:p>
            <a:r>
              <a:rPr lang="en-US" dirty="0" smtClean="0"/>
              <a:t>Dies without an heir</a:t>
            </a:r>
          </a:p>
          <a:p>
            <a:endParaRPr lang="en-US" dirty="0" smtClean="0"/>
          </a:p>
          <a:p>
            <a:r>
              <a:rPr lang="en-US" dirty="0" smtClean="0"/>
              <a:t>TUDOR </a:t>
            </a:r>
            <a:r>
              <a:rPr lang="en-US" dirty="0" smtClean="0"/>
              <a:t>MONARCHS </a:t>
            </a:r>
            <a:r>
              <a:rPr lang="en-US" dirty="0" smtClean="0"/>
              <a:t>RULED FOR 118 YEARS (1485-</a:t>
            </a:r>
            <a:r>
              <a:rPr lang="en-US" dirty="0" smtClean="0"/>
              <a:t>1603</a:t>
            </a:r>
            <a:r>
              <a:rPr lang="en-US" dirty="0" smtClean="0"/>
              <a:t>: grandfather, father, 3 children)</a:t>
            </a:r>
          </a:p>
          <a:p>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dirty="0" smtClean="0"/>
              <a:t>James I</a:t>
            </a:r>
            <a:br>
              <a:rPr lang="en-US" dirty="0" smtClean="0"/>
            </a:br>
            <a:r>
              <a:rPr lang="en-US" dirty="0" smtClean="0"/>
              <a:t>ruled for 22 years</a:t>
            </a:r>
            <a:endParaRPr lang="en-US" dirty="0"/>
          </a:p>
        </p:txBody>
      </p:sp>
      <p:pic>
        <p:nvPicPr>
          <p:cNvPr id="4" name="Content Placeholder 3" descr="james1st.jpg"/>
          <p:cNvPicPr>
            <a:picLocks noGrp="1" noChangeAspect="1"/>
          </p:cNvPicPr>
          <p:nvPr>
            <p:ph idx="1"/>
          </p:nvPr>
        </p:nvPicPr>
        <p:blipFill>
          <a:blip r:embed="rId2"/>
          <a:stretch>
            <a:fillRect/>
          </a:stretch>
        </p:blipFill>
        <p:spPr>
          <a:xfrm>
            <a:off x="2438400" y="1295400"/>
            <a:ext cx="4038600" cy="5257800"/>
          </a:xfrm>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8763000" cy="1143000"/>
          </a:xfrm>
        </p:spPr>
        <p:txBody>
          <a:bodyPr>
            <a:normAutofit fontScale="90000"/>
          </a:bodyPr>
          <a:lstStyle/>
          <a:p>
            <a:r>
              <a:rPr lang="en-US" dirty="0" smtClean="0"/>
              <a:t>James I (James Stuart)</a:t>
            </a:r>
            <a:br>
              <a:rPr lang="en-US" dirty="0" smtClean="0"/>
            </a:br>
            <a:r>
              <a:rPr lang="en-US" dirty="0" smtClean="0"/>
              <a:t>(Lived 1566-1625; Reigned 1603 - 1625)</a:t>
            </a:r>
            <a:br>
              <a:rPr lang="en-US" dirty="0" smtClean="0"/>
            </a:br>
            <a:r>
              <a:rPr lang="en-US" dirty="0" smtClean="0"/>
              <a:t>Catholic</a:t>
            </a:r>
            <a:br>
              <a:rPr lang="en-US" dirty="0" smtClean="0"/>
            </a:br>
            <a:endParaRPr lang="en-US" dirty="0"/>
          </a:p>
        </p:txBody>
      </p:sp>
      <p:sp>
        <p:nvSpPr>
          <p:cNvPr id="3" name="Content Placeholder 2"/>
          <p:cNvSpPr>
            <a:spLocks noGrp="1"/>
          </p:cNvSpPr>
          <p:nvPr>
            <p:ph idx="1"/>
          </p:nvPr>
        </p:nvSpPr>
        <p:spPr>
          <a:xfrm>
            <a:off x="457200" y="1951037"/>
            <a:ext cx="8534400" cy="4449763"/>
          </a:xfrm>
        </p:spPr>
        <p:txBody>
          <a:bodyPr>
            <a:normAutofit/>
          </a:bodyPr>
          <a:lstStyle/>
          <a:p>
            <a:r>
              <a:rPr lang="en-US" dirty="0" smtClean="0"/>
              <a:t>Mary Queen of Scots’ son</a:t>
            </a:r>
          </a:p>
          <a:p>
            <a:r>
              <a:rPr lang="en-US" dirty="0" smtClean="0"/>
              <a:t>Was James the VI of Scotland (becomes James I of England)</a:t>
            </a:r>
          </a:p>
          <a:p>
            <a:pPr>
              <a:buNone/>
            </a:pPr>
            <a:endParaRPr lang="en-US" dirty="0" smtClean="0"/>
          </a:p>
          <a:p>
            <a:r>
              <a:rPr lang="en-US" dirty="0" smtClean="0"/>
              <a:t>Lacked Elizabeth’s ability to resolve or postpone conflicts, especially religious and economic issues.  Difficult reign.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5"/>
    </p:bld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I</a:t>
            </a:r>
            <a:endParaRPr lang="en-US" dirty="0"/>
          </a:p>
        </p:txBody>
      </p:sp>
      <p:sp>
        <p:nvSpPr>
          <p:cNvPr id="3" name="Content Placeholder 2"/>
          <p:cNvSpPr>
            <a:spLocks noGrp="1"/>
          </p:cNvSpPr>
          <p:nvPr>
            <p:ph idx="1"/>
          </p:nvPr>
        </p:nvSpPr>
        <p:spPr/>
        <p:txBody>
          <a:bodyPr/>
          <a:lstStyle/>
          <a:p>
            <a:r>
              <a:rPr lang="en-US" dirty="0" smtClean="0"/>
              <a:t>Patronized Shakespeare’s “King’s Men” and Jonson</a:t>
            </a:r>
          </a:p>
          <a:p>
            <a:pPr>
              <a:buNone/>
            </a:pPr>
            <a:endParaRPr lang="en-US" dirty="0" smtClean="0"/>
          </a:p>
          <a:p>
            <a:r>
              <a:rPr lang="en-US" dirty="0" smtClean="0"/>
              <a:t>Persuaded John Donne to become clergyman</a:t>
            </a:r>
          </a:p>
          <a:p>
            <a:pPr>
              <a:buNone/>
            </a:pPr>
            <a:endParaRPr lang="en-US" dirty="0" smtClean="0"/>
          </a:p>
          <a:p>
            <a:r>
              <a:rPr lang="en-US" dirty="0" smtClean="0"/>
              <a:t>Sponsored new translation of Bible: King James Version</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Charles I</a:t>
            </a:r>
            <a:br>
              <a:rPr lang="en-US" dirty="0" smtClean="0"/>
            </a:br>
            <a:r>
              <a:rPr lang="en-US" dirty="0" smtClean="0"/>
              <a:t>ruled for approximately 21  years</a:t>
            </a:r>
            <a:endParaRPr lang="en-US" dirty="0"/>
          </a:p>
        </p:txBody>
      </p:sp>
      <p:pic>
        <p:nvPicPr>
          <p:cNvPr id="4" name="Content Placeholder 3" descr="396px-King_Charles_I_by_Antoon_van_Dyck.jpg"/>
          <p:cNvPicPr>
            <a:picLocks noGrp="1" noChangeAspect="1"/>
          </p:cNvPicPr>
          <p:nvPr>
            <p:ph idx="1"/>
          </p:nvPr>
        </p:nvPicPr>
        <p:blipFill>
          <a:blip r:embed="rId2"/>
          <a:stretch>
            <a:fillRect/>
          </a:stretch>
        </p:blipFill>
        <p:spPr>
          <a:xfrm>
            <a:off x="3078432" y="1600200"/>
            <a:ext cx="2987136" cy="4525963"/>
          </a:xfrm>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Charles I </a:t>
            </a:r>
            <a:br>
              <a:rPr lang="en-US" dirty="0" smtClean="0"/>
            </a:br>
            <a:r>
              <a:rPr lang="en-US" dirty="0" smtClean="0"/>
              <a:t>(Reigned 1625 – 1646)</a:t>
            </a:r>
            <a:endParaRPr lang="en-US" dirty="0"/>
          </a:p>
        </p:txBody>
      </p:sp>
      <p:sp>
        <p:nvSpPr>
          <p:cNvPr id="3" name="Content Placeholder 2"/>
          <p:cNvSpPr>
            <a:spLocks noGrp="1"/>
          </p:cNvSpPr>
          <p:nvPr>
            <p:ph idx="1"/>
          </p:nvPr>
        </p:nvSpPr>
        <p:spPr>
          <a:xfrm>
            <a:off x="457200" y="1874837"/>
            <a:ext cx="8229600" cy="4525963"/>
          </a:xfrm>
        </p:spPr>
        <p:txBody>
          <a:bodyPr>
            <a:normAutofit fontScale="92500" lnSpcReduction="20000"/>
          </a:bodyPr>
          <a:lstStyle/>
          <a:p>
            <a:r>
              <a:rPr lang="en-US" sz="3400" dirty="0" smtClean="0"/>
              <a:t>Son of James I</a:t>
            </a:r>
          </a:p>
          <a:p>
            <a:r>
              <a:rPr lang="en-US" sz="3400" dirty="0" smtClean="0"/>
              <a:t>Came to power during the Thirty Years War</a:t>
            </a:r>
          </a:p>
          <a:p>
            <a:pPr marL="342900" lvl="2" indent="-342900"/>
            <a:r>
              <a:rPr lang="en-US" sz="3400" dirty="0" smtClean="0"/>
              <a:t>Struggled for power with Parliament (dissolved/dismissed 3 Parliaments)</a:t>
            </a:r>
          </a:p>
          <a:p>
            <a:pPr marL="342900" lvl="2" indent="-342900"/>
            <a:r>
              <a:rPr lang="en-US" sz="3400" dirty="0" smtClean="0"/>
              <a:t>Personal Rule/11 Year Tyranny – Used Star Chamber (secret court session to condemn enemies with no trial, no jury, etc.)  Seen as misuse of power </a:t>
            </a:r>
          </a:p>
          <a:p>
            <a:pPr marL="342900" lvl="2" indent="-342900"/>
            <a:r>
              <a:rPr lang="en-US" sz="3400" dirty="0" smtClean="0"/>
              <a:t>Believed in divine right, felt no need to compromise </a:t>
            </a:r>
          </a:p>
          <a:p>
            <a:pPr lvl="2">
              <a:buNone/>
            </a:pPr>
            <a:endParaRPr lang="en-US" dirty="0" smtClean="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English Civil Wars</a:t>
            </a:r>
            <a:br>
              <a:rPr lang="en-US" dirty="0" smtClean="0"/>
            </a:br>
            <a:r>
              <a:rPr lang="en-US" dirty="0" smtClean="0"/>
              <a:t>(1642-1645)   (1648-1649)</a:t>
            </a:r>
            <a:endParaRPr lang="en-US" dirty="0"/>
          </a:p>
        </p:txBody>
      </p:sp>
      <p:sp>
        <p:nvSpPr>
          <p:cNvPr id="3" name="Content Placeholder 2"/>
          <p:cNvSpPr>
            <a:spLocks noGrp="1"/>
          </p:cNvSpPr>
          <p:nvPr>
            <p:ph idx="1"/>
          </p:nvPr>
        </p:nvSpPr>
        <p:spPr/>
        <p:txBody>
          <a:bodyPr>
            <a:normAutofit fontScale="92500"/>
          </a:bodyPr>
          <a:lstStyle/>
          <a:p>
            <a:r>
              <a:rPr lang="en-US" dirty="0" smtClean="0"/>
              <a:t>Puritan controlled Parliament </a:t>
            </a:r>
            <a:r>
              <a:rPr lang="en-US" dirty="0" smtClean="0"/>
              <a:t>opposed </a:t>
            </a:r>
            <a:r>
              <a:rPr lang="en-US" dirty="0" smtClean="0"/>
              <a:t>the king</a:t>
            </a:r>
          </a:p>
          <a:p>
            <a:pPr lvl="1"/>
            <a:r>
              <a:rPr lang="en-US" dirty="0" smtClean="0"/>
              <a:t>They didn’t like his Catholic </a:t>
            </a:r>
            <a:r>
              <a:rPr lang="en-US" dirty="0" smtClean="0"/>
              <a:t>sympathies</a:t>
            </a:r>
          </a:p>
          <a:p>
            <a:pPr lvl="1"/>
            <a:r>
              <a:rPr lang="en-US" dirty="0" smtClean="0"/>
              <a:t>Shut down theatres as ungodly</a:t>
            </a:r>
            <a:endParaRPr lang="en-US" dirty="0" smtClean="0"/>
          </a:p>
          <a:p>
            <a:pPr lvl="1"/>
            <a:r>
              <a:rPr lang="en-US" dirty="0" smtClean="0"/>
              <a:t>Leader:  Oliver Cromwell  </a:t>
            </a:r>
          </a:p>
          <a:p>
            <a:pPr lvl="1"/>
            <a:r>
              <a:rPr lang="en-US" dirty="0" smtClean="0"/>
              <a:t>Charles I was defeated in first civil war</a:t>
            </a:r>
          </a:p>
          <a:p>
            <a:pPr lvl="1"/>
            <a:endParaRPr lang="en-US" dirty="0" smtClean="0"/>
          </a:p>
          <a:p>
            <a:r>
              <a:rPr lang="en-US" dirty="0" smtClean="0"/>
              <a:t>Charles I tried of treason…1649</a:t>
            </a:r>
          </a:p>
          <a:p>
            <a:pPr lvl="1"/>
            <a:r>
              <a:rPr lang="en-US" dirty="0" smtClean="0"/>
              <a:t>Beheaded</a:t>
            </a:r>
          </a:p>
          <a:p>
            <a:r>
              <a:rPr lang="en-US" dirty="0" smtClean="0"/>
              <a:t>Monarchy abolished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accel="50000" decel="5000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accel="50000" decel="50000"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accel="50000" decel="50000"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5"/>
    </p:bld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Oliver Cromwell</a:t>
            </a:r>
            <a:endParaRPr lang="en-US" dirty="0"/>
          </a:p>
        </p:txBody>
      </p:sp>
      <p:pic>
        <p:nvPicPr>
          <p:cNvPr id="4" name="Content Placeholder 3" descr="oliver-cromwell-portrait.jpg"/>
          <p:cNvPicPr>
            <a:picLocks noGrp="1" noChangeAspect="1"/>
          </p:cNvPicPr>
          <p:nvPr>
            <p:ph idx="1"/>
          </p:nvPr>
        </p:nvPicPr>
        <p:blipFill>
          <a:blip r:embed="rId2"/>
          <a:stretch>
            <a:fillRect/>
          </a:stretch>
        </p:blipFill>
        <p:spPr>
          <a:xfrm>
            <a:off x="2057400" y="1417638"/>
            <a:ext cx="4419600" cy="4986495"/>
          </a:xfrm>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Wealth of England</a:t>
            </a:r>
            <a:endParaRPr lang="en-US" dirty="0"/>
          </a:p>
        </p:txBody>
      </p:sp>
      <p:sp>
        <p:nvSpPr>
          <p:cNvPr id="3" name="Content Placeholder 2"/>
          <p:cNvSpPr>
            <a:spLocks noGrp="1"/>
          </p:cNvSpPr>
          <p:nvPr>
            <p:ph idx="1"/>
          </p:nvPr>
        </p:nvSpPr>
        <p:spPr>
          <a:xfrm>
            <a:off x="457200" y="1676400"/>
            <a:ext cx="8229600" cy="4267200"/>
          </a:xfrm>
        </p:spPr>
        <p:txBody>
          <a:bodyPr/>
          <a:lstStyle/>
          <a:p>
            <a:r>
              <a:rPr lang="en-US" dirty="0" smtClean="0"/>
              <a:t>Survived with Cromwell as leader (Lord Protectorate)</a:t>
            </a:r>
          </a:p>
          <a:p>
            <a:endParaRPr lang="en-US" dirty="0" smtClean="0"/>
          </a:p>
          <a:p>
            <a:r>
              <a:rPr lang="en-US" dirty="0" smtClean="0"/>
              <a:t>Later his son (Richard Cromwell) led</a:t>
            </a:r>
          </a:p>
          <a:p>
            <a:endParaRPr lang="en-US" dirty="0" smtClean="0"/>
          </a:p>
          <a:p>
            <a:r>
              <a:rPr lang="en-US" smtClean="0"/>
              <a:t>Lasted</a:t>
            </a:r>
            <a:r>
              <a:rPr lang="en-US" smtClean="0"/>
              <a:t> fm 1649 until </a:t>
            </a:r>
            <a:r>
              <a:rPr lang="en-US" dirty="0" smtClean="0"/>
              <a:t>1660</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English Humanists</a:t>
            </a:r>
            <a:endParaRPr lang="en-US" dirty="0"/>
          </a:p>
        </p:txBody>
      </p:sp>
      <p:sp>
        <p:nvSpPr>
          <p:cNvPr id="3" name="Content Placeholder 2"/>
          <p:cNvSpPr>
            <a:spLocks noGrp="1"/>
          </p:cNvSpPr>
          <p:nvPr>
            <p:ph idx="1"/>
          </p:nvPr>
        </p:nvSpPr>
        <p:spPr/>
        <p:txBody>
          <a:bodyPr/>
          <a:lstStyle/>
          <a:p>
            <a:r>
              <a:rPr lang="en-US" dirty="0" smtClean="0"/>
              <a:t>Sir Thomas Elyot</a:t>
            </a:r>
          </a:p>
          <a:p>
            <a:r>
              <a:rPr lang="en-US" dirty="0" smtClean="0"/>
              <a:t>Robert Ascham</a:t>
            </a:r>
          </a:p>
          <a:p>
            <a:endParaRPr lang="en-US" dirty="0" smtClean="0"/>
          </a:p>
          <a:p>
            <a:pPr>
              <a:buNone/>
            </a:pPr>
            <a:r>
              <a:rPr lang="en-US" dirty="0" smtClean="0"/>
              <a:t>*** Both wrote in English, a sign that Latin     </a:t>
            </a:r>
          </a:p>
          <a:p>
            <a:pPr>
              <a:buNone/>
            </a:pPr>
            <a:r>
              <a:rPr lang="en-US" dirty="0" smtClean="0"/>
              <a:t>        would eventually cease to be the language </a:t>
            </a:r>
          </a:p>
          <a:p>
            <a:pPr>
              <a:buNone/>
            </a:pPr>
            <a:r>
              <a:rPr lang="en-US" dirty="0" smtClean="0"/>
              <a:t>        of learning</a:t>
            </a:r>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Richard Cromwell </a:t>
            </a:r>
            <a:br>
              <a:rPr lang="en-US" dirty="0" smtClean="0"/>
            </a:br>
            <a:r>
              <a:rPr lang="en-US" dirty="0" smtClean="0"/>
              <a:t>(son of Oliver Cromwell)</a:t>
            </a:r>
            <a:endParaRPr lang="en-US" dirty="0"/>
          </a:p>
        </p:txBody>
      </p:sp>
      <p:pic>
        <p:nvPicPr>
          <p:cNvPr id="4" name="Content Placeholder 3" descr="cromwell.jpg"/>
          <p:cNvPicPr>
            <a:picLocks noGrp="1" noChangeAspect="1"/>
          </p:cNvPicPr>
          <p:nvPr>
            <p:ph idx="1"/>
          </p:nvPr>
        </p:nvPicPr>
        <p:blipFill>
          <a:blip r:embed="rId2"/>
          <a:stretch>
            <a:fillRect/>
          </a:stretch>
        </p:blipFill>
        <p:spPr>
          <a:xfrm>
            <a:off x="2621154" y="1951037"/>
            <a:ext cx="3901692" cy="4525963"/>
          </a:xfrm>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01762"/>
          </a:xfrm>
        </p:spPr>
        <p:txBody>
          <a:bodyPr>
            <a:normAutofit fontScale="90000"/>
          </a:bodyPr>
          <a:lstStyle/>
          <a:p>
            <a:r>
              <a:rPr lang="en-US" dirty="0" smtClean="0"/>
              <a:t>Charles II (son of Charles I) begins </a:t>
            </a:r>
            <a:br>
              <a:rPr lang="en-US" dirty="0" smtClean="0"/>
            </a:br>
            <a:r>
              <a:rPr lang="en-US" dirty="0" smtClean="0"/>
              <a:t>the Restoration Period (next unit)</a:t>
            </a:r>
            <a:endParaRPr lang="en-US" dirty="0"/>
          </a:p>
        </p:txBody>
      </p:sp>
      <p:pic>
        <p:nvPicPr>
          <p:cNvPr id="4" name="Content Placeholder 3" descr="KingCharlesII.jpg"/>
          <p:cNvPicPr>
            <a:picLocks noGrp="1" noChangeAspect="1"/>
          </p:cNvPicPr>
          <p:nvPr>
            <p:ph idx="1"/>
          </p:nvPr>
        </p:nvPicPr>
        <p:blipFill>
          <a:blip r:embed="rId2"/>
          <a:stretch>
            <a:fillRect/>
          </a:stretch>
        </p:blipFill>
        <p:spPr>
          <a:xfrm>
            <a:off x="2795559" y="2027237"/>
            <a:ext cx="3552881" cy="4525963"/>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Gutenberg’s (Johann Gutenberg)</a:t>
            </a:r>
            <a:br>
              <a:rPr lang="en-US" dirty="0" smtClean="0"/>
            </a:br>
            <a:r>
              <a:rPr lang="en-US" dirty="0" smtClean="0"/>
              <a:t>Printing Press</a:t>
            </a:r>
            <a:endParaRPr lang="en-US" dirty="0"/>
          </a:p>
        </p:txBody>
      </p:sp>
      <p:sp>
        <p:nvSpPr>
          <p:cNvPr id="3" name="Content Placeholder 2"/>
          <p:cNvSpPr>
            <a:spLocks noGrp="1"/>
          </p:cNvSpPr>
          <p:nvPr>
            <p:ph idx="1"/>
          </p:nvPr>
        </p:nvSpPr>
        <p:spPr/>
        <p:txBody>
          <a:bodyPr/>
          <a:lstStyle/>
          <a:p>
            <a:r>
              <a:rPr lang="en-US" dirty="0" smtClean="0"/>
              <a:t>About 1455</a:t>
            </a:r>
          </a:p>
          <a:p>
            <a:r>
              <a:rPr lang="en-US" dirty="0" smtClean="0"/>
              <a:t>First book printed…</a:t>
            </a:r>
          </a:p>
          <a:p>
            <a:pPr lvl="1"/>
            <a:r>
              <a:rPr lang="en-US" dirty="0" smtClean="0"/>
              <a:t>The Latin Bible</a:t>
            </a:r>
          </a:p>
          <a:p>
            <a:r>
              <a:rPr lang="en-US" dirty="0" smtClean="0"/>
              <a:t>Helped spread knowledge</a:t>
            </a:r>
          </a:p>
          <a:p>
            <a:r>
              <a:rPr lang="en-US" dirty="0" smtClean="0"/>
              <a:t>Made books more available to more people</a:t>
            </a:r>
          </a:p>
          <a:p>
            <a:pPr>
              <a:buNone/>
            </a:pPr>
            <a:r>
              <a:rPr lang="en-US" smtClean="0"/>
              <a:t>            (REVOLUTIONIZED THE WORLD)</a:t>
            </a:r>
          </a:p>
          <a:p>
            <a:r>
              <a:rPr lang="en-US" dirty="0" smtClean="0"/>
              <a:t>William Caxton = English printing press set up in 1476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accel="50000" decel="5000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accel="50000" decel="50000"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Gutenberg’s</a:t>
            </a:r>
            <a:br>
              <a:rPr lang="en-US" dirty="0" smtClean="0"/>
            </a:br>
            <a:r>
              <a:rPr lang="en-US" dirty="0" smtClean="0"/>
              <a:t>Printing Press</a:t>
            </a:r>
            <a:endParaRPr lang="en-US" dirty="0"/>
          </a:p>
        </p:txBody>
      </p:sp>
      <p:pic>
        <p:nvPicPr>
          <p:cNvPr id="4" name="Content Placeholder 3" descr="printing_press.jpg"/>
          <p:cNvPicPr>
            <a:picLocks noGrp="1" noChangeAspect="1"/>
          </p:cNvPicPr>
          <p:nvPr>
            <p:ph idx="1"/>
          </p:nvPr>
        </p:nvPicPr>
        <p:blipFill>
          <a:blip r:embed="rId2"/>
          <a:stretch>
            <a:fillRect/>
          </a:stretch>
        </p:blipFill>
        <p:spPr>
          <a:xfrm>
            <a:off x="3086100" y="2286000"/>
            <a:ext cx="2971800" cy="3124200"/>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8915400" cy="1143000"/>
          </a:xfrm>
        </p:spPr>
        <p:txBody>
          <a:bodyPr>
            <a:normAutofit fontScale="90000"/>
          </a:bodyPr>
          <a:lstStyle/>
          <a:p>
            <a:r>
              <a:rPr lang="en-US" dirty="0" smtClean="0"/>
              <a:t>REFORMATION movement</a:t>
            </a:r>
            <a:br>
              <a:rPr lang="en-US" dirty="0" smtClean="0"/>
            </a:br>
            <a:r>
              <a:rPr lang="en-US" dirty="0" smtClean="0"/>
              <a:t>(going on during the Renaissance Period)</a:t>
            </a:r>
            <a:endParaRPr lang="en-US" dirty="0"/>
          </a:p>
        </p:txBody>
      </p:sp>
      <p:sp>
        <p:nvSpPr>
          <p:cNvPr id="3" name="Content Placeholder 2"/>
          <p:cNvSpPr>
            <a:spLocks noGrp="1"/>
          </p:cNvSpPr>
          <p:nvPr>
            <p:ph idx="1"/>
          </p:nvPr>
        </p:nvSpPr>
        <p:spPr/>
        <p:txBody>
          <a:bodyPr>
            <a:normAutofit lnSpcReduction="10000"/>
          </a:bodyPr>
          <a:lstStyle/>
          <a:p>
            <a:r>
              <a:rPr lang="en-US" dirty="0" smtClean="0"/>
              <a:t>Breaking with the Roman Catholic Church (many upset at corruption, etc. – remember Chaucer’s satire?) (PROTESTED </a:t>
            </a:r>
            <a:r>
              <a:rPr lang="en-US" smtClean="0"/>
              <a:t>= Protestants)</a:t>
            </a:r>
          </a:p>
          <a:p>
            <a:r>
              <a:rPr lang="en-US" dirty="0" smtClean="0"/>
              <a:t>English Reformation and Renaissance were closely related</a:t>
            </a:r>
          </a:p>
          <a:p>
            <a:pPr lvl="1"/>
            <a:r>
              <a:rPr lang="en-US" dirty="0" smtClean="0"/>
              <a:t>English writers will feel the effects</a:t>
            </a:r>
          </a:p>
          <a:p>
            <a:r>
              <a:rPr lang="en-US" dirty="0" smtClean="0"/>
              <a:t>But varied from country to country</a:t>
            </a:r>
          </a:p>
          <a:p>
            <a:r>
              <a:rPr lang="en-US" dirty="0" smtClean="0">
                <a:solidFill>
                  <a:srgbClr val="FFFF00"/>
                </a:solidFill>
              </a:rPr>
              <a:t>Basically the rejection of the authority of the Pope and the Italian churchmen </a:t>
            </a:r>
            <a:endParaRPr lang="en-US"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accel="50000" decel="5000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accel="50000" decel="5000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accel="50000" decel="50000"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2135</TotalTime>
  <Words>2735</Words>
  <Application>Microsoft Macintosh PowerPoint</Application>
  <PresentationFormat>On-screen Show (4:3)</PresentationFormat>
  <Paragraphs>323</Paragraphs>
  <Slides>61</Slides>
  <Notes>0</Notes>
  <HiddenSlides>0</HiddenSlides>
  <MMClips>0</MMClips>
  <ScaleCrop>false</ScaleCrop>
  <HeadingPairs>
    <vt:vector size="4" baseType="variant">
      <vt:variant>
        <vt:lpstr>Design Template</vt:lpstr>
      </vt:variant>
      <vt:variant>
        <vt:i4>1</vt:i4>
      </vt:variant>
      <vt:variant>
        <vt:lpstr>Slide Titles</vt:lpstr>
      </vt:variant>
      <vt:variant>
        <vt:i4>61</vt:i4>
      </vt:variant>
    </vt:vector>
  </HeadingPairs>
  <TitlesOfParts>
    <vt:vector size="62" baseType="lpstr">
      <vt:lpstr>Office Theme</vt:lpstr>
      <vt:lpstr>The Renaissance Period (England 1485-1660)  Renaissance = “rebirth” -- refers to the renewed interest in classical learning and the writings of ancient Greece and Rome </vt:lpstr>
      <vt:lpstr>Slide 2</vt:lpstr>
      <vt:lpstr>Humanism</vt:lpstr>
      <vt:lpstr>Sir Thomas More</vt:lpstr>
      <vt:lpstr>Sir Thomas More (1477?-1535) </vt:lpstr>
      <vt:lpstr>Other English Humanists</vt:lpstr>
      <vt:lpstr>Gutenberg’s (Johann Gutenberg) Printing Press</vt:lpstr>
      <vt:lpstr>Gutenberg’s Printing Press</vt:lpstr>
      <vt:lpstr>REFORMATION movement (going on during the Renaissance Period)</vt:lpstr>
      <vt:lpstr>(ASIDE) ???Did you Know???</vt:lpstr>
      <vt:lpstr>The Church and England</vt:lpstr>
      <vt:lpstr>War of the Roses (1455-1485)</vt:lpstr>
      <vt:lpstr>Henry VII ruled for 24 years</vt:lpstr>
      <vt:lpstr>“All My Wives” a Soap Opera!</vt:lpstr>
      <vt:lpstr>Arthur and Katherine</vt:lpstr>
      <vt:lpstr>Henry VIII  ruled for 36 years</vt:lpstr>
      <vt:lpstr>Henry VIII </vt:lpstr>
      <vt:lpstr>Henry VIII Wives</vt:lpstr>
      <vt:lpstr>Katherine of Aragon -- Wife 1 </vt:lpstr>
      <vt:lpstr>Katherine of Aragon </vt:lpstr>
      <vt:lpstr>Anne Boleyn – Wife 2</vt:lpstr>
      <vt:lpstr>Anne Boleyn -- Wife 2</vt:lpstr>
      <vt:lpstr>Establishment of the  Church of England</vt:lpstr>
      <vt:lpstr>Anne Boleyn Wife 2 continued</vt:lpstr>
      <vt:lpstr>Sir Thomas More Falls</vt:lpstr>
      <vt:lpstr>Sir Thomas More Falls</vt:lpstr>
      <vt:lpstr>Anne Boleyn Falls</vt:lpstr>
      <vt:lpstr>Anne Boleyn Falls</vt:lpstr>
      <vt:lpstr>Jane Seymour -- Wife 3</vt:lpstr>
      <vt:lpstr>Jane Seymour Wife 3</vt:lpstr>
      <vt:lpstr>Act of Succession II</vt:lpstr>
      <vt:lpstr>Anne of Cleves -- Wife 4</vt:lpstr>
      <vt:lpstr>Anne of Cleves Wife 4</vt:lpstr>
      <vt:lpstr>Catherine Howard – Wife 5</vt:lpstr>
      <vt:lpstr>Catherine Howard Wife 5</vt:lpstr>
      <vt:lpstr>Catherine Howard Wife 5</vt:lpstr>
      <vt:lpstr>Catherine Howard Wife 5</vt:lpstr>
      <vt:lpstr>Catherine Howard’s Fall</vt:lpstr>
      <vt:lpstr>Catherine Howard’s Fall</vt:lpstr>
      <vt:lpstr>Catherine Parr – Wife 6 </vt:lpstr>
      <vt:lpstr>Catherine Parr -- Wife 6 </vt:lpstr>
      <vt:lpstr>OLD Henry VIII</vt:lpstr>
      <vt:lpstr>Edward VI (son of Jane Seymour)  ruled for 6 years</vt:lpstr>
      <vt:lpstr>Edward VI (lived 1537-1553; Reigned 1547 - 1553) Church of England</vt:lpstr>
      <vt:lpstr>Mary I  (daughter of Katherine of Aragon) ruled for 5 years</vt:lpstr>
      <vt:lpstr>Mary I (Mary Tudor) (Lived 1516-1558; Reigned 1553 - 1558) Catholic</vt:lpstr>
      <vt:lpstr>Elizabeth I (daughter of Anne Boleyn) – ruled for 45 years</vt:lpstr>
      <vt:lpstr>Elizabeth I (Elizabeth Tudor) (Lived 1533-1603; Reigned 1556-1603) Church of England</vt:lpstr>
      <vt:lpstr>Elizabeth I</vt:lpstr>
      <vt:lpstr>Elizabeth I</vt:lpstr>
      <vt:lpstr>Elizabethan Era</vt:lpstr>
      <vt:lpstr>James I ruled for 22 years</vt:lpstr>
      <vt:lpstr>James I (James Stuart) (Lived 1566-1625; Reigned 1603 - 1625) Catholic </vt:lpstr>
      <vt:lpstr>James I</vt:lpstr>
      <vt:lpstr>Charles I ruled for approximately 21  years</vt:lpstr>
      <vt:lpstr>Charles I  (Reigned 1625 – 1646)</vt:lpstr>
      <vt:lpstr>English Civil Wars (1642-1645)   (1648-1649)</vt:lpstr>
      <vt:lpstr>Oliver Cromwell</vt:lpstr>
      <vt:lpstr>Common Wealth of England</vt:lpstr>
      <vt:lpstr>Richard Cromwell  (son of Oliver Cromwell)</vt:lpstr>
      <vt:lpstr>Charles II (son of Charles I) begins  the Restoration Period (next unit)</vt:lpstr>
    </vt:vector>
  </TitlesOfParts>
  <Company>Killeen Independent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16th Century</dc:title>
  <dc:creator>Veda Kay Waheed</dc:creator>
  <cp:lastModifiedBy>Rowell, Sandra</cp:lastModifiedBy>
  <cp:revision>158</cp:revision>
  <dcterms:created xsi:type="dcterms:W3CDTF">2009-02-04T15:24:19Z</dcterms:created>
  <dcterms:modified xsi:type="dcterms:W3CDTF">2009-02-04T21:06:55Z</dcterms:modified>
</cp:coreProperties>
</file>