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14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44.xml" ContentType="application/vnd.openxmlformats-officedocument.presentationml.slide+xml"/>
  <Override PartName="/ppt/slides/slide27.xml" ContentType="application/vnd.openxmlformats-officedocument.presentationml.slide+xml"/>
  <Override PartName="/ppt/slides/slide53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26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slides/slide42.xml" ContentType="application/vnd.openxmlformats-officedocument.presentationml.slide+xml"/>
  <Override PartName="/ppt/slides/slide58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Default Extension="wmf" ContentType="image/x-wmf"/>
  <Override PartName="/ppt/slides/slide41.xml" ContentType="application/vnd.openxmlformats-officedocument.presentationml.slide+xml"/>
  <Override PartName="/ppt/slides/slide57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slides/slide47.xml" ContentType="application/vnd.openxmlformats-officedocument.presentationml.slide+xml"/>
  <Override PartName="/ppt/slides/slide40.xml" ContentType="application/vnd.openxmlformats-officedocument.presentationml.slide+xml"/>
  <Override PartName="/ppt/slides/slide56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slides/slide15.xml" ContentType="application/vnd.openxmlformats-officedocument.presentationml.slide+xml"/>
  <Override PartName="/ppt/slides/slide46.xml" ContentType="application/vnd.openxmlformats-officedocument.presentationml.slide+xml"/>
  <Override PartName="/ppt/slides/slide29.xml" ContentType="application/vnd.openxmlformats-officedocument.presentationml.slide+xml"/>
  <Override PartName="/ppt/slides/slide55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17" r:id="rId1"/>
  </p:sldMasterIdLst>
  <p:sldIdLst>
    <p:sldId id="256" r:id="rId2"/>
    <p:sldId id="335" r:id="rId3"/>
    <p:sldId id="356" r:id="rId4"/>
    <p:sldId id="336" r:id="rId5"/>
    <p:sldId id="258" r:id="rId6"/>
    <p:sldId id="259" r:id="rId7"/>
    <p:sldId id="337" r:id="rId8"/>
    <p:sldId id="339" r:id="rId9"/>
    <p:sldId id="359" r:id="rId10"/>
    <p:sldId id="293" r:id="rId11"/>
    <p:sldId id="357" r:id="rId12"/>
    <p:sldId id="360" r:id="rId13"/>
    <p:sldId id="342" r:id="rId14"/>
    <p:sldId id="341" r:id="rId15"/>
    <p:sldId id="344" r:id="rId16"/>
    <p:sldId id="361" r:id="rId17"/>
    <p:sldId id="276" r:id="rId18"/>
    <p:sldId id="265" r:id="rId19"/>
    <p:sldId id="280" r:id="rId20"/>
    <p:sldId id="345" r:id="rId21"/>
    <p:sldId id="278" r:id="rId22"/>
    <p:sldId id="294" r:id="rId23"/>
    <p:sldId id="287" r:id="rId24"/>
    <p:sldId id="295" r:id="rId25"/>
    <p:sldId id="316" r:id="rId26"/>
    <p:sldId id="296" r:id="rId27"/>
    <p:sldId id="290" r:id="rId28"/>
    <p:sldId id="291" r:id="rId29"/>
    <p:sldId id="292" r:id="rId30"/>
    <p:sldId id="301" r:id="rId31"/>
    <p:sldId id="300" r:id="rId32"/>
    <p:sldId id="302" r:id="rId33"/>
    <p:sldId id="346" r:id="rId34"/>
    <p:sldId id="349" r:id="rId35"/>
    <p:sldId id="350" r:id="rId36"/>
    <p:sldId id="351" r:id="rId37"/>
    <p:sldId id="352" r:id="rId38"/>
    <p:sldId id="353" r:id="rId39"/>
    <p:sldId id="354" r:id="rId40"/>
    <p:sldId id="355" r:id="rId41"/>
    <p:sldId id="363" r:id="rId42"/>
    <p:sldId id="270" r:id="rId43"/>
    <p:sldId id="358" r:id="rId44"/>
    <p:sldId id="364" r:id="rId45"/>
    <p:sldId id="365" r:id="rId46"/>
    <p:sldId id="366" r:id="rId47"/>
    <p:sldId id="367" r:id="rId48"/>
    <p:sldId id="323" r:id="rId49"/>
    <p:sldId id="324" r:id="rId50"/>
    <p:sldId id="325" r:id="rId51"/>
    <p:sldId id="326" r:id="rId52"/>
    <p:sldId id="327" r:id="rId53"/>
    <p:sldId id="328" r:id="rId54"/>
    <p:sldId id="329" r:id="rId55"/>
    <p:sldId id="330" r:id="rId56"/>
    <p:sldId id="331" r:id="rId57"/>
    <p:sldId id="332" r:id="rId58"/>
    <p:sldId id="333" r:id="rId5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54" d="100"/>
          <a:sy n="54" d="100"/>
        </p:scale>
        <p:origin x="-2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2969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heme" Target="theme/theme1.xml"/><Relationship Id="rId64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interSettings" Target="printerSettings/printerSettings1.bin"/><Relationship Id="rId61" Type="http://schemas.openxmlformats.org/officeDocument/2006/relationships/presProps" Target="presProps.xml"/><Relationship Id="rId62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1/4/11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1/4/11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00B5-19D1-C040-8FA2-5A8634D2E5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00B5-19D1-C040-8FA2-5A8634D2E5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00B5-19D1-C040-8FA2-5A8634D2E5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00B5-19D1-C040-8FA2-5A8634D2E5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00B5-19D1-C040-8FA2-5A8634D2E5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75AF00B5-19D1-C040-8FA2-5A8634D2E58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00B5-19D1-C040-8FA2-5A8634D2E5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1/4/11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00B5-19D1-C040-8FA2-5A8634D2E58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00B5-19D1-C040-8FA2-5A8634D2E5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00B5-19D1-C040-8FA2-5A8634D2E5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00B5-19D1-C040-8FA2-5A8634D2E5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B434-9852-174F-9E3B-D3D66E02628B}" type="datetimeFigureOut">
              <a:rPr lang="en-US" smtClean="0"/>
              <a:pPr/>
              <a:t>1/4/11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00B5-19D1-C040-8FA2-5A8634D2E5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CD71B434-9852-174F-9E3B-D3D66E02628B}" type="datetimeFigureOut">
              <a:rPr lang="en-US" smtClean="0"/>
              <a:pPr/>
              <a:t>1/4/11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75AF00B5-19D1-C040-8FA2-5A8634D2E5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w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981199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The Renaissance Period</a:t>
            </a:r>
            <a:br>
              <a:rPr lang="en-US" b="1" dirty="0" smtClean="0"/>
            </a:br>
            <a:r>
              <a:rPr lang="en-US" b="1" dirty="0" smtClean="0"/>
              <a:t>(England 1485-1660)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King Henry VIII Versus Pope:  </a:t>
            </a:r>
            <a:br>
              <a:rPr lang="en-US" sz="3200" b="1" dirty="0" smtClean="0"/>
            </a:br>
            <a:r>
              <a:rPr lang="en-US" sz="3200" b="1" dirty="0" smtClean="0"/>
              <a:t>All for an Heir</a:t>
            </a:r>
            <a:endParaRPr lang="en-US" sz="3200" b="1" dirty="0"/>
          </a:p>
        </p:txBody>
      </p:sp>
      <p:pic>
        <p:nvPicPr>
          <p:cNvPr id="4" name="Content Placeholder 3" descr="Henry-VIII-kingofengland_1491-1547.jpg"/>
          <p:cNvPicPr>
            <a:picLocks noGrp="1" noChangeAspect="1"/>
          </p:cNvPicPr>
          <p:nvPr>
            <p:ph idx="1"/>
          </p:nvPr>
        </p:nvPicPr>
        <p:blipFill>
          <a:blip r:embed="rId2"/>
          <a:srcRect l="-97163" r="-97163"/>
          <a:stretch>
            <a:fillRect/>
          </a:stretch>
        </p:blipFill>
        <p:spPr>
          <a:xfrm>
            <a:off x="-1549400" y="2255837"/>
            <a:ext cx="6197600" cy="3840163"/>
          </a:xfr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743200" y="2133600"/>
            <a:ext cx="59436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2575" marR="0" lvl="0" indent="-282575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King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Henry VIII wanted to end his marriage with Catherine of Aragon because</a:t>
            </a:r>
          </a:p>
          <a:p>
            <a:pPr marL="739775" lvl="1" indent="-282575" defTabSz="914400">
              <a:spcBef>
                <a:spcPts val="18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000" baseline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_________________________</a:t>
            </a:r>
          </a:p>
          <a:p>
            <a:pPr marL="739775" lvl="1" indent="-282575" defTabSz="914400">
              <a:spcBef>
                <a:spcPts val="18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_________________________</a:t>
            </a:r>
            <a:endParaRPr lang="en-US" sz="2000" baseline="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2575" indent="-282575" defTabSz="914400">
              <a:spcBef>
                <a:spcPts val="18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King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Henry VIII wanted to break with the Catholic Church ____________________________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___________________________________________</a:t>
            </a:r>
            <a:endParaRPr kumimoji="0" lang="en-US" sz="20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2575" indent="-282575" defTabSz="914400">
              <a:spcBef>
                <a:spcPts val="18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000" baseline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King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Henry VIII executed Sir Thomas More ___________________________________________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5200" y="35052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 wanted to marry Anne Boleyn.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05200" y="2983468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She was unable to give King Henry a son.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0" y="4382869"/>
            <a:ext cx="563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			</a:t>
            </a:r>
            <a:r>
              <a:rPr lang="en-US" dirty="0" smtClean="0"/>
              <a:t> because he wanted to divorce Catherine of Aragon.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0" y="5486400"/>
            <a:ext cx="563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because More did not recognize King Henry VIII as head of the church.  More believed that church and state should be separate.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King Henry VIII Versus Pope:  </a:t>
            </a:r>
            <a:br>
              <a:rPr lang="en-US" sz="3200" b="1" dirty="0" smtClean="0"/>
            </a:br>
            <a:r>
              <a:rPr lang="en-US" sz="3200" b="1" dirty="0" smtClean="0"/>
              <a:t>All for an Heir </a:t>
            </a:r>
            <a:r>
              <a:rPr lang="en-US" sz="3200" b="1" i="1" dirty="0" smtClean="0"/>
              <a:t>continued…</a:t>
            </a:r>
            <a:endParaRPr lang="en-US" sz="3200" b="1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489200" y="2286000"/>
            <a:ext cx="6197600" cy="38401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There were five groups dissatisfied with the Church of England:</a:t>
            </a:r>
          </a:p>
          <a:p>
            <a:pPr lvl="1"/>
            <a:r>
              <a:rPr lang="en-US" dirty="0" smtClean="0"/>
              <a:t>___________________________________________</a:t>
            </a:r>
          </a:p>
          <a:p>
            <a:pPr lvl="1"/>
            <a:r>
              <a:rPr lang="en-US" dirty="0" smtClean="0"/>
              <a:t>___________________________________________</a:t>
            </a:r>
          </a:p>
          <a:p>
            <a:pPr lvl="1"/>
            <a:r>
              <a:rPr lang="en-US" dirty="0" smtClean="0"/>
              <a:t>___________________________________________</a:t>
            </a:r>
          </a:p>
          <a:p>
            <a:pPr lvl="1"/>
            <a:r>
              <a:rPr lang="en-US" dirty="0" smtClean="0"/>
              <a:t>___________________________________________</a:t>
            </a:r>
          </a:p>
          <a:p>
            <a:pPr lvl="1"/>
            <a:r>
              <a:rPr lang="en-US" dirty="0" smtClean="0"/>
              <a:t>___________________________________________</a:t>
            </a:r>
          </a:p>
          <a:p>
            <a:r>
              <a:rPr lang="en-US" dirty="0" smtClean="0"/>
              <a:t>These groups were dissatisfied with the Church of England because</a:t>
            </a:r>
          </a:p>
          <a:p>
            <a:pPr lvl="1"/>
            <a:r>
              <a:rPr lang="en-US" dirty="0" smtClean="0"/>
              <a:t>____________________________________________ ____________________________________________.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0" y="2907268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Puritans – remember this one.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8000" y="3212068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Presbyterians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0" y="3516868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Baptists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0" y="3862864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Non-conformists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0" y="4202668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Dissidents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48000" y="52578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These groups felt that it was a copy of the Catholic Church.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King Henry VIII Versus Pope:  </a:t>
            </a:r>
            <a:br>
              <a:rPr lang="en-US" sz="3200" b="1" dirty="0" smtClean="0"/>
            </a:br>
            <a:r>
              <a:rPr lang="en-US" sz="3200" b="1" dirty="0" smtClean="0"/>
              <a:t>All for an Heir </a:t>
            </a:r>
            <a:r>
              <a:rPr lang="en-US" sz="3200" b="1" i="1" dirty="0" smtClean="0"/>
              <a:t>continued…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five things these dissatisfied groups wanted to get rid of were</a:t>
            </a:r>
          </a:p>
          <a:p>
            <a:pPr lvl="1"/>
            <a:r>
              <a:rPr lang="en-US" dirty="0" smtClean="0"/>
              <a:t>_______________________________________________</a:t>
            </a:r>
          </a:p>
          <a:p>
            <a:pPr lvl="1"/>
            <a:r>
              <a:rPr lang="en-US" dirty="0" smtClean="0"/>
              <a:t>_______________________________________________</a:t>
            </a:r>
          </a:p>
          <a:p>
            <a:pPr lvl="1"/>
            <a:r>
              <a:rPr lang="en-US" dirty="0" smtClean="0"/>
              <a:t>_______________________________________________</a:t>
            </a:r>
          </a:p>
          <a:p>
            <a:pPr lvl="1"/>
            <a:r>
              <a:rPr lang="en-US" dirty="0" smtClean="0"/>
              <a:t>_______________________________________________</a:t>
            </a:r>
          </a:p>
          <a:p>
            <a:pPr lvl="1"/>
            <a:r>
              <a:rPr lang="en-US" dirty="0" smtClean="0"/>
              <a:t>_______________________________________________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95600" y="2983468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Bishops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95600" y="3276600"/>
            <a:ext cx="2971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Prayer books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95600" y="3657600"/>
            <a:ext cx="2971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Priest’s vestments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95600" y="4038600"/>
            <a:ext cx="2743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Church bells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95600" y="4343400"/>
            <a:ext cx="3352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Stain glass windows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King Henry VIII Versus Pope:  </a:t>
            </a:r>
            <a:br>
              <a:rPr lang="en-US" sz="3200" b="1" dirty="0" smtClean="0"/>
            </a:br>
            <a:r>
              <a:rPr lang="en-US" sz="3200" b="1" dirty="0" smtClean="0"/>
              <a:t>All for an Heir…</a:t>
            </a:r>
            <a:endParaRPr lang="en-US" sz="3200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413000" y="2255837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2575" marR="0" lvl="0" indent="-282575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Wives of King Henry VIII</a:t>
            </a:r>
            <a:endParaRPr kumimoji="0" lang="en-US" sz="20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39775" lvl="1" indent="-282575" defTabSz="914400">
              <a:spcBef>
                <a:spcPts val="18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______________________________</a:t>
            </a:r>
          </a:p>
          <a:p>
            <a:pPr marL="739775" lvl="1" indent="-282575" defTabSz="914400">
              <a:spcBef>
                <a:spcPts val="18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_______________________________</a:t>
            </a:r>
          </a:p>
          <a:p>
            <a:pPr marL="739775" lvl="1" indent="-282575" defTabSz="914400">
              <a:spcBef>
                <a:spcPts val="18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________________________________</a:t>
            </a:r>
          </a:p>
          <a:p>
            <a:pPr marL="739775" lvl="1" indent="-282575" defTabSz="914400">
              <a:spcBef>
                <a:spcPts val="18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________________________________</a:t>
            </a:r>
          </a:p>
          <a:p>
            <a:pPr marL="739775" lvl="1" indent="-282575" defTabSz="914400">
              <a:spcBef>
                <a:spcPts val="18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_______________________________</a:t>
            </a:r>
          </a:p>
          <a:p>
            <a:pPr marL="739775" lvl="1" indent="-282575" defTabSz="914400">
              <a:spcBef>
                <a:spcPts val="18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_______________________________</a:t>
            </a:r>
            <a:endParaRPr kumimoji="0" lang="en-US" sz="20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0400" y="2751892"/>
            <a:ext cx="4114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Katherine of Aragon (divorced/annulled)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00400" y="32766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Anne Boleyn (beheaded)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00400" y="4355068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Anne of Cleves (divorced)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200400" y="48768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Catherine Howard (beheaded)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00400" y="54102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Catherine Parr (survived)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00400" y="3821668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Jane Seymour (died)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King Henry VIII :</a:t>
            </a:r>
            <a:br>
              <a:rPr lang="en-US" sz="3200" b="1" dirty="0" smtClean="0"/>
            </a:br>
            <a:r>
              <a:rPr lang="en-US" sz="3200" b="1" dirty="0" smtClean="0"/>
              <a:t>Renaissance Man and Executioner</a:t>
            </a:r>
            <a:endParaRPr lang="en-US" sz="32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336800" y="2286000"/>
            <a:ext cx="6197600" cy="3840163"/>
          </a:xfrm>
        </p:spPr>
        <p:txBody>
          <a:bodyPr/>
          <a:lstStyle/>
          <a:p>
            <a:r>
              <a:rPr lang="en-US" dirty="0" smtClean="0"/>
              <a:t>_____________  started the Royal </a:t>
            </a:r>
            <a:r>
              <a:rPr lang="en-US" dirty="0" smtClean="0"/>
              <a:t>Navy</a:t>
            </a:r>
          </a:p>
          <a:p>
            <a:pPr lvl="1"/>
            <a:r>
              <a:rPr lang="en-US" dirty="0" smtClean="0"/>
              <a:t>_______________________________________________ _______________________________________________ _______________________________________________ _______________.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71800" y="2665273"/>
            <a:ext cx="5562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Under King Henry VIII , it put stop to foreign invasions, allowed England to spread power, language, literature all over world. (beginnings of England as World Power)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67000" y="22860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King Henry VIII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King Henry VIII Versus Pope:  </a:t>
            </a:r>
            <a:br>
              <a:rPr lang="en-US" sz="3200" b="1" dirty="0" smtClean="0"/>
            </a:br>
            <a:r>
              <a:rPr lang="en-US" sz="3200" b="1" dirty="0" smtClean="0"/>
              <a:t>All for an Heir</a:t>
            </a:r>
            <a:endParaRPr lang="en-US" sz="32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489200" y="2255837"/>
            <a:ext cx="6197600" cy="3840163"/>
          </a:xfrm>
        </p:spPr>
        <p:txBody>
          <a:bodyPr/>
          <a:lstStyle/>
          <a:p>
            <a:r>
              <a:rPr lang="en-US" dirty="0" smtClean="0"/>
              <a:t>King Henry VIII is considered a Renaissance Man </a:t>
            </a:r>
            <a:r>
              <a:rPr lang="en-US" dirty="0" smtClean="0"/>
              <a:t>because</a:t>
            </a:r>
          </a:p>
          <a:p>
            <a:pPr lvl="1"/>
            <a:r>
              <a:rPr lang="en-US" dirty="0" smtClean="0"/>
              <a:t>___________________________________</a:t>
            </a:r>
          </a:p>
          <a:p>
            <a:pPr lvl="1"/>
            <a:r>
              <a:rPr lang="en-US" dirty="0" smtClean="0"/>
              <a:t>___________________________________</a:t>
            </a:r>
          </a:p>
          <a:p>
            <a:pPr lvl="1"/>
            <a:r>
              <a:rPr lang="en-US" dirty="0" smtClean="0"/>
              <a:t>___________________________________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00400" y="2971800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wrote poetry, music, literature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32766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 youth very athletic, handsome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00400" y="3620869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ladies man, good dancer, etc.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Henry VIII:  </a:t>
            </a:r>
            <a:br>
              <a:rPr lang="en-US" sz="3200" b="1" dirty="0" smtClean="0"/>
            </a:br>
            <a:r>
              <a:rPr lang="en-US" sz="3200" b="1" dirty="0" smtClean="0"/>
              <a:t>Renaissance Man and Executioner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Henry VIIIs wives, their fates and children (if any) he had with each.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READY, SET, GO …………….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813" y="533400"/>
            <a:ext cx="7824788" cy="13230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Katherine of Aragon</a:t>
            </a:r>
            <a:br>
              <a:rPr lang="en-US" dirty="0" smtClean="0"/>
            </a:br>
            <a:r>
              <a:rPr lang="en-US" dirty="0" smtClean="0"/>
              <a:t>Wife 1</a:t>
            </a:r>
            <a:endParaRPr lang="en-US" dirty="0"/>
          </a:p>
        </p:txBody>
      </p:sp>
      <p:pic>
        <p:nvPicPr>
          <p:cNvPr id="4" name="Content Placeholder 3" descr="CatherineAragon.jpg"/>
          <p:cNvPicPr>
            <a:picLocks noGrp="1" noChangeAspect="1"/>
          </p:cNvPicPr>
          <p:nvPr>
            <p:ph idx="1"/>
          </p:nvPr>
        </p:nvPicPr>
        <p:blipFill>
          <a:blip r:embed="rId2"/>
          <a:srcRect l="-59543" r="-59543"/>
          <a:stretch>
            <a:fillRect/>
          </a:stretch>
        </p:blipFill>
        <p:spPr>
          <a:xfrm>
            <a:off x="1524000" y="2209800"/>
            <a:ext cx="6197600" cy="3840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Katherine of Aragon </a:t>
            </a:r>
            <a:r>
              <a:rPr lang="en-US" sz="4800" i="1" dirty="0" smtClean="0"/>
              <a:t>continued …</a:t>
            </a:r>
            <a:endParaRPr lang="en-US" sz="4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1874837"/>
            <a:ext cx="62484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Very Catholic!</a:t>
            </a:r>
          </a:p>
          <a:p>
            <a:r>
              <a:rPr lang="en-US" dirty="0" smtClean="0"/>
              <a:t>They were very happy for awhile.</a:t>
            </a:r>
          </a:p>
          <a:p>
            <a:r>
              <a:rPr lang="en-US" dirty="0" smtClean="0"/>
              <a:t>Gave birth to daughter:  Mary.</a:t>
            </a:r>
          </a:p>
          <a:p>
            <a:r>
              <a:rPr lang="en-US" dirty="0" smtClean="0"/>
              <a:t>Doesn’t give him the son he wants, eyes move elsewhere to Anne Boleyn.</a:t>
            </a:r>
          </a:p>
          <a:p>
            <a:r>
              <a:rPr lang="en-US" dirty="0" smtClean="0"/>
              <a:t>Annulment (divorce) – sends her back to Spain.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Anne Boleyn </a:t>
            </a:r>
            <a:br>
              <a:rPr lang="en-US" dirty="0" smtClean="0"/>
            </a:br>
            <a:r>
              <a:rPr lang="en-US" dirty="0" smtClean="0"/>
              <a:t>Wife 2</a:t>
            </a:r>
            <a:endParaRPr lang="en-US" dirty="0"/>
          </a:p>
        </p:txBody>
      </p:sp>
      <p:pic>
        <p:nvPicPr>
          <p:cNvPr id="4" name="Content Placeholder 3" descr="AnneBoleyn2810_468x723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4663" r="-74663"/>
          <a:stretch>
            <a:fillRect/>
          </a:stretch>
        </p:blipFill>
        <p:spPr>
          <a:xfrm>
            <a:off x="1524000" y="2286000"/>
            <a:ext cx="6197600" cy="3840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Renaissance</a:t>
            </a:r>
            <a:br>
              <a:rPr lang="en-US" dirty="0" smtClean="0"/>
            </a:br>
            <a:r>
              <a:rPr lang="en-US" sz="3200" b="1" dirty="0" smtClean="0"/>
              <a:t>Rediscovering Ancient Greece and Rome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Renaissance /</a:t>
            </a:r>
          </a:p>
          <a:p>
            <a:pPr lvl="1"/>
            <a:r>
              <a:rPr lang="en-US" b="1" dirty="0" smtClean="0"/>
              <a:t>_________________________________________</a:t>
            </a:r>
          </a:p>
          <a:p>
            <a:pPr lvl="1"/>
            <a:r>
              <a:rPr lang="en-US" b="1" dirty="0" smtClean="0"/>
              <a:t>_________________________________________</a:t>
            </a:r>
          </a:p>
          <a:p>
            <a:pPr lvl="1"/>
            <a:r>
              <a:rPr lang="en-US" b="1" dirty="0" smtClean="0"/>
              <a:t>_________________________________________</a:t>
            </a:r>
          </a:p>
          <a:p>
            <a:pPr lvl="1"/>
            <a:r>
              <a:rPr lang="en-US" b="1" dirty="0" smtClean="0"/>
              <a:t>_________________________________________</a:t>
            </a:r>
          </a:p>
          <a:p>
            <a:pPr lvl="1"/>
            <a:endParaRPr lang="en-US" b="1" dirty="0" smtClean="0"/>
          </a:p>
          <a:p>
            <a:r>
              <a:rPr lang="en-US" dirty="0" smtClean="0"/>
              <a:t>(Renewed interest in the literature of ancient Rome and Greece)</a:t>
            </a:r>
          </a:p>
          <a:p>
            <a:pPr>
              <a:buNone/>
            </a:pPr>
            <a:endParaRPr lang="en-US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895600" y="2590800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Refers to the renewal of curiosity and creativity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95600" y="2935069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People’s values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38400" y="328826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dirty="0" smtClean="0"/>
              <a:t>Beliefs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38400" y="3392269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US" dirty="0" smtClean="0"/>
          </a:p>
          <a:p>
            <a:pPr lvl="1"/>
            <a:r>
              <a:rPr lang="en-US" dirty="0" smtClean="0"/>
              <a:t>Behavior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91000" y="22860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“rebirth”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Anne Boleyn </a:t>
            </a:r>
            <a:br>
              <a:rPr lang="en-US" dirty="0" smtClean="0"/>
            </a:b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Henry created the Church of English in 1531 for her.</a:t>
            </a:r>
          </a:p>
          <a:p>
            <a:r>
              <a:rPr lang="en-US" dirty="0" smtClean="0"/>
              <a:t>Henry became attracted to her about 1525 – she was one of Katherine of Aragon’s ladies in waiting.</a:t>
            </a:r>
          </a:p>
          <a:p>
            <a:r>
              <a:rPr lang="en-US" dirty="0" smtClean="0"/>
              <a:t>Henry sent Cardinal Wolsey to the Pope to plead his case for a divorce.  Wolsey was later dismissed as Lord Chancellor.</a:t>
            </a:r>
          </a:p>
          <a:p>
            <a:r>
              <a:rPr lang="en-US" dirty="0" smtClean="0"/>
              <a:t>Henry secretly married Anne – 1533.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Anne Boleyn </a:t>
            </a:r>
            <a:br>
              <a:rPr lang="en-US" dirty="0" smtClean="0"/>
            </a:b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Parliament declared the marriage to Katherine invalid</a:t>
            </a:r>
          </a:p>
          <a:p>
            <a:pPr lvl="1"/>
            <a:r>
              <a:rPr lang="en-US" dirty="0" smtClean="0"/>
              <a:t>Careful…..if marriage is invalid…</a:t>
            </a:r>
          </a:p>
          <a:p>
            <a:pPr lvl="2"/>
            <a:r>
              <a:rPr lang="en-US" dirty="0" smtClean="0"/>
              <a:t>What happens to Mary????</a:t>
            </a:r>
          </a:p>
          <a:p>
            <a:pPr lvl="2"/>
            <a:r>
              <a:rPr lang="en-US" dirty="0" smtClean="0"/>
              <a:t>She is considered illegitimate.</a:t>
            </a:r>
          </a:p>
          <a:p>
            <a:r>
              <a:rPr lang="en-US" dirty="0" smtClean="0"/>
              <a:t>Anne gives birth to Elizabeth – Sept. 1533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Jane Seymour</a:t>
            </a:r>
            <a:br>
              <a:rPr lang="en-US" dirty="0" smtClean="0"/>
            </a:br>
            <a:r>
              <a:rPr lang="en-US" dirty="0" smtClean="0"/>
              <a:t>Wife 3</a:t>
            </a:r>
            <a:endParaRPr lang="en-US" dirty="0"/>
          </a:p>
        </p:txBody>
      </p:sp>
      <p:pic>
        <p:nvPicPr>
          <p:cNvPr id="4" name="Content Placeholder 3" descr="32610~Jane-Seymour-Poster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57752" r="-57752"/>
          <a:stretch>
            <a:fillRect/>
          </a:stretch>
        </p:blipFill>
        <p:spPr>
          <a:xfrm>
            <a:off x="1138031" y="2053930"/>
            <a:ext cx="7015369" cy="43468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Jane Seymour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2209800"/>
            <a:ext cx="5715000" cy="4343400"/>
          </a:xfrm>
        </p:spPr>
        <p:txBody>
          <a:bodyPr>
            <a:normAutofit/>
          </a:bodyPr>
          <a:lstStyle/>
          <a:p>
            <a:r>
              <a:rPr lang="en-US" dirty="0" smtClean="0"/>
              <a:t>Quiet, mousey and frail.</a:t>
            </a:r>
          </a:p>
          <a:p>
            <a:r>
              <a:rPr lang="en-US" dirty="0" smtClean="0"/>
              <a:t>One of Anne Boleyn’s ladies in waiting</a:t>
            </a:r>
          </a:p>
          <a:p>
            <a:r>
              <a:rPr lang="en-US" dirty="0" smtClean="0"/>
              <a:t>Seemed to always be frightened.</a:t>
            </a:r>
          </a:p>
          <a:p>
            <a:r>
              <a:rPr lang="en-US" dirty="0" smtClean="0"/>
              <a:t>VERY different from Katherine and Anne.</a:t>
            </a:r>
          </a:p>
          <a:p>
            <a:r>
              <a:rPr lang="en-US" dirty="0" smtClean="0"/>
              <a:t>Married Henry day after Boleyn’s execution.</a:t>
            </a:r>
          </a:p>
          <a:p>
            <a:r>
              <a:rPr lang="en-US" dirty="0" smtClean="0"/>
              <a:t>Already carrying Henry’s only legitimate son.</a:t>
            </a:r>
          </a:p>
          <a:p>
            <a:pPr lvl="1"/>
            <a:r>
              <a:rPr lang="en-US" dirty="0" smtClean="0"/>
              <a:t>Edward (1537-1553)</a:t>
            </a:r>
          </a:p>
          <a:p>
            <a:pPr lvl="1"/>
            <a:r>
              <a:rPr lang="en-US" dirty="0" smtClean="0"/>
              <a:t>Childhood fever causes his death.</a:t>
            </a:r>
          </a:p>
          <a:p>
            <a:r>
              <a:rPr lang="en-US" dirty="0" smtClean="0"/>
              <a:t>Was Henry’s favorite…she gave him a son.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Anne of Cleves</a:t>
            </a:r>
            <a:br>
              <a:rPr lang="en-US" dirty="0" smtClean="0"/>
            </a:br>
            <a:r>
              <a:rPr lang="en-US" dirty="0" smtClean="0"/>
              <a:t>Wife 4</a:t>
            </a:r>
            <a:endParaRPr lang="en-US" dirty="0"/>
          </a:p>
        </p:txBody>
      </p:sp>
      <p:pic>
        <p:nvPicPr>
          <p:cNvPr id="4" name="Content Placeholder 3" descr="portrait_of_anne_of_cleves-400.jpg"/>
          <p:cNvPicPr>
            <a:picLocks noGrp="1" noChangeAspect="1"/>
          </p:cNvPicPr>
          <p:nvPr>
            <p:ph idx="1"/>
          </p:nvPr>
        </p:nvPicPr>
        <p:blipFill>
          <a:blip r:embed="rId2"/>
          <a:srcRect l="-58315" r="-58315"/>
          <a:stretch>
            <a:fillRect/>
          </a:stretch>
        </p:blipFill>
        <p:spPr>
          <a:xfrm>
            <a:off x="1600200" y="2286000"/>
            <a:ext cx="6197600" cy="3840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Anne of Cleves</a:t>
            </a:r>
            <a:br>
              <a:rPr lang="en-US" dirty="0" smtClean="0"/>
            </a:br>
            <a:r>
              <a:rPr lang="en-US" dirty="0" smtClean="0"/>
              <a:t>Wife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1540---Henry marries her, sight unseen.</a:t>
            </a:r>
          </a:p>
          <a:p>
            <a:r>
              <a:rPr lang="en-US" dirty="0" smtClean="0"/>
              <a:t>Alliance with Germany.</a:t>
            </a:r>
          </a:p>
          <a:p>
            <a:r>
              <a:rPr lang="en-US" dirty="0" smtClean="0"/>
              <a:t>Had only seen portraits of Anne (in person, didn’t like what he saw– called her a “Flander’s mare”.)</a:t>
            </a:r>
          </a:p>
          <a:p>
            <a:r>
              <a:rPr lang="en-US" dirty="0" smtClean="0"/>
              <a:t>She saw what was coming (SMART).</a:t>
            </a:r>
          </a:p>
          <a:p>
            <a:r>
              <a:rPr lang="en-US" dirty="0" smtClean="0"/>
              <a:t>Testified-the marriage was never consummated. </a:t>
            </a:r>
          </a:p>
          <a:p>
            <a:r>
              <a:rPr lang="en-US" dirty="0" smtClean="0"/>
              <a:t>Probably most fortunate of all Henry’s wives.</a:t>
            </a:r>
          </a:p>
          <a:p>
            <a:r>
              <a:rPr lang="en-US" dirty="0" smtClean="0"/>
              <a:t>Received many gifts from Henry (SET for LIFE).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Catherine Howard</a:t>
            </a:r>
            <a:br>
              <a:rPr lang="en-US" dirty="0" smtClean="0"/>
            </a:br>
            <a:r>
              <a:rPr lang="en-US" dirty="0" smtClean="0"/>
              <a:t>Wife 5</a:t>
            </a:r>
            <a:endParaRPr lang="en-US" dirty="0"/>
          </a:p>
        </p:txBody>
      </p:sp>
      <p:pic>
        <p:nvPicPr>
          <p:cNvPr id="4" name="Content Placeholder 3" descr="CatherineHoward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0372" r="-30372"/>
          <a:stretch>
            <a:fillRect/>
          </a:stretch>
        </p:blipFill>
        <p:spPr>
          <a:xfrm>
            <a:off x="1498600" y="2286000"/>
            <a:ext cx="6197600" cy="3840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Catherine Howard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between 1520 and 1525…no record</a:t>
            </a:r>
          </a:p>
          <a:p>
            <a:r>
              <a:rPr lang="en-US" dirty="0" smtClean="0"/>
              <a:t>Cousin of Anne Boleyn (poor side of family)</a:t>
            </a:r>
          </a:p>
          <a:p>
            <a:r>
              <a:rPr lang="en-US" dirty="0" smtClean="0"/>
              <a:t>Wild child -- not supervised like most young children</a:t>
            </a:r>
          </a:p>
          <a:p>
            <a:r>
              <a:rPr lang="en-US" dirty="0" smtClean="0"/>
              <a:t>Affair with music teacher</a:t>
            </a:r>
          </a:p>
          <a:p>
            <a:r>
              <a:rPr lang="en-US" dirty="0" smtClean="0"/>
              <a:t>Affair with estate manager</a:t>
            </a:r>
          </a:p>
          <a:p>
            <a:r>
              <a:rPr lang="en-US" dirty="0" smtClean="0"/>
              <a:t>One of Anne of Cleve’s ladies in waiting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Catherine Howard </a:t>
            </a:r>
            <a:br>
              <a:rPr lang="en-US" dirty="0" smtClean="0"/>
            </a:b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Rumors she was carrying Henry’s son before he annulled marriage to Anne of Cleves</a:t>
            </a:r>
          </a:p>
          <a:p>
            <a:pPr lvl="1"/>
            <a:r>
              <a:rPr lang="en-US" dirty="0" smtClean="0"/>
              <a:t>Probably started by her family</a:t>
            </a:r>
          </a:p>
          <a:p>
            <a:r>
              <a:rPr lang="en-US" dirty="0" smtClean="0"/>
              <a:t>It worked…they were married a few weeks later (16 days after being freed from Anne)</a:t>
            </a:r>
          </a:p>
          <a:p>
            <a:r>
              <a:rPr lang="en-US" dirty="0" smtClean="0"/>
              <a:t>Henry showered her with jewels and clothes</a:t>
            </a:r>
          </a:p>
          <a:p>
            <a:r>
              <a:rPr lang="en-US" dirty="0" smtClean="0"/>
              <a:t>Henry called her “his rose without a thorn”</a:t>
            </a:r>
          </a:p>
          <a:p>
            <a:r>
              <a:rPr lang="en-US" dirty="0" smtClean="0"/>
              <a:t>Catherine vowed all his wishes would be met</a:t>
            </a:r>
          </a:p>
          <a:p>
            <a:pPr lvl="5"/>
            <a:r>
              <a:rPr lang="en-US" dirty="0" smtClean="0"/>
              <a:t>BUT….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Catherine Howard </a:t>
            </a:r>
            <a:br>
              <a:rPr lang="en-US" dirty="0" smtClean="0"/>
            </a:b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She found her marriage bed…unappealing</a:t>
            </a:r>
          </a:p>
          <a:p>
            <a:r>
              <a:rPr lang="en-US" dirty="0" smtClean="0"/>
              <a:t>By this time, Henry was…</a:t>
            </a:r>
          </a:p>
          <a:p>
            <a:pPr lvl="1"/>
            <a:r>
              <a:rPr lang="en-US" dirty="0" smtClean="0"/>
              <a:t>Nearly 50 (she was approximately 19)</a:t>
            </a:r>
          </a:p>
          <a:p>
            <a:pPr lvl="1"/>
            <a:r>
              <a:rPr lang="en-US" dirty="0" smtClean="0"/>
              <a:t>Weighed about 300 lbs.</a:t>
            </a:r>
          </a:p>
          <a:p>
            <a:pPr lvl="1"/>
            <a:r>
              <a:rPr lang="en-US" dirty="0" smtClean="0"/>
              <a:t>Sick</a:t>
            </a:r>
          </a:p>
          <a:p>
            <a:pPr lvl="1"/>
            <a:r>
              <a:rPr lang="en-US" dirty="0" smtClean="0"/>
              <a:t>Had a leg ulcer</a:t>
            </a:r>
          </a:p>
          <a:p>
            <a:r>
              <a:rPr lang="en-US" dirty="0" smtClean="0"/>
              <a:t>Early in 1541..she had a romance with Thomas Culpepper.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Renaissance</a:t>
            </a:r>
            <a:br>
              <a:rPr lang="en-US" dirty="0" smtClean="0"/>
            </a:br>
            <a:r>
              <a:rPr lang="en-US" sz="3200" b="1" dirty="0" smtClean="0"/>
              <a:t>Rediscovering Ancient Greece and Rome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Renewal of Human </a:t>
            </a:r>
            <a:r>
              <a:rPr lang="en-US" dirty="0" smtClean="0"/>
              <a:t>Spirit</a:t>
            </a:r>
          </a:p>
          <a:p>
            <a:pPr lvl="1"/>
            <a:r>
              <a:rPr lang="en-US" dirty="0" smtClean="0"/>
              <a:t>“Renaissance person”</a:t>
            </a:r>
          </a:p>
          <a:p>
            <a:pPr lvl="2"/>
            <a:r>
              <a:rPr lang="en-US" dirty="0" smtClean="0"/>
              <a:t>Well rounded interests, such as</a:t>
            </a:r>
          </a:p>
          <a:p>
            <a:pPr lvl="3"/>
            <a:r>
              <a:rPr lang="en-US" dirty="0" smtClean="0"/>
              <a:t>___________ </a:t>
            </a:r>
          </a:p>
          <a:p>
            <a:pPr lvl="3"/>
            <a:r>
              <a:rPr lang="en-US" dirty="0" smtClean="0"/>
              <a:t> __________</a:t>
            </a:r>
          </a:p>
          <a:p>
            <a:pPr lvl="3"/>
            <a:r>
              <a:rPr lang="en-US" u="sng" dirty="0" smtClean="0"/>
              <a:t>_______(and other fine arts)____</a:t>
            </a:r>
          </a:p>
          <a:p>
            <a:pPr lvl="3"/>
            <a:r>
              <a:rPr lang="en-US" u="sng" dirty="0" smtClean="0"/>
              <a:t>___________</a:t>
            </a:r>
          </a:p>
          <a:p>
            <a:pPr lvl="3"/>
            <a:r>
              <a:rPr lang="en-US" dirty="0" smtClean="0"/>
              <a:t>___________</a:t>
            </a:r>
          </a:p>
          <a:p>
            <a:pPr lvl="3"/>
            <a:r>
              <a:rPr lang="en-US" dirty="0" smtClean="0"/>
              <a:t>___________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__________________________________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429000" y="32004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Athletics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29000" y="35052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Literature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429000" y="3773269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/>
            <a:r>
              <a:rPr lang="en-US" dirty="0" smtClean="0"/>
              <a:t>Music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29000" y="4126468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Inventor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429000" y="4419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Science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29000" y="4724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Languages, etc.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-533400" y="407806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-533400" y="2590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-348734" y="37454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90800" y="5525869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 Church is still rich and powerful.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Catherine Parr</a:t>
            </a:r>
            <a:br>
              <a:rPr lang="en-US" dirty="0" smtClean="0"/>
            </a:br>
            <a:r>
              <a:rPr lang="en-US" dirty="0" smtClean="0"/>
              <a:t>Wife 6</a:t>
            </a:r>
            <a:endParaRPr lang="en-US" dirty="0"/>
          </a:p>
        </p:txBody>
      </p:sp>
      <p:pic>
        <p:nvPicPr>
          <p:cNvPr id="4" name="Content Placeholder 3" descr="parrbiography.jpg"/>
          <p:cNvPicPr>
            <a:picLocks noGrp="1" noChangeAspect="1"/>
          </p:cNvPicPr>
          <p:nvPr>
            <p:ph idx="1"/>
          </p:nvPr>
        </p:nvPicPr>
        <p:blipFill>
          <a:blip r:embed="rId2"/>
          <a:srcRect l="-52482" r="-52482"/>
          <a:stretch>
            <a:fillRect/>
          </a:stretch>
        </p:blipFill>
        <p:spPr>
          <a:xfrm>
            <a:off x="1600200" y="2286000"/>
            <a:ext cx="6197600" cy="3840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Catherine Parr </a:t>
            </a:r>
            <a:br>
              <a:rPr lang="en-US" dirty="0" smtClean="0"/>
            </a:br>
            <a:r>
              <a:rPr lang="en-US" i="1" dirty="0" smtClean="0"/>
              <a:t>continued 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1981200"/>
            <a:ext cx="64008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1512-1548</a:t>
            </a:r>
          </a:p>
          <a:p>
            <a:r>
              <a:rPr lang="en-US" dirty="0" smtClean="0"/>
              <a:t>Widowed twice</a:t>
            </a:r>
          </a:p>
          <a:p>
            <a:r>
              <a:rPr lang="en-US" dirty="0" smtClean="0"/>
              <a:t>In a relationship with Thomas Seymour (Jane’s brother, actually married him after death of Henry)</a:t>
            </a:r>
          </a:p>
          <a:p>
            <a:r>
              <a:rPr lang="en-US" dirty="0" smtClean="0"/>
              <a:t>She caught Henry’s eye-he proposed</a:t>
            </a:r>
          </a:p>
          <a:p>
            <a:r>
              <a:rPr lang="en-US" dirty="0" smtClean="0"/>
              <a:t>Married in July 1543</a:t>
            </a:r>
          </a:p>
          <a:p>
            <a:r>
              <a:rPr lang="en-US" dirty="0" smtClean="0"/>
              <a:t>She was friends with his children</a:t>
            </a:r>
          </a:p>
          <a:p>
            <a:pPr lvl="1"/>
            <a:r>
              <a:rPr lang="en-US" dirty="0" smtClean="0"/>
              <a:t>Even brought Henry and his daughters together</a:t>
            </a:r>
          </a:p>
          <a:p>
            <a:pPr lvl="1"/>
            <a:r>
              <a:rPr lang="en-US" dirty="0" smtClean="0"/>
              <a:t>Through and Act of Parliament-they were put back in the line of succession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4400" b="1" dirty="0" smtClean="0"/>
              <a:t>The Boy King and </a:t>
            </a:r>
            <a:br>
              <a:rPr lang="en-US" sz="4400" b="1" dirty="0" smtClean="0"/>
            </a:br>
            <a:r>
              <a:rPr lang="en-US" sz="4400" b="1" dirty="0" smtClean="0"/>
              <a:t>Bloody Mary</a:t>
            </a:r>
            <a:endParaRPr lang="en-US" sz="4400" b="1" dirty="0"/>
          </a:p>
        </p:txBody>
      </p:sp>
      <p:pic>
        <p:nvPicPr>
          <p:cNvPr id="4" name="Content Placeholder 3" descr="Edward_VI_of_England.png"/>
          <p:cNvPicPr>
            <a:picLocks noGrp="1" noChangeAspect="1"/>
          </p:cNvPicPr>
          <p:nvPr>
            <p:ph idx="1"/>
          </p:nvPr>
        </p:nvPicPr>
        <p:blipFill>
          <a:blip r:embed="rId2"/>
          <a:srcRect l="-68090" r="-68090"/>
          <a:stretch>
            <a:fillRect/>
          </a:stretch>
        </p:blipFill>
        <p:spPr>
          <a:xfrm>
            <a:off x="1600200" y="2286000"/>
            <a:ext cx="6197600" cy="3840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The Boy King and Bloody Mary</a:t>
            </a:r>
            <a:br>
              <a:rPr lang="en-US" sz="3200" b="1" dirty="0" smtClean="0"/>
            </a:br>
            <a:r>
              <a:rPr lang="en-US" sz="3200" b="1" dirty="0" smtClean="0"/>
              <a:t> </a:t>
            </a:r>
            <a:r>
              <a:rPr lang="en-US" sz="3200" b="1" i="1" dirty="0" smtClean="0"/>
              <a:t>continued …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King Henry VIII only legitimate male heir was __________________.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2602468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Edward VI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Mary I (Tudor) </a:t>
            </a:r>
            <a:br>
              <a:rPr lang="en-US" sz="3200" b="1" dirty="0" smtClean="0"/>
            </a:br>
            <a:r>
              <a:rPr lang="en-US" sz="3200" b="1" dirty="0" smtClean="0"/>
              <a:t>(daughter of Katherine of Aragon)</a:t>
            </a:r>
            <a:endParaRPr lang="en-US" sz="3200" b="1" dirty="0"/>
          </a:p>
        </p:txBody>
      </p:sp>
      <p:pic>
        <p:nvPicPr>
          <p:cNvPr id="4" name="Content Placeholder 3" descr="elizsist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61350" y="1981200"/>
            <a:ext cx="303465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Mary I (Mary Tudor) </a:t>
            </a:r>
            <a:br>
              <a:rPr lang="en-US" sz="3200" b="1" dirty="0" smtClean="0"/>
            </a:br>
            <a:r>
              <a:rPr lang="en-US" sz="3200" b="1" i="1" dirty="0" smtClean="0"/>
              <a:t>continued </a:t>
            </a:r>
            <a:r>
              <a:rPr lang="en-US" sz="3200" i="1" dirty="0" smtClean="0"/>
              <a:t>…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2027237"/>
            <a:ext cx="6477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Determined to have a Catholic heir.</a:t>
            </a:r>
          </a:p>
          <a:p>
            <a:r>
              <a:rPr lang="en-US" dirty="0" smtClean="0"/>
              <a:t>Her uncle was the King of Spain</a:t>
            </a:r>
          </a:p>
          <a:p>
            <a:r>
              <a:rPr lang="en-US" dirty="0" smtClean="0"/>
              <a:t>Married the King of Spain’s son…Phillip 1</a:t>
            </a:r>
            <a:r>
              <a:rPr lang="en-US" baseline="30000" dirty="0" smtClean="0"/>
              <a:t>st</a:t>
            </a:r>
            <a:r>
              <a:rPr lang="en-US" dirty="0" smtClean="0"/>
              <a:t> cousin.</a:t>
            </a:r>
          </a:p>
          <a:p>
            <a:r>
              <a:rPr lang="en-US" dirty="0" smtClean="0"/>
              <a:t>Strong-willed, determined to avenge the wrongs done to her mother (Katherine of Aragon). </a:t>
            </a:r>
          </a:p>
          <a:p>
            <a:r>
              <a:rPr lang="en-US" b="1" dirty="0" smtClean="0"/>
              <a:t>Converted England back to Roman Catholic, burned 300 Protestants at the stake, known as BLOODY MARY.</a:t>
            </a:r>
          </a:p>
          <a:p>
            <a:r>
              <a:rPr lang="en-US" dirty="0" smtClean="0"/>
              <a:t>Overthrown by subjects but died before being ousted.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Elizabeth I:  The Virgin Queen </a:t>
            </a:r>
            <a:br>
              <a:rPr lang="en-US" sz="3200" b="1" dirty="0" smtClean="0"/>
            </a:br>
            <a:r>
              <a:rPr lang="en-US" sz="3200" b="1" dirty="0" smtClean="0"/>
              <a:t>(daughter of Anne Boleyn) </a:t>
            </a:r>
            <a:endParaRPr lang="en-US" sz="3200" b="1" dirty="0"/>
          </a:p>
        </p:txBody>
      </p:sp>
      <p:pic>
        <p:nvPicPr>
          <p:cNvPr id="4" name="Content Placeholder 3" descr="Elizabeth 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47471" y="2027237"/>
            <a:ext cx="364905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Elizabeth I (Elizabeth Tudor) </a:t>
            </a:r>
            <a:br>
              <a:rPr lang="en-US" sz="3200" b="1" dirty="0" smtClean="0"/>
            </a:br>
            <a:r>
              <a:rPr lang="en-US" sz="3200" b="1" i="1" dirty="0" smtClean="0"/>
              <a:t>continued …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027237"/>
            <a:ext cx="62484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Considered one of the most brilliant &amp; successful monarchs in history </a:t>
            </a:r>
          </a:p>
          <a:p>
            <a:r>
              <a:rPr lang="en-US" b="1" dirty="0" smtClean="0"/>
              <a:t>Church important to her.  Reestablished Church of England, excommunicated from Roman Catholic Church.</a:t>
            </a:r>
            <a:endParaRPr lang="en-US" dirty="0" smtClean="0"/>
          </a:p>
          <a:p>
            <a:r>
              <a:rPr lang="en-US" dirty="0" smtClean="0"/>
              <a:t>Never married (knew strength in independence and ability to play one suitor against another).</a:t>
            </a:r>
          </a:p>
          <a:p>
            <a:r>
              <a:rPr lang="en-US" dirty="0" smtClean="0"/>
              <a:t>Taxes (Catholic families being taxed more – smiling – raiders in Catholic church really her own men, kept her 10% from Church - $$$ to her military (Navy).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sz="3200" b="1" dirty="0" smtClean="0"/>
              <a:t>Elizabeth I:  The Virgin Queen </a:t>
            </a:r>
            <a:br>
              <a:rPr lang="en-US" sz="3200" b="1" dirty="0" smtClean="0"/>
            </a:br>
            <a:r>
              <a:rPr lang="en-US" sz="3200" b="1" i="1" dirty="0" smtClean="0"/>
              <a:t>continued …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9400" y="2362200"/>
            <a:ext cx="5867400" cy="4038599"/>
          </a:xfrm>
        </p:spPr>
        <p:txBody>
          <a:bodyPr>
            <a:normAutofit/>
          </a:bodyPr>
          <a:lstStyle/>
          <a:p>
            <a:r>
              <a:rPr lang="en-US" b="1" dirty="0" smtClean="0"/>
              <a:t>Survived many plots against her, many from cousin, Mary Queen of Scots; endured 20 years and then had Mary beheaded.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sz="3200" b="1" dirty="0" smtClean="0"/>
              <a:t>The Spanish Armada Sinks:  </a:t>
            </a:r>
            <a:br>
              <a:rPr lang="en-US" sz="3200" b="1" dirty="0" smtClean="0"/>
            </a:br>
            <a:r>
              <a:rPr lang="en-US" sz="3200" b="1" dirty="0" smtClean="0"/>
              <a:t>A Turning Point in History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2209801"/>
            <a:ext cx="6477000" cy="4419599"/>
          </a:xfrm>
        </p:spPr>
        <p:txBody>
          <a:bodyPr>
            <a:normAutofit/>
          </a:bodyPr>
          <a:lstStyle/>
          <a:p>
            <a:r>
              <a:rPr lang="en-US" dirty="0" smtClean="0"/>
              <a:t>Because Queen Elizabeth had Mary Queen of Scots beheaded, King Phillip of Spain (widower of Mary Tudor) used the beheading of Mary Stuart as excuse to invade England.</a:t>
            </a:r>
          </a:p>
          <a:p>
            <a:r>
              <a:rPr lang="en-US" dirty="0" smtClean="0"/>
              <a:t>Spanish Armada (130 ships; 30,000 men) – smaller, faster, more maneuverable English ships DEFEATED Armada. Half Spanish fleet destroyed by English and weather (5,000 men drowned).  England lost 100 men and NO ships!</a:t>
            </a:r>
          </a:p>
          <a:p>
            <a:r>
              <a:rPr lang="en-US" b="1" dirty="0" smtClean="0"/>
              <a:t>Defeat of Spanish Armada = turning point in history  -- Established England as WORLD POWER.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812" y="456252"/>
            <a:ext cx="8027987" cy="1323041"/>
          </a:xfrm>
        </p:spPr>
        <p:txBody>
          <a:bodyPr/>
          <a:lstStyle/>
          <a:p>
            <a:r>
              <a:rPr lang="en-US" sz="3200" b="1" dirty="0" smtClean="0"/>
              <a:t>It All Began in Italy:  A Flourish of Genius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______________________  was responsible for financing many intellectual and artistic endeavors.  </a:t>
            </a:r>
          </a:p>
          <a:p>
            <a:r>
              <a:rPr lang="en-US" dirty="0" smtClean="0"/>
              <a:t>A few Italian geniuses </a:t>
            </a:r>
          </a:p>
          <a:p>
            <a:pPr lvl="1"/>
            <a:r>
              <a:rPr lang="en-US" dirty="0" smtClean="0"/>
              <a:t>___________________________________</a:t>
            </a:r>
          </a:p>
          <a:p>
            <a:pPr lvl="1"/>
            <a:r>
              <a:rPr lang="en-US" dirty="0" smtClean="0"/>
              <a:t>___________________________________</a:t>
            </a:r>
          </a:p>
          <a:p>
            <a:pPr lvl="1"/>
            <a:r>
              <a:rPr lang="en-US" dirty="0" smtClean="0"/>
              <a:t>___________________________________</a:t>
            </a:r>
          </a:p>
          <a:p>
            <a:pPr lvl="1"/>
            <a:r>
              <a:rPr lang="en-US" dirty="0" smtClean="0"/>
              <a:t>___________________________________</a:t>
            </a:r>
          </a:p>
          <a:p>
            <a:pPr lvl="1"/>
            <a:r>
              <a:rPr lang="en-US" dirty="0" smtClean="0"/>
              <a:t>___________________________________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22860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Roman Catholic Church  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95601" y="3505201"/>
            <a:ext cx="533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Boccaccio/Author of </a:t>
            </a:r>
            <a:r>
              <a:rPr lang="en-US" i="1" dirty="0" smtClean="0"/>
              <a:t>The Decameron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95601" y="3810000"/>
            <a:ext cx="533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DaVinci/The perfect “Renaissance Man”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95600" y="4202668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Galileo/Scientist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95600" y="4572001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Michelangelo/Artist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95601" y="4888468"/>
            <a:ext cx="3809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Columbus/An explorer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A Flood of Literature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Queen Elizabeth became a source of INSPIRATION for the English people.</a:t>
            </a:r>
          </a:p>
          <a:p>
            <a:r>
              <a:rPr lang="en-US" dirty="0" smtClean="0"/>
              <a:t>She established a religious &amp; national identity.</a:t>
            </a:r>
          </a:p>
          <a:p>
            <a:r>
              <a:rPr lang="en-US" dirty="0" smtClean="0"/>
              <a:t>She established a sense of stability for the Country and for the Church.</a:t>
            </a:r>
          </a:p>
          <a:p>
            <a:r>
              <a:rPr lang="en-US" dirty="0" smtClean="0"/>
              <a:t>English writers started writing as never before.</a:t>
            </a:r>
          </a:p>
          <a:p>
            <a:r>
              <a:rPr lang="en-US" dirty="0" smtClean="0"/>
              <a:t>William Shakespeare</a:t>
            </a:r>
          </a:p>
          <a:p>
            <a:r>
              <a:rPr lang="en-US" dirty="0" smtClean="0"/>
              <a:t>Christopher Marlow</a:t>
            </a:r>
          </a:p>
          <a:p>
            <a:r>
              <a:rPr lang="en-US" dirty="0" smtClean="0"/>
              <a:t>Edmund Spencer…. All wrote about her.</a:t>
            </a:r>
          </a:p>
          <a:p>
            <a:r>
              <a:rPr lang="en-US" dirty="0" smtClean="0"/>
              <a:t>Composer and Musician Robert Johnson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Decline of the Renaissance:  </a:t>
            </a:r>
            <a:br>
              <a:rPr lang="en-US" sz="3200" b="1" dirty="0" smtClean="0"/>
            </a:br>
            <a:r>
              <a:rPr lang="en-US" sz="3200" b="1" dirty="0" smtClean="0"/>
              <a:t>A Dull Man Succeeds a Witty Woman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4">
              <a:buNone/>
            </a:pPr>
            <a:r>
              <a:rPr lang="en-US" dirty="0" smtClean="0"/>
              <a:t>	James I (James Stuart – James VI of Scotland) replaced Queen Elizabeth in 1603.</a:t>
            </a:r>
            <a:endParaRPr lang="en-US" dirty="0"/>
          </a:p>
        </p:txBody>
      </p:sp>
      <p:pic>
        <p:nvPicPr>
          <p:cNvPr id="4" name="Content Placeholder 3" descr="james1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792" y="2209800"/>
            <a:ext cx="2516808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Decline of the Renaissance:</a:t>
            </a:r>
            <a:br>
              <a:rPr lang="en-US" sz="3200" b="1" dirty="0" smtClean="0"/>
            </a:br>
            <a:r>
              <a:rPr lang="en-US" sz="3200" b="1" dirty="0" smtClean="0"/>
              <a:t>A Dull Man Succeeds a Witty Woman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1951037"/>
            <a:ext cx="6019800" cy="4449763"/>
          </a:xfrm>
        </p:spPr>
        <p:txBody>
          <a:bodyPr>
            <a:normAutofit/>
          </a:bodyPr>
          <a:lstStyle/>
          <a:p>
            <a:r>
              <a:rPr lang="en-US" dirty="0" smtClean="0"/>
              <a:t>James I was the son of Mary Queen of Scots’.</a:t>
            </a:r>
          </a:p>
          <a:p>
            <a:r>
              <a:rPr lang="en-US" dirty="0" smtClean="0"/>
              <a:t>The group which disliked King James I the most was the puritanical merchants.  (Puritans)</a:t>
            </a:r>
          </a:p>
          <a:p>
            <a:r>
              <a:rPr lang="en-US" dirty="0" smtClean="0"/>
              <a:t>King James lacked Elizabeth’s ability to resolve or postpone conflicts, especially religious and economic issues.  Difficult reign.</a:t>
            </a:r>
          </a:p>
          <a:p>
            <a:r>
              <a:rPr lang="en-US" dirty="0" smtClean="0"/>
              <a:t>James I tried to endear himself to his subjects by:</a:t>
            </a:r>
          </a:p>
          <a:p>
            <a:pPr lvl="1"/>
            <a:r>
              <a:rPr lang="en-US" dirty="0" smtClean="0"/>
              <a:t>__________________________________________.</a:t>
            </a:r>
          </a:p>
          <a:p>
            <a:pPr lvl="1"/>
            <a:r>
              <a:rPr lang="en-US" dirty="0" smtClean="0"/>
              <a:t>__________________________________________</a:t>
            </a:r>
          </a:p>
          <a:p>
            <a:pPr lvl="1"/>
            <a:r>
              <a:rPr lang="en-US" dirty="0" smtClean="0"/>
              <a:t>__________________________________________</a:t>
            </a:r>
          </a:p>
          <a:p>
            <a:pPr lvl="1"/>
            <a:r>
              <a:rPr lang="en-US" dirty="0" smtClean="0"/>
              <a:t>___________________________________________</a:t>
            </a:r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05200" y="4761636"/>
            <a:ext cx="533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Writing books in favor of divine right of monarchy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24200" y="5130968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dirty="0" smtClean="0"/>
              <a:t>Patronizing Shakespeare’s “King’s Men” and Jonson.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81400" y="5500300"/>
            <a:ext cx="533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A new translation of Bible: King James Version.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81400" y="5823466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Began an anti-tobacco policy.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7" grpId="0"/>
      <p:bldP spid="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Decline of the Renaissance:</a:t>
            </a:r>
            <a:br>
              <a:rPr lang="en-US" sz="3200" b="1" dirty="0" smtClean="0"/>
            </a:br>
            <a:r>
              <a:rPr lang="en-US" sz="3200" b="1" dirty="0" smtClean="0"/>
              <a:t>A Dull Man Succeeds a Witty Woman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</a:t>
            </a:r>
            <a:r>
              <a:rPr lang="en-US" dirty="0" smtClean="0"/>
              <a:t>reasons </a:t>
            </a:r>
            <a:r>
              <a:rPr lang="en-US" dirty="0" smtClean="0"/>
              <a:t>James </a:t>
            </a:r>
            <a:r>
              <a:rPr lang="en-US" dirty="0" err="1" smtClean="0"/>
              <a:t>I’s</a:t>
            </a:r>
            <a:r>
              <a:rPr lang="en-US" dirty="0" smtClean="0"/>
              <a:t> </a:t>
            </a:r>
            <a:r>
              <a:rPr lang="en-US" dirty="0" smtClean="0"/>
              <a:t>subjects did not like </a:t>
            </a:r>
            <a:r>
              <a:rPr lang="en-US" dirty="0" smtClean="0"/>
              <a:t>him:</a:t>
            </a:r>
          </a:p>
          <a:p>
            <a:pPr lvl="1"/>
            <a:r>
              <a:rPr lang="en-US" dirty="0" smtClean="0"/>
              <a:t>____________________________</a:t>
            </a:r>
            <a:endParaRPr lang="en-US" dirty="0" smtClean="0"/>
          </a:p>
          <a:p>
            <a:pPr lvl="1"/>
            <a:r>
              <a:rPr lang="en-US" dirty="0" smtClean="0"/>
              <a:t>_____________________________________________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95600" y="29718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He was a spendthrift.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95599" y="3341132"/>
            <a:ext cx="5588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He was considered “thick-tongued” and “</a:t>
            </a:r>
            <a:r>
              <a:rPr lang="en-US" dirty="0" err="1" smtClean="0"/>
              <a:t>google</a:t>
            </a:r>
            <a:r>
              <a:rPr lang="en-US" dirty="0" smtClean="0"/>
              <a:t> </a:t>
            </a:r>
            <a:r>
              <a:rPr lang="en-US" dirty="0" smtClean="0"/>
              <a:t>eyed.”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895600" y="3657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He was a foreigner (Scotland not England.)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Glass of Fashion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Green =  _______</a:t>
            </a:r>
          </a:p>
          <a:p>
            <a:r>
              <a:rPr lang="en-US" dirty="0" smtClean="0"/>
              <a:t>Pansy =  _______</a:t>
            </a:r>
          </a:p>
          <a:p>
            <a:r>
              <a:rPr lang="en-US" dirty="0" smtClean="0"/>
              <a:t>Snake = _______</a:t>
            </a:r>
          </a:p>
          <a:p>
            <a:r>
              <a:rPr lang="en-US" dirty="0" smtClean="0"/>
              <a:t>Black and White = ___________________</a:t>
            </a:r>
          </a:p>
          <a:p>
            <a:r>
              <a:rPr lang="en-US" dirty="0" smtClean="0"/>
              <a:t>White and Tawny = __________________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33800" y="2286000"/>
            <a:ext cx="1143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Love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733800" y="281047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b="1" dirty="0" smtClean="0"/>
              <a:t>Sadness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33800" y="33644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b="1" dirty="0" smtClean="0"/>
              <a:t>Flattery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24400" y="3886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Chastity and purity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800600" y="4419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Patience in adversity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Glass of Fashion </a:t>
            </a:r>
            <a:r>
              <a:rPr lang="en-US" b="1" i="1" dirty="0" smtClean="0"/>
              <a:t>continued…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 person was referred to as having a “peascod” or “goose belly” it meant ____________________.</a:t>
            </a:r>
          </a:p>
          <a:p>
            <a:r>
              <a:rPr lang="en-US" dirty="0" smtClean="0"/>
              <a:t>A man with a “peascod” or “goose belly” was ______________________.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0" y="25908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 had a fat belly.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90800" y="3440668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considered wealthy.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Jewish Life in England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most famous Jewish character in Renaissance literature was ______________.</a:t>
            </a:r>
          </a:p>
          <a:p>
            <a:r>
              <a:rPr lang="en-US" dirty="0" smtClean="0"/>
              <a:t>The two most unflattering characteristics of this famous Jewish character were:</a:t>
            </a:r>
          </a:p>
          <a:p>
            <a:pPr lvl="2"/>
            <a:r>
              <a:rPr lang="en-US" dirty="0" smtClean="0"/>
              <a:t>______________________</a:t>
            </a:r>
          </a:p>
          <a:p>
            <a:pPr lvl="2"/>
            <a:r>
              <a:rPr lang="en-US" dirty="0" smtClean="0"/>
              <a:t>______________________</a:t>
            </a:r>
          </a:p>
          <a:p>
            <a:r>
              <a:rPr lang="en-US" dirty="0" smtClean="0"/>
              <a:t>____________ banished the Jews from England in 1290 and</a:t>
            </a:r>
          </a:p>
          <a:p>
            <a:r>
              <a:rPr lang="en-US" dirty="0" smtClean="0"/>
              <a:t>__________________ allowed the Jews to return in the 17</a:t>
            </a:r>
            <a:r>
              <a:rPr lang="en-US" baseline="30000" dirty="0" smtClean="0"/>
              <a:t>th</a:t>
            </a:r>
            <a:r>
              <a:rPr lang="en-US" dirty="0" smtClean="0"/>
              <a:t> century?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3620869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US" dirty="0" smtClean="0"/>
              <a:t>He had no mercy.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00400" y="3962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 was a moneylender.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91000" y="25908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Shylock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90800" y="4419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King Edward 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90800" y="52578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Oliver Cromwell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Jewish Life in England </a:t>
            </a:r>
            <a:r>
              <a:rPr lang="en-US" b="1" i="1" dirty="0" smtClean="0"/>
              <a:t>continued …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Three Examples of persecution suffered by the Jews were:</a:t>
            </a:r>
          </a:p>
          <a:p>
            <a:pPr lvl="1"/>
            <a:r>
              <a:rPr lang="en-US" dirty="0" smtClean="0"/>
              <a:t>__________________</a:t>
            </a:r>
          </a:p>
          <a:p>
            <a:pPr lvl="1"/>
            <a:r>
              <a:rPr lang="en-US" dirty="0" smtClean="0"/>
              <a:t>__________________</a:t>
            </a:r>
          </a:p>
          <a:p>
            <a:pPr lvl="1"/>
            <a:r>
              <a:rPr lang="en-US" dirty="0" smtClean="0"/>
              <a:t>__________________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19400" y="3329464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US" dirty="0" smtClean="0"/>
              <a:t>Were segregated – Ghettos.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19400" y="36576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Were charged extra taxes.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19400" y="2960132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Could not own land.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27038"/>
            <a:ext cx="7772400" cy="1401762"/>
          </a:xfrm>
        </p:spPr>
        <p:txBody>
          <a:bodyPr>
            <a:normAutofit/>
          </a:bodyPr>
          <a:lstStyle/>
          <a:p>
            <a:r>
              <a:rPr lang="en-US" sz="4889" b="1" dirty="0" smtClean="0"/>
              <a:t>Quiz</a:t>
            </a:r>
            <a:br>
              <a:rPr lang="en-US" sz="4889" b="1" dirty="0" smtClean="0"/>
            </a:br>
            <a:r>
              <a:rPr lang="en-US" sz="4889" b="1" u="sng" dirty="0" smtClean="0"/>
              <a:t>The Renaissance</a:t>
            </a:r>
            <a:endParaRPr lang="en-US" sz="3600" u="sng" dirty="0"/>
          </a:p>
        </p:txBody>
      </p:sp>
      <p:pic>
        <p:nvPicPr>
          <p:cNvPr id="3" name="Picture 2" descr="j0423842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2451100"/>
            <a:ext cx="2806700" cy="30438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Quiz - The Renaissance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2286000"/>
            <a:ext cx="6883400" cy="3840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1. </a:t>
            </a:r>
            <a:r>
              <a:rPr lang="en-US" b="1" dirty="0" smtClean="0">
                <a:latin typeface="Garamond-Bold"/>
              </a:rPr>
              <a:t>Why are historical periods so inexact, and why are they generally unknown as periods or eras to the people who live during them?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a. </a:t>
            </a:r>
            <a:r>
              <a:rPr lang="en-US" dirty="0" smtClean="0">
                <a:latin typeface="Garamond-Bold"/>
              </a:rPr>
              <a:t>They are too complex to be understood by most people.</a:t>
            </a:r>
          </a:p>
          <a:p>
            <a:pPr>
              <a:buNone/>
            </a:pPr>
            <a:r>
              <a:rPr lang="en-US" dirty="0" smtClean="0"/>
              <a:t>b. </a:t>
            </a:r>
            <a:r>
              <a:rPr lang="en-US" dirty="0" smtClean="0">
                <a:latin typeface="Garamond-Bold"/>
              </a:rPr>
              <a:t> </a:t>
            </a:r>
          </a:p>
          <a:p>
            <a:pPr>
              <a:buNone/>
            </a:pPr>
            <a:r>
              <a:rPr lang="en-US" dirty="0" smtClean="0"/>
              <a:t>c. </a:t>
            </a:r>
            <a:r>
              <a:rPr lang="en-US" dirty="0" smtClean="0">
                <a:latin typeface="Garamond-Bold"/>
              </a:rPr>
              <a:t>They come and go with such suddenness that people usually cannot distinguish what “historical period” they live in.</a:t>
            </a:r>
          </a:p>
          <a:p>
            <a:pPr>
              <a:buNone/>
            </a:pPr>
            <a:r>
              <a:rPr lang="en-US" dirty="0" smtClean="0"/>
              <a:t>d. </a:t>
            </a:r>
            <a:r>
              <a:rPr lang="en-US" dirty="0" smtClean="0">
                <a:latin typeface="Garamond-Bold"/>
              </a:rPr>
              <a:t>They are completely artificial constructs and have no basis in documented reality.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05000" y="3925669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aramond-Bold"/>
              </a:rPr>
              <a:t>They are created later by historians to describe general trends rather than precise beginnings and ends.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sz="3200" b="1" dirty="0" smtClean="0"/>
              <a:t>Humanism:  Questions About the Good Life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2027238"/>
            <a:ext cx="6629400" cy="4144962"/>
          </a:xfrm>
        </p:spPr>
        <p:txBody>
          <a:bodyPr>
            <a:normAutofit/>
          </a:bodyPr>
          <a:lstStyle/>
          <a:p>
            <a:r>
              <a:rPr lang="en-US" dirty="0" smtClean="0"/>
              <a:t>_________ was an intellectual movement which</a:t>
            </a:r>
          </a:p>
          <a:p>
            <a:pPr lvl="1"/>
            <a:r>
              <a:rPr lang="en-US" dirty="0" smtClean="0"/>
              <a:t>Used the classics </a:t>
            </a:r>
            <a:r>
              <a:rPr lang="en-US" b="1" dirty="0" smtClean="0"/>
              <a:t>combined</a:t>
            </a:r>
            <a:r>
              <a:rPr lang="en-US" dirty="0" smtClean="0"/>
              <a:t> with traditional Christian thought – _________________________________________ ________.</a:t>
            </a:r>
          </a:p>
          <a:p>
            <a:pPr lvl="1"/>
            <a:r>
              <a:rPr lang="en-US" dirty="0" smtClean="0"/>
              <a:t>Taught people how to live and rule by answering the question “how do we  achieve happiness”; which is through ____________ 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Humanism has a VERY OPTIMISTIC VIEW of human potential – that people are capable of perfect-ability (striving to become perfect)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67000" y="2706469"/>
            <a:ext cx="586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	  tried to harmonize Bible with classics i.e. Greek and Latin.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667000" y="38862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a life of virtue.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62200" y="202723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Humanism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Quiz - The Renaissance </a:t>
            </a:r>
            <a:r>
              <a:rPr lang="en-US" b="1" i="1" u="sng" dirty="0" smtClean="0"/>
              <a:t>continued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286000"/>
            <a:ext cx="6959600" cy="38401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2. </a:t>
            </a:r>
            <a:r>
              <a:rPr lang="en-US" b="1" dirty="0" smtClean="0">
                <a:latin typeface="Garamond-Bold"/>
              </a:rPr>
              <a:t>Which of the following statements </a:t>
            </a:r>
            <a:r>
              <a:rPr lang="en-US" b="1" i="1" dirty="0" smtClean="0">
                <a:latin typeface="Garamond-Bold"/>
              </a:rPr>
              <a:t>best characterizes the intellectual environment of the </a:t>
            </a:r>
            <a:r>
              <a:rPr lang="en-US" b="1" dirty="0" smtClean="0">
                <a:latin typeface="Garamond-Bold"/>
              </a:rPr>
              <a:t>Renaissance?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a. </a:t>
            </a:r>
            <a:r>
              <a:rPr lang="en-US" dirty="0" smtClean="0">
                <a:latin typeface="Garamond-Bold"/>
              </a:rPr>
              <a:t>Most people could not read, in part because they could not gain access to books.</a:t>
            </a:r>
          </a:p>
          <a:p>
            <a:pPr>
              <a:buNone/>
            </a:pPr>
            <a:r>
              <a:rPr lang="en-US" dirty="0" smtClean="0"/>
              <a:t>b. </a:t>
            </a:r>
            <a:r>
              <a:rPr lang="en-US" dirty="0" smtClean="0">
                <a:latin typeface="Garamond-Bold"/>
              </a:rPr>
              <a:t>Most Europeans were highly sensitive to the achievements of people from other cultures, particularly people of the Orient.</a:t>
            </a:r>
          </a:p>
          <a:p>
            <a:pPr>
              <a:buNone/>
            </a:pPr>
            <a:r>
              <a:rPr lang="en-US" dirty="0" err="1" smtClean="0"/>
              <a:t>c</a:t>
            </a:r>
            <a:r>
              <a:rPr lang="en-US" dirty="0" smtClean="0"/>
              <a:t>. </a:t>
            </a:r>
            <a:endParaRPr lang="en-US" dirty="0" smtClean="0">
              <a:latin typeface="Garamond-Bold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d</a:t>
            </a:r>
            <a:r>
              <a:rPr lang="en-US" dirty="0" smtClean="0"/>
              <a:t>. </a:t>
            </a:r>
            <a:r>
              <a:rPr lang="en-US" dirty="0" smtClean="0">
                <a:latin typeface="Garamond-Bold"/>
              </a:rPr>
              <a:t>Through their superior knowledge, scholars established power over the majority of the people.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4267200"/>
            <a:ext cx="66548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Garamond-Bold"/>
              </a:rPr>
              <a:t>As people became interested in the writings of ancient Greece and Rome, they became more inquisitive and creative.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Quiz - The Renaissance </a:t>
            </a:r>
            <a:r>
              <a:rPr lang="en-US" b="1" i="1" u="sng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286000"/>
            <a:ext cx="6959600" cy="38401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3. </a:t>
            </a:r>
            <a:r>
              <a:rPr lang="en-US" b="1" dirty="0" smtClean="0">
                <a:latin typeface="Garamond-Bold"/>
              </a:rPr>
              <a:t>Which of the following statements </a:t>
            </a:r>
            <a:r>
              <a:rPr lang="en-US" b="1" i="1" dirty="0" smtClean="0">
                <a:latin typeface="Garamond-Bold"/>
              </a:rPr>
              <a:t>best describes the intellectual movement known as </a:t>
            </a:r>
            <a:r>
              <a:rPr lang="en-US" b="1" dirty="0" smtClean="0">
                <a:latin typeface="Garamond-Bold"/>
              </a:rPr>
              <a:t>humanism?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a. </a:t>
            </a:r>
            <a:endParaRPr lang="en-US" dirty="0" smtClean="0">
              <a:latin typeface="Garamond-Bold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b</a:t>
            </a:r>
            <a:r>
              <a:rPr lang="en-US" dirty="0" smtClean="0"/>
              <a:t>. </a:t>
            </a:r>
            <a:r>
              <a:rPr lang="en-US" dirty="0" smtClean="0">
                <a:latin typeface="Garamond-Bold"/>
              </a:rPr>
              <a:t>Humanism taught that people should use knowledge to accumulate wealth and achieve fame.</a:t>
            </a:r>
          </a:p>
          <a:p>
            <a:pPr>
              <a:buNone/>
            </a:pPr>
            <a:r>
              <a:rPr lang="en-US" dirty="0" smtClean="0"/>
              <a:t>c. </a:t>
            </a:r>
            <a:r>
              <a:rPr lang="en-US" dirty="0" smtClean="0">
                <a:latin typeface="Garamond-Bold"/>
              </a:rPr>
              <a:t>Humanism accepted the teachings of the classics but rejected those of the Bible.</a:t>
            </a:r>
          </a:p>
          <a:p>
            <a:pPr>
              <a:buNone/>
            </a:pPr>
            <a:r>
              <a:rPr lang="en-US" dirty="0" smtClean="0"/>
              <a:t>d. </a:t>
            </a:r>
            <a:r>
              <a:rPr lang="en-US" dirty="0" smtClean="0">
                <a:latin typeface="Garamond-Bold"/>
              </a:rPr>
              <a:t>Humanism could not tolerate contradictory texts and thus could not refer to many ancient books.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52600" y="2895600"/>
            <a:ext cx="701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Garamond-Bold"/>
              </a:rPr>
              <a:t>Humanism, which combined the wisdom of the classics with that of the Bible, emphasized the ideals of wisdom and virtue.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Quiz - The Renaissance </a:t>
            </a:r>
            <a:r>
              <a:rPr lang="en-US" b="1" i="1" u="sng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86000"/>
            <a:ext cx="6959600" cy="3840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4. </a:t>
            </a:r>
            <a:r>
              <a:rPr lang="en-US" b="1" dirty="0" smtClean="0">
                <a:latin typeface="Garamond-Bold"/>
              </a:rPr>
              <a:t>Why did the invention of printing with movable type have a significant impact?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a. </a:t>
            </a:r>
            <a:r>
              <a:rPr lang="en-US" dirty="0" smtClean="0">
                <a:latin typeface="Garamond-Bold"/>
              </a:rPr>
              <a:t>Printed documents were more beautiful than handwritten ones.</a:t>
            </a:r>
          </a:p>
          <a:p>
            <a:pPr>
              <a:buNone/>
            </a:pPr>
            <a:r>
              <a:rPr lang="en-US" dirty="0" smtClean="0"/>
              <a:t>b. </a:t>
            </a:r>
            <a:endParaRPr lang="en-US" dirty="0" smtClean="0">
              <a:latin typeface="Garamond-Bold"/>
            </a:endParaRPr>
          </a:p>
          <a:p>
            <a:pPr>
              <a:buNone/>
            </a:pPr>
            <a:r>
              <a:rPr lang="en-US" dirty="0" smtClean="0"/>
              <a:t>c. </a:t>
            </a:r>
            <a:r>
              <a:rPr lang="en-US" dirty="0" smtClean="0">
                <a:latin typeface="Garamond-Bold"/>
              </a:rPr>
              <a:t>Books became more expensive and therefore were more valued.</a:t>
            </a:r>
          </a:p>
          <a:p>
            <a:pPr>
              <a:buNone/>
            </a:pPr>
            <a:r>
              <a:rPr lang="en-US" dirty="0" smtClean="0"/>
              <a:t>d. </a:t>
            </a:r>
            <a:r>
              <a:rPr lang="en-US" dirty="0" smtClean="0">
                <a:latin typeface="Garamond-Bold"/>
              </a:rPr>
              <a:t>The ability to print with movable type gave Germany an edge over other countries.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3635514"/>
            <a:ext cx="739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Garamond-Bold"/>
              </a:rPr>
              <a:t>The wide availability of reading material allowed ideas to spread quickly</a:t>
            </a:r>
            <a:r>
              <a:rPr lang="en-US" dirty="0" smtClean="0">
                <a:latin typeface="Garamond-Bold"/>
              </a:rPr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Quiz - The Renaissance </a:t>
            </a:r>
            <a:r>
              <a:rPr lang="en-US" b="1" i="1" u="sng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2286000"/>
            <a:ext cx="6883400" cy="38401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5. How did the monk Martin Luther contribute to the beginning of the Reformation?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a. He renewed people’s devotion to studying and following the words of the pope.</a:t>
            </a:r>
          </a:p>
          <a:p>
            <a:pPr>
              <a:buNone/>
            </a:pPr>
            <a:r>
              <a:rPr lang="en-US" dirty="0" smtClean="0"/>
              <a:t>b. He taught that other religions were as valid as Christianity.</a:t>
            </a:r>
          </a:p>
          <a:p>
            <a:pPr>
              <a:buNone/>
            </a:pPr>
            <a:r>
              <a:rPr lang="en-US" dirty="0" smtClean="0"/>
              <a:t>c</a:t>
            </a:r>
            <a:r>
              <a:rPr lang="en-US" b="1" dirty="0" smtClean="0"/>
              <a:t>.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d</a:t>
            </a:r>
            <a:r>
              <a:rPr lang="en-US" dirty="0" smtClean="0"/>
              <a:t>. He ridiculed ancient habits and traditions, such as superciliousness.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05000" y="4343400"/>
            <a:ext cx="716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He developed a personal form of Christianity which was not based on interpretation.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Quiz - The Renaissance </a:t>
            </a:r>
            <a:r>
              <a:rPr lang="en-US" b="1" i="1" u="sng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286000"/>
            <a:ext cx="6959600" cy="38401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6. Why were so many people in England dissatisfied with the Church of England in the mid-1500s?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b</a:t>
            </a:r>
            <a:r>
              <a:rPr lang="en-US" dirty="0" smtClean="0"/>
              <a:t>. They felt that the pope was too remote, and they wanted him to have more of a presence in England.</a:t>
            </a:r>
          </a:p>
          <a:p>
            <a:pPr>
              <a:buNone/>
            </a:pPr>
            <a:r>
              <a:rPr lang="en-US" dirty="0" smtClean="0"/>
              <a:t>c. They were beginning to reject the idea of leading a religious life.</a:t>
            </a:r>
          </a:p>
          <a:p>
            <a:pPr>
              <a:buNone/>
            </a:pPr>
            <a:r>
              <a:rPr lang="en-US" dirty="0" smtClean="0"/>
              <a:t>d. They disagreed with the notion that religion was a private matter between an individual and God.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03400" y="3048000"/>
            <a:ext cx="650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They felt that the Church was insufficiently reformed and was merely a copy of Catholicism.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Quiz - The Renaissance </a:t>
            </a:r>
            <a:r>
              <a:rPr lang="en-US" b="1" i="1" u="sng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286000"/>
            <a:ext cx="6959600" cy="3840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7. </a:t>
            </a:r>
            <a:r>
              <a:rPr lang="en-US" b="1" dirty="0" smtClean="0">
                <a:latin typeface="Garamond-Bold"/>
              </a:rPr>
              <a:t>In what way could King Henry VIII of England be considered a “Renaissance man”?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a. </a:t>
            </a:r>
            <a:r>
              <a:rPr lang="en-US" dirty="0" smtClean="0">
                <a:latin typeface="Garamond-Bold"/>
              </a:rPr>
              <a:t>He went to extremes to ensure that he had a male heir.</a:t>
            </a:r>
          </a:p>
          <a:p>
            <a:pPr>
              <a:buNone/>
            </a:pPr>
            <a:r>
              <a:rPr lang="en-US" dirty="0" smtClean="0"/>
              <a:t>b. </a:t>
            </a:r>
            <a:r>
              <a:rPr lang="en-US" dirty="0" smtClean="0">
                <a:latin typeface="Garamond-Bold"/>
              </a:rPr>
              <a:t>He ended foreign invasions of England by creating the Royal Navy.</a:t>
            </a:r>
          </a:p>
          <a:p>
            <a:pPr>
              <a:buNone/>
            </a:pPr>
            <a:r>
              <a:rPr lang="en-US" dirty="0" smtClean="0"/>
              <a:t>c. </a:t>
            </a:r>
            <a:r>
              <a:rPr lang="en-US" dirty="0" smtClean="0">
                <a:latin typeface="Garamond-Bold"/>
              </a:rPr>
              <a:t>He was arrogant and ruthless, and he was unfaithful to his wives.</a:t>
            </a:r>
          </a:p>
          <a:p>
            <a:pPr>
              <a:buNone/>
            </a:pPr>
            <a:r>
              <a:rPr lang="en-US" dirty="0" smtClean="0"/>
              <a:t>d</a:t>
            </a:r>
            <a:r>
              <a:rPr lang="en-US" b="1" dirty="0" smtClean="0"/>
              <a:t>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5029200"/>
            <a:ext cx="487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Garamond-Bold"/>
              </a:rPr>
              <a:t>He was literary, musical, athletic, and scholarly.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Quiz - The Renaissance </a:t>
            </a:r>
            <a:r>
              <a:rPr lang="en-US" b="1" i="1" u="sng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286000"/>
            <a:ext cx="6959600" cy="3840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8. England’s independence from the Catholic countries of the Mediterranean was ensured by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a. Gutenberg’s invention of the printing press.</a:t>
            </a:r>
          </a:p>
          <a:p>
            <a:pPr>
              <a:buNone/>
            </a:pPr>
            <a:r>
              <a:rPr lang="en-US" dirty="0" smtClean="0"/>
              <a:t>b. </a:t>
            </a:r>
          </a:p>
          <a:p>
            <a:pPr>
              <a:buNone/>
            </a:pPr>
            <a:r>
              <a:rPr lang="en-US" dirty="0" err="1" smtClean="0"/>
              <a:t>c</a:t>
            </a:r>
            <a:r>
              <a:rPr lang="en-US" dirty="0" smtClean="0"/>
              <a:t>. the readmission of Jews to England in 1655.</a:t>
            </a:r>
          </a:p>
          <a:p>
            <a:pPr>
              <a:buNone/>
            </a:pPr>
            <a:r>
              <a:rPr lang="en-US" dirty="0" smtClean="0"/>
              <a:t>d. Queen Elizabeth I’s execution of Mary Stuart, Queen of Scots.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3657600"/>
            <a:ext cx="632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English Royal Navy’s defeat of the Spanish Armada in 1588.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Quiz - The Renaissance </a:t>
            </a:r>
            <a:r>
              <a:rPr lang="en-US" b="1" i="1" u="sng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2286000"/>
            <a:ext cx="6883400" cy="3840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9. </a:t>
            </a:r>
            <a:r>
              <a:rPr lang="en-US" b="1" dirty="0" smtClean="0">
                <a:latin typeface="Garamond-Bold"/>
              </a:rPr>
              <a:t>The end of the English Renaissance was characterized by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a. </a:t>
            </a:r>
            <a:r>
              <a:rPr lang="en-US" dirty="0" smtClean="0">
                <a:latin typeface="Garamond-Bold"/>
              </a:rPr>
              <a:t>the increased growth of moral and religious values.</a:t>
            </a:r>
          </a:p>
          <a:p>
            <a:pPr>
              <a:buNone/>
            </a:pPr>
            <a:r>
              <a:rPr lang="en-US" dirty="0" smtClean="0"/>
              <a:t>b. </a:t>
            </a:r>
            <a:r>
              <a:rPr lang="en-US" dirty="0" smtClean="0">
                <a:latin typeface="Garamond-Bold"/>
              </a:rPr>
              <a:t>the pillaging of resources from the Americas.</a:t>
            </a:r>
          </a:p>
          <a:p>
            <a:pPr>
              <a:buNone/>
            </a:pPr>
            <a:r>
              <a:rPr lang="en-US" dirty="0" smtClean="0"/>
              <a:t>c. </a:t>
            </a:r>
            <a:r>
              <a:rPr lang="en-US" dirty="0" smtClean="0">
                <a:latin typeface="Garamond-Bold"/>
              </a:rPr>
              <a:t>the rise of humanism as a way of thought and study.</a:t>
            </a:r>
          </a:p>
          <a:p>
            <a:pPr>
              <a:buNone/>
            </a:pPr>
            <a:r>
              <a:rPr lang="en-US" dirty="0" smtClean="0"/>
              <a:t>d.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90466" y="4419600"/>
            <a:ext cx="58376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 smtClean="0">
                <a:latin typeface="Garamond-Bold"/>
              </a:rPr>
              <a:t>increasing interest in secular, rather than religious, values.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Quiz - The Renaissance </a:t>
            </a:r>
            <a:r>
              <a:rPr lang="en-US" b="1" i="1" u="sng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286000"/>
            <a:ext cx="6959600" cy="38401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b="1" dirty="0" smtClean="0"/>
              <a:t>10. </a:t>
            </a:r>
            <a:r>
              <a:rPr lang="en-US" b="1" dirty="0" smtClean="0">
                <a:latin typeface="Garamond-Bold"/>
              </a:rPr>
              <a:t>The Catholic Church was very powerful in fourteenth-century Italy—in a way that most </a:t>
            </a:r>
            <a:r>
              <a:rPr lang="en-US" dirty="0" smtClean="0">
                <a:latin typeface="Garamond-Bold"/>
              </a:rPr>
              <a:t>people would find unacceptable today. Why would most modern people in the United States object to such power?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a. </a:t>
            </a:r>
            <a:r>
              <a:rPr lang="en-US" dirty="0" smtClean="0">
                <a:latin typeface="Garamond-Bold"/>
              </a:rPr>
              <a:t>The Church would help artists whose work was not always in the public interest.</a:t>
            </a:r>
          </a:p>
          <a:p>
            <a:pPr>
              <a:buNone/>
            </a:pPr>
            <a:r>
              <a:rPr lang="en-US" dirty="0" smtClean="0"/>
              <a:t>b. </a:t>
            </a:r>
            <a:r>
              <a:rPr lang="en-US" dirty="0" smtClean="0">
                <a:latin typeface="Garamond-Bold"/>
              </a:rPr>
              <a:t>The Church would discourage classical learning and thus suppress scholarship.</a:t>
            </a:r>
          </a:p>
          <a:p>
            <a:pPr>
              <a:buNone/>
            </a:pPr>
            <a:r>
              <a:rPr lang="en-US" dirty="0" smtClean="0"/>
              <a:t>c. </a:t>
            </a:r>
            <a:endParaRPr lang="en-US" dirty="0" smtClean="0">
              <a:latin typeface="Garamond-Bold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d</a:t>
            </a:r>
            <a:r>
              <a:rPr lang="en-US" dirty="0" smtClean="0"/>
              <a:t>. </a:t>
            </a:r>
            <a:r>
              <a:rPr lang="en-US" dirty="0" smtClean="0">
                <a:latin typeface="Garamond-Bold"/>
              </a:rPr>
              <a:t>The Church’s values would be out of date and incompatible with modern lifestyles.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4343400"/>
            <a:ext cx="61722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aramond-Bold"/>
              </a:rPr>
              <a:t>The Church’s political power would interfere with United States citizens’ constitutional right to freedom of religion</a:t>
            </a:r>
            <a:r>
              <a:rPr lang="en-US" sz="2000" dirty="0" smtClean="0">
                <a:latin typeface="Garamond-Bold"/>
              </a:rPr>
              <a:t>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The New Technology:  A Flood of Print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1600" y="2286000"/>
            <a:ext cx="6197600" cy="38401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The _____________ was created in about 1455 by Johann Gutenberg, and transformed the way information was exchanged.</a:t>
            </a:r>
          </a:p>
          <a:p>
            <a:r>
              <a:rPr lang="en-US" dirty="0" smtClean="0"/>
              <a:t>The first book printed…</a:t>
            </a:r>
          </a:p>
          <a:p>
            <a:pPr lvl="1"/>
            <a:r>
              <a:rPr lang="en-US" dirty="0" smtClean="0"/>
              <a:t>______________________</a:t>
            </a:r>
          </a:p>
          <a:p>
            <a:r>
              <a:rPr lang="en-US" dirty="0" smtClean="0"/>
              <a:t>Helped spread knowledge</a:t>
            </a:r>
          </a:p>
          <a:p>
            <a:r>
              <a:rPr lang="en-US" dirty="0" smtClean="0"/>
              <a:t>Made books more available to more people</a:t>
            </a:r>
          </a:p>
          <a:p>
            <a:r>
              <a:rPr lang="en-US" dirty="0" smtClean="0"/>
              <a:t>(REVOLUTIONIZED THE WORLD)</a:t>
            </a:r>
          </a:p>
          <a:p>
            <a:r>
              <a:rPr lang="en-US" dirty="0" smtClean="0"/>
              <a:t>______________</a:t>
            </a:r>
          </a:p>
          <a:p>
            <a:pPr lvl="1"/>
            <a:r>
              <a:rPr lang="en-US" dirty="0" smtClean="0"/>
              <a:t>Created the English Printing Press (set up) in 1476</a:t>
            </a:r>
          </a:p>
        </p:txBody>
      </p:sp>
      <p:pic>
        <p:nvPicPr>
          <p:cNvPr id="4" name="Content Placeholder 3" descr="printing_pres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590800"/>
            <a:ext cx="2286000" cy="3124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00400" y="2221468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Printing Press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00400" y="34290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The Latin Bible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95600" y="52578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William Caxton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Two Friends – Two Humanists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9" y="2286000"/>
            <a:ext cx="6197601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Two prominent humanists are</a:t>
            </a:r>
          </a:p>
          <a:p>
            <a:pPr lvl="2"/>
            <a:r>
              <a:rPr lang="en-US" dirty="0" smtClean="0"/>
              <a:t>____________________________</a:t>
            </a:r>
          </a:p>
          <a:p>
            <a:pPr lvl="3"/>
            <a:r>
              <a:rPr lang="en-US" dirty="0" smtClean="0"/>
              <a:t>Dutch Monk---loved to travel---wrote in Latin</a:t>
            </a:r>
          </a:p>
          <a:p>
            <a:pPr lvl="3"/>
            <a:r>
              <a:rPr lang="en-US" dirty="0" smtClean="0"/>
              <a:t>Belonged to all of Europe---because of travels</a:t>
            </a:r>
          </a:p>
          <a:p>
            <a:pPr lvl="3"/>
            <a:r>
              <a:rPr lang="en-US" dirty="0" smtClean="0"/>
              <a:t>On a trip to England</a:t>
            </a:r>
          </a:p>
          <a:p>
            <a:pPr lvl="4"/>
            <a:r>
              <a:rPr lang="en-US" dirty="0" smtClean="0"/>
              <a:t>Taught Greek at Cambridge</a:t>
            </a:r>
          </a:p>
          <a:p>
            <a:pPr lvl="4"/>
            <a:r>
              <a:rPr lang="en-US" dirty="0" smtClean="0"/>
              <a:t>Met and became friends with a young lawyer…</a:t>
            </a:r>
          </a:p>
          <a:p>
            <a:pPr lvl="2"/>
            <a:r>
              <a:rPr lang="en-US" dirty="0" smtClean="0"/>
              <a:t>_________________________________</a:t>
            </a:r>
          </a:p>
          <a:p>
            <a:pPr lvl="3"/>
            <a:r>
              <a:rPr lang="en-US" dirty="0" smtClean="0"/>
              <a:t>__________________________________</a:t>
            </a:r>
          </a:p>
          <a:p>
            <a:pPr lvl="3"/>
            <a:r>
              <a:rPr lang="en-US" dirty="0" smtClean="0"/>
              <a:t>__________________________________</a:t>
            </a:r>
          </a:p>
          <a:p>
            <a:pPr lvl="3">
              <a:buNone/>
            </a:pPr>
            <a:r>
              <a:rPr lang="en-US" b="1" dirty="0" smtClean="0"/>
              <a:t>(Both men wrote in several languages, including English)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29000" y="509647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US" dirty="0" smtClean="0"/>
              <a:t>He wrote poems, pamphlets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29000" y="54864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However, </a:t>
            </a:r>
            <a:r>
              <a:rPr lang="en-US" i="1" dirty="0" smtClean="0"/>
              <a:t>Utopia</a:t>
            </a:r>
            <a:r>
              <a:rPr lang="en-US" dirty="0" smtClean="0"/>
              <a:t> had the greatest impact.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2630269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Desiderius Erasmus (1466?-1536)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4763869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Sir Thomas More (1477?-1535)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2286000"/>
            <a:ext cx="6197600" cy="3840163"/>
          </a:xfrm>
        </p:spPr>
        <p:txBody>
          <a:bodyPr>
            <a:normAutofit/>
          </a:bodyPr>
          <a:lstStyle/>
          <a:p>
            <a:r>
              <a:rPr lang="en-US" dirty="0" smtClean="0"/>
              <a:t>A common feature common to all Reformers was ___________________________________________ _________</a:t>
            </a:r>
          </a:p>
          <a:p>
            <a:r>
              <a:rPr lang="en-US" dirty="0" smtClean="0"/>
              <a:t>In Germany __________________________________ 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_______________________________________________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b="1" i="1" dirty="0" smtClean="0"/>
              <a:t>This action against the Church is a historic event.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429559"/>
            <a:ext cx="8229599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ts val="54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The Reformation:  </a:t>
            </a:r>
          </a:p>
          <a:p>
            <a:pPr marL="0" marR="0" lvl="0" indent="0" algn="r" defTabSz="914400" rtl="0" eaLnBrk="1" fontAlgn="auto" latinLnBrk="0" hangingPunct="1">
              <a:lnSpc>
                <a:spcPts val="54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Breaking with the Church</a:t>
            </a: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3000" y="4334470"/>
            <a:ext cx="650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dirty="0" smtClean="0"/>
              <a:t>People should have personal understanding of the Bible rather than depend solely on the teachings of the Roman Catholic Church.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16200" y="3447871"/>
            <a:ext cx="586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, Martin Luther – 1517 –  pinned his thesis statements (95 issues) to the door of the church.  He wanted a New Christianity where</a:t>
            </a:r>
          </a:p>
          <a:p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590800" y="2630269"/>
            <a:ext cx="533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rejection of authority of the Pope and the Italian churchman.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 sz="3200" b="1" dirty="0" smtClean="0"/>
              <a:t>The Reformation:  </a:t>
            </a:r>
            <a:br>
              <a:rPr lang="en-US" sz="3200" b="1" dirty="0" smtClean="0"/>
            </a:br>
            <a:r>
              <a:rPr lang="en-US" sz="3200" b="1" dirty="0" smtClean="0"/>
              <a:t>Breaking with the Church</a:t>
            </a:r>
            <a:r>
              <a:rPr lang="en-US" sz="3200" b="1" i="1" dirty="0" smtClean="0"/>
              <a:t> continued …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were three circumstances that led to England’s break with the Church.</a:t>
            </a:r>
          </a:p>
          <a:p>
            <a:pPr lvl="1"/>
            <a:r>
              <a:rPr lang="en-US" dirty="0" smtClean="0"/>
              <a:t>____________________________</a:t>
            </a:r>
          </a:p>
          <a:p>
            <a:pPr lvl="1"/>
            <a:r>
              <a:rPr lang="en-US" dirty="0" smtClean="0"/>
              <a:t>____________________________</a:t>
            </a:r>
          </a:p>
          <a:p>
            <a:pPr lvl="1"/>
            <a:r>
              <a:rPr lang="en-US" dirty="0" smtClean="0"/>
              <a:t>____________________________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19400" y="2983468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Financial burdens.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19400" y="3352800"/>
            <a:ext cx="3505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Patriotism.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19400" y="3657600"/>
            <a:ext cx="2514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Identity.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3362</TotalTime>
  <Words>3201</Words>
  <Application>Microsoft Macintosh PowerPoint</Application>
  <PresentationFormat>On-screen Show (4:3)</PresentationFormat>
  <Paragraphs>413</Paragraphs>
  <Slides>58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Codex</vt:lpstr>
      <vt:lpstr>The Renaissance Period (England 1485-1660)</vt:lpstr>
      <vt:lpstr>The Renaissance Rediscovering Ancient Greece and Rome</vt:lpstr>
      <vt:lpstr>The Renaissance Rediscovering Ancient Greece and Rome</vt:lpstr>
      <vt:lpstr>It All Began in Italy:  A Flourish of Genius</vt:lpstr>
      <vt:lpstr>Humanism:  Questions About the Good Life</vt:lpstr>
      <vt:lpstr>The New Technology:  A Flood of Print</vt:lpstr>
      <vt:lpstr>Two Friends – Two Humanists</vt:lpstr>
      <vt:lpstr>Slide 8</vt:lpstr>
      <vt:lpstr>The Reformation:   Breaking with the Church continued …</vt:lpstr>
      <vt:lpstr>King Henry VIII Versus Pope:   All for an Heir</vt:lpstr>
      <vt:lpstr>King Henry VIII Versus Pope:   All for an Heir continued…</vt:lpstr>
      <vt:lpstr>King Henry VIII Versus Pope:   All for an Heir continued…</vt:lpstr>
      <vt:lpstr>King Henry VIII Versus Pope:   All for an Heir…</vt:lpstr>
      <vt:lpstr>King Henry VIII : Renaissance Man and Executioner</vt:lpstr>
      <vt:lpstr>King Henry VIII Versus Pope:   All for an Heir</vt:lpstr>
      <vt:lpstr>Henry VIII:   Renaissance Man and Executioner</vt:lpstr>
      <vt:lpstr>Katherine of Aragon Wife 1</vt:lpstr>
      <vt:lpstr>Katherine of Aragon continued …</vt:lpstr>
      <vt:lpstr>Anne Boleyn  Wife 2</vt:lpstr>
      <vt:lpstr>Anne Boleyn  continued …</vt:lpstr>
      <vt:lpstr>Anne Boleyn  continued …</vt:lpstr>
      <vt:lpstr>Jane Seymour Wife 3</vt:lpstr>
      <vt:lpstr>Jane Seymour</vt:lpstr>
      <vt:lpstr>Anne of Cleves Wife 4</vt:lpstr>
      <vt:lpstr>Anne of Cleves Wife 4</vt:lpstr>
      <vt:lpstr>Catherine Howard Wife 5</vt:lpstr>
      <vt:lpstr>Catherine Howard</vt:lpstr>
      <vt:lpstr>Catherine Howard  continued …</vt:lpstr>
      <vt:lpstr>Catherine Howard  continued …</vt:lpstr>
      <vt:lpstr> Catherine Parr Wife 6</vt:lpstr>
      <vt:lpstr>Catherine Parr  continued …</vt:lpstr>
      <vt:lpstr> The Boy King and  Bloody Mary</vt:lpstr>
      <vt:lpstr>The Boy King and Bloody Mary  continued …</vt:lpstr>
      <vt:lpstr>Mary I (Tudor)  (daughter of Katherine of Aragon)</vt:lpstr>
      <vt:lpstr>Mary I (Mary Tudor)  continued …</vt:lpstr>
      <vt:lpstr>Elizabeth I:  The Virgin Queen  (daughter of Anne Boleyn) </vt:lpstr>
      <vt:lpstr>Elizabeth I (Elizabeth Tudor)  continued …</vt:lpstr>
      <vt:lpstr>Elizabeth I:  The Virgin Queen  continued …</vt:lpstr>
      <vt:lpstr>The Spanish Armada Sinks:   A Turning Point in History</vt:lpstr>
      <vt:lpstr>A Flood of Literature</vt:lpstr>
      <vt:lpstr>Decline of the Renaissance:   A Dull Man Succeeds a Witty Woman</vt:lpstr>
      <vt:lpstr>Decline of the Renaissance: A Dull Man Succeeds a Witty Woman</vt:lpstr>
      <vt:lpstr>Decline of the Renaissance: A Dull Man Succeeds a Witty Woman</vt:lpstr>
      <vt:lpstr>The Glass of Fashion</vt:lpstr>
      <vt:lpstr>The Glass of Fashion continued…</vt:lpstr>
      <vt:lpstr>Jewish Life in England</vt:lpstr>
      <vt:lpstr>Jewish Life in England continued …</vt:lpstr>
      <vt:lpstr>Quiz The Renaissance</vt:lpstr>
      <vt:lpstr>Quiz - The Renaissance</vt:lpstr>
      <vt:lpstr>Quiz - The Renaissance continued</vt:lpstr>
      <vt:lpstr>Quiz - The Renaissance continued</vt:lpstr>
      <vt:lpstr>Quiz - The Renaissance continued</vt:lpstr>
      <vt:lpstr>Quiz - The Renaissance continued</vt:lpstr>
      <vt:lpstr>Quiz - The Renaissance continued</vt:lpstr>
      <vt:lpstr>Quiz - The Renaissance continued</vt:lpstr>
      <vt:lpstr>Quiz - The Renaissance continued</vt:lpstr>
      <vt:lpstr>Quiz - The Renaissance continued</vt:lpstr>
      <vt:lpstr>Quiz - The Renaissance continued</vt:lpstr>
    </vt:vector>
  </TitlesOfParts>
  <Company>Killeen Independent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16th Century</dc:title>
  <dc:creator>Veda Kay Waheed</dc:creator>
  <cp:lastModifiedBy>Rowell, Sandra</cp:lastModifiedBy>
  <cp:revision>170</cp:revision>
  <dcterms:created xsi:type="dcterms:W3CDTF">2011-01-04T14:51:03Z</dcterms:created>
  <dcterms:modified xsi:type="dcterms:W3CDTF">2011-01-04T22:42:04Z</dcterms:modified>
</cp:coreProperties>
</file>