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8" r:id="rId3"/>
    <p:sldId id="259" r:id="rId4"/>
    <p:sldId id="260" r:id="rId5"/>
    <p:sldId id="261" r:id="rId6"/>
    <p:sldId id="264" r:id="rId7"/>
    <p:sldId id="265" r:id="rId8"/>
    <p:sldId id="262" r:id="rId9"/>
    <p:sldId id="263" r:id="rId10"/>
    <p:sldId id="266" r:id="rId11"/>
    <p:sldId id="268" r:id="rId12"/>
    <p:sldId id="269" r:id="rId13"/>
    <p:sldId id="270" r:id="rId14"/>
    <p:sldId id="271" r:id="rId15"/>
    <p:sldId id="272" r:id="rId16"/>
    <p:sldId id="273" r:id="rId17"/>
    <p:sldId id="274" r:id="rId18"/>
    <p:sldId id="275" r:id="rId19"/>
    <p:sldId id="276" r:id="rId20"/>
    <p:sldId id="277" r:id="rId21"/>
    <p:sldId id="278" r:id="rId2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Objects="1">
      <p:cViewPr varScale="1">
        <p:scale>
          <a:sx n="92" d="100"/>
          <a:sy n="92" d="100"/>
        </p:scale>
        <p:origin x="-1040" y="-12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printerSettings" Target="printerSettings/printerSettings1.bin"/><Relationship Id="rId24" Type="http://schemas.openxmlformats.org/officeDocument/2006/relationships/presProps" Target="presProps.xml"/><Relationship Id="rId25" Type="http://schemas.openxmlformats.org/officeDocument/2006/relationships/viewProps" Target="viewProps.xml"/><Relationship Id="rId26" Type="http://schemas.openxmlformats.org/officeDocument/2006/relationships/theme" Target="theme/theme1.xml"/><Relationship Id="rId27"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3EB16C9-C176-6843-A607-97DF3B54CA16}" type="datetimeFigureOut">
              <a:rPr lang="en-US" smtClean="0"/>
              <a:pPr/>
              <a:t>2/16/12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EE8E177E-D80D-C54D-B68F-D2D8647BE73D}"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3EB16C9-C176-6843-A607-97DF3B54CA16}" type="datetimeFigureOut">
              <a:rPr lang="en-US" smtClean="0"/>
              <a:pPr/>
              <a:t>2/16/12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C95E884-C4FA-F243-AF6A-DAC09F6D744A}"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3EB16C9-C176-6843-A607-97DF3B54CA16}" type="datetimeFigureOut">
              <a:rPr lang="en-US" smtClean="0"/>
              <a:pPr/>
              <a:t>2/16/12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C95E884-C4FA-F243-AF6A-DAC09F6D744A}"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3EB16C9-C176-6843-A607-97DF3B54CA16}" type="datetimeFigureOut">
              <a:rPr lang="en-US" smtClean="0"/>
              <a:pPr/>
              <a:t>2/16/12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C95E884-C4FA-F243-AF6A-DAC09F6D744A}"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3EB16C9-C176-6843-A607-97DF3B54CA16}" type="datetimeFigureOut">
              <a:rPr lang="en-US" smtClean="0"/>
              <a:pPr/>
              <a:t>2/16/12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C95E884-C4FA-F243-AF6A-DAC09F6D744A}"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3EB16C9-C176-6843-A607-97DF3B54CA16}" type="datetimeFigureOut">
              <a:rPr lang="en-US" smtClean="0"/>
              <a:pPr/>
              <a:t>2/16/12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C95E884-C4FA-F243-AF6A-DAC09F6D744A}"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3EB16C9-C176-6843-A607-97DF3B54CA16}" type="datetimeFigureOut">
              <a:rPr lang="en-US" smtClean="0"/>
              <a:pPr/>
              <a:t>2/16/12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C95E884-C4FA-F243-AF6A-DAC09F6D744A}"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3EB16C9-C176-6843-A607-97DF3B54CA16}" type="datetimeFigureOut">
              <a:rPr lang="en-US" smtClean="0"/>
              <a:pPr/>
              <a:t>2/16/12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C95E884-C4FA-F243-AF6A-DAC09F6D744A}"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3EB16C9-C176-6843-A607-97DF3B54CA16}" type="datetimeFigureOut">
              <a:rPr lang="en-US" smtClean="0"/>
              <a:pPr/>
              <a:t>2/16/12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C95E884-C4FA-F243-AF6A-DAC09F6D744A}"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EB16C9-C176-6843-A607-97DF3B54CA16}" type="datetimeFigureOut">
              <a:rPr lang="en-US" smtClean="0"/>
              <a:pPr/>
              <a:t>2/16/12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EE8E177E-D80D-C54D-B68F-D2D8647BE73D}"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3EB16C9-C176-6843-A607-97DF3B54CA16}" type="datetimeFigureOut">
              <a:rPr lang="en-US" smtClean="0"/>
              <a:pPr/>
              <a:t>2/16/12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C95E884-C4FA-F243-AF6A-DAC09F6D744A}"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3EB16C9-C176-6843-A607-97DF3B54CA16}" type="datetimeFigureOut">
              <a:rPr lang="en-US" smtClean="0"/>
              <a:pPr/>
              <a:t>2/16/12</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C95E884-C4FA-F243-AF6A-DAC09F6D744A}"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dirty="0" smtClean="0"/>
              <a:t>The Restoration and the Eighteenth Century</a:t>
            </a:r>
            <a:endParaRPr lang="en-US" dirty="0"/>
          </a:p>
        </p:txBody>
      </p:sp>
      <p:sp>
        <p:nvSpPr>
          <p:cNvPr id="3" name="Subtitle 2"/>
          <p:cNvSpPr>
            <a:spLocks noGrp="1"/>
          </p:cNvSpPr>
          <p:nvPr>
            <p:ph type="subTitle" idx="1"/>
          </p:nvPr>
        </p:nvSpPr>
        <p:spPr/>
        <p:txBody>
          <a:bodyPr/>
          <a:lstStyle/>
          <a:p>
            <a:r>
              <a:rPr lang="en-US" b="1" dirty="0" smtClean="0"/>
              <a:t>1660-1800</a:t>
            </a:r>
            <a:endParaRPr lang="en-US" b="1" dirty="0"/>
          </a:p>
        </p:txBody>
      </p:sp>
    </p:spTree>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21 - 23</a:t>
            </a:r>
            <a:endParaRPr lang="en-US" dirty="0"/>
          </a:p>
        </p:txBody>
      </p:sp>
      <p:sp>
        <p:nvSpPr>
          <p:cNvPr id="3" name="Content Placeholder 2"/>
          <p:cNvSpPr>
            <a:spLocks noGrp="1"/>
          </p:cNvSpPr>
          <p:nvPr>
            <p:ph idx="1"/>
          </p:nvPr>
        </p:nvSpPr>
        <p:spPr/>
        <p:txBody>
          <a:bodyPr/>
          <a:lstStyle/>
          <a:p>
            <a:r>
              <a:rPr lang="en-US" dirty="0" smtClean="0"/>
              <a:t>John Bunyan and Daniel Defoe were a part of a group called </a:t>
            </a:r>
            <a:r>
              <a:rPr lang="en-US" b="1" dirty="0" smtClean="0"/>
              <a:t>dissenters</a:t>
            </a:r>
            <a:r>
              <a:rPr lang="en-US" dirty="0" smtClean="0"/>
              <a:t> who did not agree with </a:t>
            </a:r>
            <a:r>
              <a:rPr lang="en-US" b="1" dirty="0" smtClean="0"/>
              <a:t>Church of England.</a:t>
            </a:r>
          </a:p>
          <a:p>
            <a:r>
              <a:rPr lang="en-US" dirty="0" smtClean="0"/>
              <a:t>The Restoration is divided into </a:t>
            </a:r>
            <a:r>
              <a:rPr lang="en-US" b="1" dirty="0" smtClean="0"/>
              <a:t>3 parts </a:t>
            </a:r>
            <a:r>
              <a:rPr lang="en-US" dirty="0" smtClean="0"/>
              <a:t>named after the major author of that period.</a:t>
            </a:r>
          </a:p>
          <a:p>
            <a:r>
              <a:rPr lang="en-US" dirty="0" smtClean="0"/>
              <a:t>Drama during this time was filled with comedies and their content focused on the lives of </a:t>
            </a:r>
            <a:r>
              <a:rPr lang="en-US" b="1" dirty="0" smtClean="0"/>
              <a:t>rich and leisured.</a:t>
            </a:r>
          </a:p>
        </p:txBody>
      </p:sp>
      <p:sp>
        <p:nvSpPr>
          <p:cNvPr id="4" name="Rectangle 3"/>
          <p:cNvSpPr/>
          <p:nvPr/>
        </p:nvSpPr>
        <p:spPr>
          <a:xfrm>
            <a:off x="3276600" y="2209800"/>
            <a:ext cx="18288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le 4"/>
          <p:cNvSpPr/>
          <p:nvPr/>
        </p:nvSpPr>
        <p:spPr>
          <a:xfrm>
            <a:off x="1752600" y="2667000"/>
            <a:ext cx="31242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le 5"/>
          <p:cNvSpPr/>
          <p:nvPr/>
        </p:nvSpPr>
        <p:spPr>
          <a:xfrm>
            <a:off x="5943600" y="3276600"/>
            <a:ext cx="1219200" cy="381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Rectangle 6"/>
          <p:cNvSpPr/>
          <p:nvPr/>
        </p:nvSpPr>
        <p:spPr>
          <a:xfrm>
            <a:off x="2133600" y="5257800"/>
            <a:ext cx="2895600" cy="5334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24 - 25</a:t>
            </a:r>
            <a:endParaRPr lang="en-US" dirty="0"/>
          </a:p>
        </p:txBody>
      </p:sp>
      <p:sp>
        <p:nvSpPr>
          <p:cNvPr id="3" name="Content Placeholder 2"/>
          <p:cNvSpPr>
            <a:spLocks noGrp="1"/>
          </p:cNvSpPr>
          <p:nvPr>
            <p:ph idx="1"/>
          </p:nvPr>
        </p:nvSpPr>
        <p:spPr/>
        <p:txBody>
          <a:bodyPr>
            <a:normAutofit fontScale="92500"/>
          </a:bodyPr>
          <a:lstStyle/>
          <a:p>
            <a:r>
              <a:rPr lang="en-US" dirty="0" smtClean="0"/>
              <a:t>When Charles II regained throne, he repealed a ban on play performances imposed by		 </a:t>
            </a:r>
            <a:r>
              <a:rPr lang="en-US" b="1" dirty="0" smtClean="0"/>
              <a:t>Puritan lawmakers in 1642.  </a:t>
            </a:r>
            <a:r>
              <a:rPr lang="en-US" b="1" dirty="0"/>
              <a:t>(</a:t>
            </a:r>
            <a:r>
              <a:rPr lang="en-US" b="1" dirty="0" smtClean="0"/>
              <a:t>Puritan-led Parliament)</a:t>
            </a:r>
            <a:endParaRPr lang="en-US" b="1" dirty="0" smtClean="0"/>
          </a:p>
          <a:p>
            <a:r>
              <a:rPr lang="en-US" dirty="0" smtClean="0"/>
              <a:t>Charles II and James II established patronized companies of actors, and for the first time female parts were played by </a:t>
            </a:r>
            <a:r>
              <a:rPr lang="en-US" b="1" dirty="0" smtClean="0"/>
              <a:t>wome</a:t>
            </a:r>
            <a:r>
              <a:rPr lang="en-US" b="1" dirty="0"/>
              <a:t>n</a:t>
            </a:r>
            <a:r>
              <a:rPr lang="en-US" dirty="0" smtClean="0"/>
              <a:t>.  The content of drama began to be more frivolous and full of debauchery (</a:t>
            </a:r>
            <a:r>
              <a:rPr lang="en-US" b="1" dirty="0" smtClean="0"/>
              <a:t>immorality and loose living).</a:t>
            </a:r>
            <a:endParaRPr lang="en-US" b="1" dirty="0"/>
          </a:p>
        </p:txBody>
      </p:sp>
      <p:sp>
        <p:nvSpPr>
          <p:cNvPr id="4" name="Rectangle 3"/>
          <p:cNvSpPr/>
          <p:nvPr/>
        </p:nvSpPr>
        <p:spPr>
          <a:xfrm>
            <a:off x="838200" y="2646905"/>
            <a:ext cx="6705600" cy="838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le 4"/>
          <p:cNvSpPr/>
          <p:nvPr/>
        </p:nvSpPr>
        <p:spPr>
          <a:xfrm>
            <a:off x="4267200" y="4572000"/>
            <a:ext cx="1219200" cy="381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le 5"/>
          <p:cNvSpPr/>
          <p:nvPr/>
        </p:nvSpPr>
        <p:spPr>
          <a:xfrm>
            <a:off x="2971800" y="5440363"/>
            <a:ext cx="41910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26 - 27</a:t>
            </a:r>
            <a:endParaRPr lang="en-US" dirty="0"/>
          </a:p>
        </p:txBody>
      </p:sp>
      <p:sp>
        <p:nvSpPr>
          <p:cNvPr id="3" name="Content Placeholder 2"/>
          <p:cNvSpPr>
            <a:spLocks noGrp="1"/>
          </p:cNvSpPr>
          <p:nvPr>
            <p:ph idx="1"/>
          </p:nvPr>
        </p:nvSpPr>
        <p:spPr>
          <a:xfrm>
            <a:off x="457200" y="1600200"/>
            <a:ext cx="8229600" cy="4525963"/>
          </a:xfrm>
        </p:spPr>
        <p:txBody>
          <a:bodyPr>
            <a:normAutofit lnSpcReduction="10000"/>
          </a:bodyPr>
          <a:lstStyle/>
          <a:p>
            <a:r>
              <a:rPr lang="en-US" dirty="0" smtClean="0"/>
              <a:t>Dissenters wrote not for </a:t>
            </a:r>
            <a:r>
              <a:rPr lang="en-US" b="1" dirty="0" smtClean="0"/>
              <a:t>sophisticated &amp; rich </a:t>
            </a:r>
            <a:r>
              <a:rPr lang="en-US" dirty="0" smtClean="0"/>
              <a:t>but for </a:t>
            </a:r>
            <a:r>
              <a:rPr lang="en-US" b="1" dirty="0" smtClean="0"/>
              <a:t>ordinary readers</a:t>
            </a:r>
            <a:r>
              <a:rPr lang="en-US" dirty="0" smtClean="0"/>
              <a:t>.</a:t>
            </a:r>
          </a:p>
          <a:p>
            <a:r>
              <a:rPr lang="en-US" dirty="0" smtClean="0"/>
              <a:t>The Age of Pope and Swift is characterized by these author’s feelings about their times.  They were both appalled by						</a:t>
            </a:r>
            <a:r>
              <a:rPr lang="en-US" b="1" dirty="0" smtClean="0"/>
              <a:t>	the </a:t>
            </a:r>
            <a:r>
              <a:rPr lang="en-US" b="1" dirty="0" smtClean="0"/>
              <a:t>squalor (dirty) </a:t>
            </a:r>
            <a:r>
              <a:rPr lang="en-US" b="1" dirty="0" smtClean="0"/>
              <a:t>and </a:t>
            </a:r>
            <a:r>
              <a:rPr lang="en-US" b="1" dirty="0" smtClean="0"/>
              <a:t>shoddiness (poor quality) </a:t>
            </a:r>
            <a:r>
              <a:rPr lang="en-US" b="1" dirty="0" smtClean="0"/>
              <a:t>in art, manners</a:t>
            </a:r>
            <a:r>
              <a:rPr lang="en-US" dirty="0" smtClean="0"/>
              <a:t>, </a:t>
            </a:r>
            <a:r>
              <a:rPr lang="en-US" b="1" dirty="0" smtClean="0"/>
              <a:t>and morals</a:t>
            </a:r>
            <a:r>
              <a:rPr lang="en-US" dirty="0" smtClean="0"/>
              <a:t>	 												and either felt smug or satisfied with the   </a:t>
            </a:r>
            <a:r>
              <a:rPr lang="en-US" b="1" dirty="0" smtClean="0"/>
              <a:t>world</a:t>
            </a:r>
            <a:r>
              <a:rPr lang="en-US" dirty="0" smtClean="0"/>
              <a:t>.</a:t>
            </a:r>
          </a:p>
        </p:txBody>
      </p:sp>
      <p:sp>
        <p:nvSpPr>
          <p:cNvPr id="4" name="Rectangle 3"/>
          <p:cNvSpPr/>
          <p:nvPr/>
        </p:nvSpPr>
        <p:spPr>
          <a:xfrm>
            <a:off x="4953000" y="1752600"/>
            <a:ext cx="3276600" cy="3048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le 4"/>
          <p:cNvSpPr/>
          <p:nvPr/>
        </p:nvSpPr>
        <p:spPr>
          <a:xfrm>
            <a:off x="2133600" y="2133600"/>
            <a:ext cx="2819400" cy="5334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le 5"/>
          <p:cNvSpPr/>
          <p:nvPr/>
        </p:nvSpPr>
        <p:spPr>
          <a:xfrm>
            <a:off x="879802" y="4038600"/>
            <a:ext cx="7467600" cy="762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Rectangle 6"/>
          <p:cNvSpPr/>
          <p:nvPr/>
        </p:nvSpPr>
        <p:spPr>
          <a:xfrm>
            <a:off x="5334000" y="5257800"/>
            <a:ext cx="1371600" cy="57943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28 - 30</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Pope addressed his works exclusively to the </a:t>
            </a:r>
            <a:r>
              <a:rPr lang="en-US" b="1" dirty="0" smtClean="0"/>
              <a:t>educated and leisured classes</a:t>
            </a:r>
            <a:r>
              <a:rPr lang="en-US" dirty="0" smtClean="0"/>
              <a:t>, but also attacked this same group for 								</a:t>
            </a:r>
            <a:r>
              <a:rPr lang="en-US" b="1" dirty="0" smtClean="0"/>
              <a:t>	their immorality &amp; bad taste.</a:t>
            </a:r>
          </a:p>
          <a:p>
            <a:r>
              <a:rPr lang="en-US" dirty="0" smtClean="0"/>
              <a:t>Pope and Swift deplored the corrupt </a:t>
            </a:r>
            <a:r>
              <a:rPr lang="en-US" b="1" dirty="0" smtClean="0"/>
              <a:t>politics</a:t>
            </a:r>
            <a:r>
              <a:rPr lang="en-US" dirty="0" smtClean="0"/>
              <a:t> and growing </a:t>
            </a:r>
            <a:r>
              <a:rPr lang="en-US" b="1" dirty="0" smtClean="0"/>
              <a:t>materialism</a:t>
            </a:r>
            <a:r>
              <a:rPr lang="en-US" dirty="0" smtClean="0"/>
              <a:t> and </a:t>
            </a:r>
            <a:r>
              <a:rPr lang="en-US" b="1" dirty="0" smtClean="0"/>
              <a:t>commercialism</a:t>
            </a:r>
            <a:r>
              <a:rPr lang="en-US" dirty="0" smtClean="0"/>
              <a:t> of English people.</a:t>
            </a:r>
          </a:p>
          <a:p>
            <a:r>
              <a:rPr lang="en-US" dirty="0" smtClean="0"/>
              <a:t>Defoe stood for values we associate with	 	</a:t>
            </a:r>
            <a:r>
              <a:rPr lang="en-US" b="1" dirty="0" smtClean="0"/>
              <a:t>middle class</a:t>
            </a:r>
            <a:r>
              <a:rPr lang="en-US" dirty="0" smtClean="0"/>
              <a:t>.  These values include four things:  </a:t>
            </a:r>
            <a:r>
              <a:rPr lang="en-US" b="1" dirty="0" smtClean="0"/>
              <a:t>thrift (savings), prudence (wisdom), industry (hard work), </a:t>
            </a:r>
            <a:r>
              <a:rPr lang="en-US" b="1" dirty="0" smtClean="0"/>
              <a:t>and respectability.</a:t>
            </a:r>
            <a:endParaRPr lang="en-US" b="1" dirty="0"/>
          </a:p>
        </p:txBody>
      </p:sp>
      <p:sp>
        <p:nvSpPr>
          <p:cNvPr id="4" name="Rectangle 3"/>
          <p:cNvSpPr/>
          <p:nvPr/>
        </p:nvSpPr>
        <p:spPr>
          <a:xfrm>
            <a:off x="877285" y="2057400"/>
            <a:ext cx="4724400" cy="3048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le 4"/>
          <p:cNvSpPr/>
          <p:nvPr/>
        </p:nvSpPr>
        <p:spPr>
          <a:xfrm>
            <a:off x="952320" y="2767207"/>
            <a:ext cx="4724400" cy="381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le 5"/>
          <p:cNvSpPr/>
          <p:nvPr/>
        </p:nvSpPr>
        <p:spPr>
          <a:xfrm>
            <a:off x="6629400" y="3200400"/>
            <a:ext cx="1219200" cy="3048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Rectangle 6"/>
          <p:cNvSpPr/>
          <p:nvPr/>
        </p:nvSpPr>
        <p:spPr>
          <a:xfrm>
            <a:off x="2209800" y="3581400"/>
            <a:ext cx="1905000" cy="381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8" name="Rectangle 7"/>
          <p:cNvSpPr/>
          <p:nvPr/>
        </p:nvSpPr>
        <p:spPr>
          <a:xfrm>
            <a:off x="4876800" y="3657600"/>
            <a:ext cx="2438400" cy="381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9" name="Rectangle 8"/>
          <p:cNvSpPr/>
          <p:nvPr/>
        </p:nvSpPr>
        <p:spPr>
          <a:xfrm>
            <a:off x="914400" y="4800600"/>
            <a:ext cx="2057400" cy="3048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0" name="Rectangle 9"/>
          <p:cNvSpPr/>
          <p:nvPr/>
        </p:nvSpPr>
        <p:spPr>
          <a:xfrm>
            <a:off x="848985" y="5181600"/>
            <a:ext cx="7772400" cy="6858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hidden"/>
                                      </p:to>
                                    </p:set>
                                  </p:childTnLst>
                                </p:cTn>
                              </p:par>
                            </p:childTnLst>
                          </p:cTn>
                        </p:par>
                      </p:childTnLst>
                    </p:cTn>
                  </p:par>
                  <p:par>
                    <p:cTn id="19" fill="hold">
                      <p:stCondLst>
                        <p:cond delay="indefinite"/>
                      </p:stCondLst>
                      <p:childTnLst>
                        <p:par>
                          <p:cTn id="20" fill="hold">
                            <p:stCondLst>
                              <p:cond delay="0"/>
                            </p:stCondLst>
                            <p:childTnLst>
                              <p:par>
                                <p:cTn id="21" presetID="1" presetClass="exit"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hidden"/>
                                      </p:to>
                                    </p:set>
                                  </p:childTnLst>
                                </p:cTn>
                              </p:par>
                            </p:childTnLst>
                          </p:cTn>
                        </p:par>
                      </p:childTnLst>
                    </p:cTn>
                  </p:par>
                  <p:par>
                    <p:cTn id="23" fill="hold">
                      <p:stCondLst>
                        <p:cond delay="indefinite"/>
                      </p:stCondLst>
                      <p:childTnLst>
                        <p:par>
                          <p:cTn id="24" fill="hold">
                            <p:stCondLst>
                              <p:cond delay="0"/>
                            </p:stCondLst>
                            <p:childTnLst>
                              <p:par>
                                <p:cTn id="25" presetID="1" presetClass="exit"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hidden"/>
                                      </p:to>
                                    </p:set>
                                  </p:childTnLst>
                                </p:cTn>
                              </p:par>
                            </p:childTnLst>
                          </p:cTn>
                        </p:par>
                      </p:childTnLst>
                    </p:cTn>
                  </p:par>
                  <p:par>
                    <p:cTn id="27" fill="hold">
                      <p:stCondLst>
                        <p:cond delay="indefinite"/>
                      </p:stCondLst>
                      <p:childTnLst>
                        <p:par>
                          <p:cTn id="28" fill="hold">
                            <p:stCondLst>
                              <p:cond delay="0"/>
                            </p:stCondLst>
                            <p:childTnLst>
                              <p:par>
                                <p:cTn id="29" presetID="1" presetClass="exit" presetSubtype="0" fill="hold" grpId="0" nodeType="clickEffect">
                                  <p:stCondLst>
                                    <p:cond delay="0"/>
                                  </p:stCondLst>
                                  <p:childTnLst>
                                    <p:set>
                                      <p:cBhvr>
                                        <p:cTn id="30" dur="1" fill="hold">
                                          <p:stCondLst>
                                            <p:cond delay="0"/>
                                          </p:stCondLst>
                                        </p:cTn>
                                        <p:tgtEl>
                                          <p:spTgt spid="10"/>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31 - 33</a:t>
            </a:r>
            <a:endParaRPr lang="en-US" dirty="0"/>
          </a:p>
        </p:txBody>
      </p:sp>
      <p:sp>
        <p:nvSpPr>
          <p:cNvPr id="3" name="Content Placeholder 2"/>
          <p:cNvSpPr>
            <a:spLocks noGrp="1"/>
          </p:cNvSpPr>
          <p:nvPr>
            <p:ph idx="1"/>
          </p:nvPr>
        </p:nvSpPr>
        <p:spPr/>
        <p:txBody>
          <a:bodyPr>
            <a:normAutofit lnSpcReduction="10000"/>
          </a:bodyPr>
          <a:lstStyle/>
          <a:p>
            <a:r>
              <a:rPr lang="en-US" dirty="0" smtClean="0"/>
              <a:t>Defoe had no interest in Augustan values such as </a:t>
            </a:r>
            <a:r>
              <a:rPr lang="en-US" b="1" dirty="0" smtClean="0"/>
              <a:t>polished manners </a:t>
            </a:r>
            <a:r>
              <a:rPr lang="en-US" dirty="0" smtClean="0"/>
              <a:t>and </a:t>
            </a:r>
            <a:r>
              <a:rPr lang="en-US" b="1" dirty="0" smtClean="0"/>
              <a:t>social poise</a:t>
            </a:r>
            <a:r>
              <a:rPr lang="en-US" dirty="0" smtClean="0"/>
              <a:t>.  He saw himself as a journalist, as a reformer of </a:t>
            </a:r>
          </a:p>
          <a:p>
            <a:pPr marL="0" indent="0">
              <a:buNone/>
            </a:pPr>
            <a:r>
              <a:rPr lang="en-US" b="1" dirty="0" smtClean="0"/>
              <a:t>    public </a:t>
            </a:r>
            <a:r>
              <a:rPr lang="en-US" b="1" dirty="0" smtClean="0"/>
              <a:t>manners and morals.</a:t>
            </a:r>
          </a:p>
          <a:p>
            <a:r>
              <a:rPr lang="en-US" b="1" dirty="0" smtClean="0"/>
              <a:t>Swift and Pope </a:t>
            </a:r>
            <a:r>
              <a:rPr lang="en-US" dirty="0" smtClean="0"/>
              <a:t>looked down their noses at Defoe because of different values.</a:t>
            </a:r>
          </a:p>
          <a:p>
            <a:r>
              <a:rPr lang="en-US" dirty="0" smtClean="0"/>
              <a:t>Poetry during this time period has been accused of being “conceived not in the	 </a:t>
            </a:r>
            <a:endParaRPr lang="en-US" dirty="0" smtClean="0"/>
          </a:p>
          <a:p>
            <a:pPr marL="0" indent="0">
              <a:buNone/>
            </a:pPr>
            <a:r>
              <a:rPr lang="en-US" b="1" dirty="0"/>
              <a:t> </a:t>
            </a:r>
            <a:r>
              <a:rPr lang="en-US" b="1" dirty="0" smtClean="0"/>
              <a:t>   </a:t>
            </a:r>
            <a:r>
              <a:rPr lang="en-US" b="1" dirty="0" smtClean="0"/>
              <a:t>heart</a:t>
            </a:r>
            <a:r>
              <a:rPr lang="en-US" b="1" dirty="0" smtClean="0"/>
              <a:t>	/soul </a:t>
            </a:r>
            <a:r>
              <a:rPr lang="en-US" dirty="0" smtClean="0"/>
              <a:t>but in the </a:t>
            </a:r>
            <a:r>
              <a:rPr lang="en-US" b="1" dirty="0" smtClean="0"/>
              <a:t>mind/wit</a:t>
            </a:r>
            <a:r>
              <a:rPr lang="en-US" dirty="0" smtClean="0"/>
              <a:t>.”</a:t>
            </a:r>
            <a:endParaRPr lang="en-US" dirty="0"/>
          </a:p>
        </p:txBody>
      </p:sp>
      <p:sp>
        <p:nvSpPr>
          <p:cNvPr id="4" name="Rectangle 3"/>
          <p:cNvSpPr/>
          <p:nvPr/>
        </p:nvSpPr>
        <p:spPr>
          <a:xfrm>
            <a:off x="1295400" y="2133600"/>
            <a:ext cx="5867400" cy="3048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le 5"/>
          <p:cNvSpPr/>
          <p:nvPr/>
        </p:nvSpPr>
        <p:spPr>
          <a:xfrm>
            <a:off x="894440" y="3028058"/>
            <a:ext cx="4668160" cy="381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Rectangle 6"/>
          <p:cNvSpPr/>
          <p:nvPr/>
        </p:nvSpPr>
        <p:spPr>
          <a:xfrm>
            <a:off x="914400" y="3505200"/>
            <a:ext cx="2514600" cy="5334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8" name="Rectangle 7"/>
          <p:cNvSpPr/>
          <p:nvPr/>
        </p:nvSpPr>
        <p:spPr>
          <a:xfrm>
            <a:off x="894440" y="5499630"/>
            <a:ext cx="189571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9" name="Rectangle 8"/>
          <p:cNvSpPr/>
          <p:nvPr/>
        </p:nvSpPr>
        <p:spPr>
          <a:xfrm>
            <a:off x="4572000" y="5486400"/>
            <a:ext cx="16764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7"/>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8"/>
                                        </p:tgtEl>
                                        <p:attrNameLst>
                                          <p:attrName>style.visibility</p:attrName>
                                        </p:attrNameLst>
                                      </p:cBhvr>
                                      <p:to>
                                        <p:strVal val="hidden"/>
                                      </p:to>
                                    </p:set>
                                  </p:childTnLst>
                                </p:cTn>
                              </p:par>
                            </p:childTnLst>
                          </p:cTn>
                        </p:par>
                      </p:childTnLst>
                    </p:cTn>
                  </p:par>
                  <p:par>
                    <p:cTn id="19" fill="hold">
                      <p:stCondLst>
                        <p:cond delay="indefinite"/>
                      </p:stCondLst>
                      <p:childTnLst>
                        <p:par>
                          <p:cTn id="20" fill="hold">
                            <p:stCondLst>
                              <p:cond delay="0"/>
                            </p:stCondLst>
                            <p:childTnLst>
                              <p:par>
                                <p:cTn id="21" presetID="1" presetClass="exit" presetSubtype="0" fill="hold" grpId="0" nodeType="clickEffect">
                                  <p:stCondLst>
                                    <p:cond delay="0"/>
                                  </p:stCondLst>
                                  <p:childTnLst>
                                    <p:set>
                                      <p:cBhvr>
                                        <p:cTn id="22" dur="1" fill="hold">
                                          <p:stCondLst>
                                            <p:cond delay="0"/>
                                          </p:stCondLst>
                                        </p:cTn>
                                        <p:tgtEl>
                                          <p:spTgt spid="9"/>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6" grpId="0" animBg="1"/>
      <p:bldP spid="7" grpId="0" animBg="1"/>
      <p:bldP spid="8" grpId="0" animBg="1"/>
      <p:bldP spid="9" grpId="0" animBg="1"/>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 </a:t>
            </a:r>
            <a:endParaRPr lang="en-US" dirty="0"/>
          </a:p>
        </p:txBody>
      </p:sp>
      <p:sp>
        <p:nvSpPr>
          <p:cNvPr id="3" name="Content Placeholder 2"/>
          <p:cNvSpPr>
            <a:spLocks noGrp="1"/>
          </p:cNvSpPr>
          <p:nvPr>
            <p:ph idx="1"/>
          </p:nvPr>
        </p:nvSpPr>
        <p:spPr>
          <a:xfrm>
            <a:off x="457200" y="1570037"/>
            <a:ext cx="8229600" cy="4525963"/>
          </a:xfrm>
        </p:spPr>
        <p:txBody>
          <a:bodyPr/>
          <a:lstStyle/>
          <a:p>
            <a:r>
              <a:rPr lang="en-US" dirty="0" smtClean="0"/>
              <a:t>Pope, Swift and Dryden saw poetry as a </a:t>
            </a:r>
            <a:r>
              <a:rPr lang="en-US" b="1" dirty="0"/>
              <a:t>	</a:t>
            </a:r>
            <a:r>
              <a:rPr lang="en-US" b="1" dirty="0" smtClean="0"/>
              <a:t>public </a:t>
            </a:r>
            <a:r>
              <a:rPr lang="en-US" dirty="0" smtClean="0"/>
              <a:t>function rather than private one.</a:t>
            </a:r>
          </a:p>
          <a:p>
            <a:r>
              <a:rPr lang="en-US" dirty="0" smtClean="0"/>
              <a:t>The structure of the poem was thought of first with its purpose, and precise rhyme scheme and meter fixed before its content.  This is where the concept of 							</a:t>
            </a:r>
            <a:r>
              <a:rPr lang="en-US" b="1" dirty="0" smtClean="0"/>
              <a:t>	genre – “distinct types of literature</a:t>
            </a:r>
            <a:r>
              <a:rPr lang="en-US" dirty="0" smtClean="0"/>
              <a:t>” came about.</a:t>
            </a:r>
            <a:endParaRPr lang="en-US" dirty="0"/>
          </a:p>
        </p:txBody>
      </p:sp>
      <p:sp>
        <p:nvSpPr>
          <p:cNvPr id="4" name="Title 1"/>
          <p:cNvSpPr txBox="1">
            <a:spLocks/>
          </p:cNvSpPr>
          <p:nvPr/>
        </p:nvSpPr>
        <p:spPr>
          <a:xfrm>
            <a:off x="609600" y="427038"/>
            <a:ext cx="8229600" cy="1143000"/>
          </a:xfrm>
          <a:prstGeom prst="rect">
            <a:avLst/>
          </a:prstGeom>
        </p:spPr>
        <p:txBody>
          <a:bodyPr vert="horz" lIns="91440" tIns="45720" rIns="91440" bIns="45720" rtlCol="0" anchor="ctr">
            <a:normAutofit/>
          </a:bodyPr>
          <a:lstStyle/>
          <a:p>
            <a:pPr marL="0" marR="0" lvl="0" indent="0" algn="ctr" defTabSz="457200" rtl="0" eaLnBrk="1" fontAlgn="auto" latinLnBrk="0" hangingPunct="1">
              <a:lnSpc>
                <a:spcPct val="100000"/>
              </a:lnSpc>
              <a:spcBef>
                <a:spcPct val="0"/>
              </a:spcBef>
              <a:spcAft>
                <a:spcPts val="0"/>
              </a:spcAft>
              <a:buClrTx/>
              <a:buSzTx/>
              <a:buFontTx/>
              <a:buNone/>
              <a:tabLst/>
              <a:defRPr/>
            </a:pPr>
            <a:r>
              <a:rPr kumimoji="0" lang="en-US" sz="4400" b="0" i="0" u="none" strike="noStrike" kern="1200" cap="none" spc="0" normalizeH="0" baseline="0" noProof="0" dirty="0" smtClean="0">
                <a:ln>
                  <a:noFill/>
                </a:ln>
                <a:solidFill>
                  <a:schemeClr val="tx1"/>
                </a:solidFill>
                <a:effectLst/>
                <a:uLnTx/>
                <a:uFillTx/>
                <a:latin typeface="+mj-lt"/>
                <a:ea typeface="+mj-ea"/>
                <a:cs typeface="+mj-cs"/>
              </a:rPr>
              <a:t>Questions 34 - 35</a:t>
            </a:r>
          </a:p>
        </p:txBody>
      </p:sp>
      <p:sp>
        <p:nvSpPr>
          <p:cNvPr id="5" name="Rectangle 4"/>
          <p:cNvSpPr/>
          <p:nvPr/>
        </p:nvSpPr>
        <p:spPr>
          <a:xfrm>
            <a:off x="914400" y="2133600"/>
            <a:ext cx="11430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le 5"/>
          <p:cNvSpPr/>
          <p:nvPr/>
        </p:nvSpPr>
        <p:spPr>
          <a:xfrm>
            <a:off x="914400" y="4724400"/>
            <a:ext cx="6096000" cy="381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6" grpId="0" animBg="1"/>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36 - 38</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Elegies – “mourns loss of someone or something” during this period did not necessarily tell the truth about a person, but it told </a:t>
            </a:r>
          </a:p>
          <a:p>
            <a:pPr>
              <a:buNone/>
            </a:pPr>
            <a:r>
              <a:rPr lang="en-US" b="1" dirty="0" smtClean="0"/>
              <a:t>	best things a poet could think of.</a:t>
            </a:r>
          </a:p>
          <a:p>
            <a:r>
              <a:rPr lang="en-US" dirty="0" smtClean="0"/>
              <a:t>The purpose for satire was					</a:t>
            </a:r>
          </a:p>
          <a:p>
            <a:pPr>
              <a:buNone/>
            </a:pPr>
            <a:r>
              <a:rPr lang="en-US" dirty="0" smtClean="0"/>
              <a:t>	 to </a:t>
            </a:r>
            <a:r>
              <a:rPr lang="en-US" b="1" dirty="0" smtClean="0"/>
              <a:t>ridicule </a:t>
            </a:r>
            <a:r>
              <a:rPr lang="en-US" b="1" dirty="0" smtClean="0"/>
              <a:t>a person</a:t>
            </a:r>
            <a:r>
              <a:rPr lang="en-US" b="1" dirty="0" smtClean="0"/>
              <a:t>, institution, etc. in order to reform </a:t>
            </a:r>
            <a:r>
              <a:rPr lang="en-US" b="1" dirty="0" smtClean="0"/>
              <a:t>(bring </a:t>
            </a:r>
            <a:r>
              <a:rPr lang="en-US" b="1" dirty="0" smtClean="0"/>
              <a:t>about </a:t>
            </a:r>
            <a:r>
              <a:rPr lang="en-US" b="1" dirty="0" smtClean="0"/>
              <a:t>change).</a:t>
            </a:r>
            <a:endParaRPr lang="en-US" b="1" dirty="0" smtClean="0"/>
          </a:p>
          <a:p>
            <a:r>
              <a:rPr lang="en-US" dirty="0" smtClean="0"/>
              <a:t>The epic was borrowed from the			</a:t>
            </a:r>
            <a:r>
              <a:rPr lang="en-US" b="1" dirty="0" smtClean="0"/>
              <a:t>	</a:t>
            </a:r>
          </a:p>
          <a:p>
            <a:pPr>
              <a:buNone/>
            </a:pPr>
            <a:r>
              <a:rPr lang="en-US" b="1" dirty="0" smtClean="0"/>
              <a:t>	classics of ancient Rome. (classical antiquity).</a:t>
            </a:r>
            <a:endParaRPr lang="en-US" b="1" dirty="0"/>
          </a:p>
        </p:txBody>
      </p:sp>
      <p:sp>
        <p:nvSpPr>
          <p:cNvPr id="4" name="Rectangle 3"/>
          <p:cNvSpPr/>
          <p:nvPr/>
        </p:nvSpPr>
        <p:spPr>
          <a:xfrm>
            <a:off x="913710" y="2933700"/>
            <a:ext cx="5638800" cy="381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Rectangle 6"/>
          <p:cNvSpPr/>
          <p:nvPr/>
        </p:nvSpPr>
        <p:spPr>
          <a:xfrm>
            <a:off x="913566" y="5472019"/>
            <a:ext cx="7620000" cy="381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8" name="Rectangle 7"/>
          <p:cNvSpPr/>
          <p:nvPr/>
        </p:nvSpPr>
        <p:spPr>
          <a:xfrm>
            <a:off x="914400" y="4038600"/>
            <a:ext cx="7620000" cy="762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7"/>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8"/>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7" grpId="0" animBg="1"/>
      <p:bldP spid="8" grpId="0" animBg="1"/>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39 - 41</a:t>
            </a:r>
            <a:endParaRPr lang="en-US" dirty="0"/>
          </a:p>
        </p:txBody>
      </p:sp>
      <p:sp>
        <p:nvSpPr>
          <p:cNvPr id="3" name="Content Placeholder 2"/>
          <p:cNvSpPr>
            <a:spLocks noGrp="1"/>
          </p:cNvSpPr>
          <p:nvPr>
            <p:ph idx="1"/>
          </p:nvPr>
        </p:nvSpPr>
        <p:spPr>
          <a:xfrm>
            <a:off x="457200" y="1570037"/>
            <a:ext cx="8229600" cy="4525963"/>
          </a:xfrm>
        </p:spPr>
        <p:txBody>
          <a:bodyPr/>
          <a:lstStyle/>
          <a:p>
            <a:r>
              <a:rPr lang="en-US" dirty="0" smtClean="0"/>
              <a:t>The</a:t>
            </a:r>
            <a:r>
              <a:rPr lang="en-US" b="1" dirty="0" smtClean="0"/>
              <a:t> ode </a:t>
            </a:r>
            <a:r>
              <a:rPr lang="en-US" dirty="0" smtClean="0"/>
              <a:t>was an ambitious, pompous, poetic utterance expressing public emotion.  Long, lyrical poem about a serious subject.</a:t>
            </a:r>
          </a:p>
          <a:p>
            <a:r>
              <a:rPr lang="en-US" dirty="0" smtClean="0"/>
              <a:t>Pastoral poetry was poetry dealing with </a:t>
            </a:r>
            <a:r>
              <a:rPr lang="en-US" b="1" dirty="0" smtClean="0"/>
              <a:t>idealized nature</a:t>
            </a:r>
            <a:r>
              <a:rPr lang="en-US" dirty="0" smtClean="0"/>
              <a:t>.</a:t>
            </a:r>
          </a:p>
          <a:p>
            <a:r>
              <a:rPr lang="en-US" dirty="0" smtClean="0"/>
              <a:t>The last part of the Restoration was known as the Age of </a:t>
            </a:r>
            <a:r>
              <a:rPr lang="en-US" b="1" dirty="0" smtClean="0"/>
              <a:t>Johnson</a:t>
            </a:r>
            <a:r>
              <a:rPr lang="en-US" dirty="0" smtClean="0"/>
              <a:t> and was known as much for its </a:t>
            </a:r>
            <a:r>
              <a:rPr lang="en-US" b="1" dirty="0" smtClean="0"/>
              <a:t>fiction</a:t>
            </a:r>
            <a:r>
              <a:rPr lang="en-US" dirty="0" smtClean="0"/>
              <a:t> as nonfiction.</a:t>
            </a:r>
          </a:p>
        </p:txBody>
      </p:sp>
      <p:sp>
        <p:nvSpPr>
          <p:cNvPr id="4" name="Rectangle 3"/>
          <p:cNvSpPr/>
          <p:nvPr/>
        </p:nvSpPr>
        <p:spPr>
          <a:xfrm>
            <a:off x="1600200" y="1524000"/>
            <a:ext cx="685800" cy="5334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le 4"/>
          <p:cNvSpPr/>
          <p:nvPr/>
        </p:nvSpPr>
        <p:spPr>
          <a:xfrm>
            <a:off x="876300" y="3733800"/>
            <a:ext cx="28194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le 5"/>
          <p:cNvSpPr/>
          <p:nvPr/>
        </p:nvSpPr>
        <p:spPr>
          <a:xfrm>
            <a:off x="2667000" y="4800600"/>
            <a:ext cx="14478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Rectangle 6"/>
          <p:cNvSpPr/>
          <p:nvPr/>
        </p:nvSpPr>
        <p:spPr>
          <a:xfrm>
            <a:off x="1905000" y="5257800"/>
            <a:ext cx="11430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42 - 44</a:t>
            </a:r>
            <a:endParaRPr lang="en-US" dirty="0"/>
          </a:p>
        </p:txBody>
      </p:sp>
      <p:sp>
        <p:nvSpPr>
          <p:cNvPr id="3" name="Content Placeholder 2"/>
          <p:cNvSpPr>
            <a:spLocks noGrp="1"/>
          </p:cNvSpPr>
          <p:nvPr>
            <p:ph idx="1"/>
          </p:nvPr>
        </p:nvSpPr>
        <p:spPr>
          <a:xfrm>
            <a:off x="457200" y="1417638"/>
            <a:ext cx="8077200" cy="5440363"/>
          </a:xfrm>
        </p:spPr>
        <p:txBody>
          <a:bodyPr>
            <a:normAutofit fontScale="92500" lnSpcReduction="10000"/>
          </a:bodyPr>
          <a:lstStyle/>
          <a:p>
            <a:r>
              <a:rPr lang="en-US" dirty="0" smtClean="0"/>
              <a:t>The</a:t>
            </a:r>
            <a:r>
              <a:rPr lang="en-US" b="1" dirty="0" smtClean="0"/>
              <a:t> novel </a:t>
            </a:r>
            <a:r>
              <a:rPr lang="en-US" dirty="0" smtClean="0"/>
              <a:t>began with either Defoe or this next generation of writers.  </a:t>
            </a:r>
            <a:r>
              <a:rPr lang="en-US" b="1" dirty="0" smtClean="0"/>
              <a:t>Robinson Crusoe – 1</a:t>
            </a:r>
            <a:r>
              <a:rPr lang="en-US" b="1" baseline="30000" dirty="0" smtClean="0"/>
              <a:t>st</a:t>
            </a:r>
            <a:r>
              <a:rPr lang="en-US" b="1" dirty="0" smtClean="0"/>
              <a:t> English Novel.</a:t>
            </a:r>
          </a:p>
          <a:p>
            <a:r>
              <a:rPr lang="en-US" dirty="0" smtClean="0"/>
              <a:t>Three famous novelists during the Restoration were														 </a:t>
            </a:r>
            <a:endParaRPr lang="en-US" dirty="0" smtClean="0"/>
          </a:p>
          <a:p>
            <a:pPr marL="0" indent="0">
              <a:buNone/>
            </a:pPr>
            <a:r>
              <a:rPr lang="en-US" b="1" dirty="0" smtClean="0"/>
              <a:t>     Henry </a:t>
            </a:r>
            <a:r>
              <a:rPr lang="en-US" b="1" dirty="0" smtClean="0"/>
              <a:t>Fielding, Samuel Richardson, Laurence </a:t>
            </a:r>
            <a:r>
              <a:rPr lang="en-US" b="1" dirty="0" smtClean="0"/>
              <a:t>     </a:t>
            </a:r>
          </a:p>
          <a:p>
            <a:pPr marL="0" indent="0">
              <a:buNone/>
            </a:pPr>
            <a:r>
              <a:rPr lang="en-US" b="1" dirty="0"/>
              <a:t> </a:t>
            </a:r>
            <a:r>
              <a:rPr lang="en-US" b="1" dirty="0" smtClean="0"/>
              <a:t>    </a:t>
            </a:r>
            <a:r>
              <a:rPr lang="en-US" b="1" dirty="0" smtClean="0"/>
              <a:t>Sterne</a:t>
            </a:r>
            <a:r>
              <a:rPr lang="en-US" b="1" dirty="0" smtClean="0"/>
              <a:t>.</a:t>
            </a:r>
          </a:p>
          <a:p>
            <a:r>
              <a:rPr lang="en-US" dirty="0" smtClean="0"/>
              <a:t>Each man’s novel tells 								</a:t>
            </a:r>
            <a:r>
              <a:rPr lang="en-US" b="1" dirty="0" smtClean="0"/>
              <a:t>something of what life at this time was like </a:t>
            </a:r>
            <a:r>
              <a:rPr lang="en-US" dirty="0" smtClean="0"/>
              <a:t>and each helps us to										 </a:t>
            </a:r>
            <a:r>
              <a:rPr lang="en-US" b="1" dirty="0" smtClean="0"/>
              <a:t>understand </a:t>
            </a:r>
            <a:r>
              <a:rPr lang="en-US" b="1" dirty="0" smtClean="0"/>
              <a:t>the humor </a:t>
            </a:r>
            <a:r>
              <a:rPr lang="en-US" b="1" dirty="0" smtClean="0"/>
              <a:t>and disappointments of human experience in all ages.</a:t>
            </a:r>
          </a:p>
        </p:txBody>
      </p:sp>
      <p:sp>
        <p:nvSpPr>
          <p:cNvPr id="4" name="Rectangle 3"/>
          <p:cNvSpPr/>
          <p:nvPr/>
        </p:nvSpPr>
        <p:spPr>
          <a:xfrm>
            <a:off x="1524000" y="1600200"/>
            <a:ext cx="914400" cy="2286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le 4"/>
          <p:cNvSpPr/>
          <p:nvPr/>
        </p:nvSpPr>
        <p:spPr>
          <a:xfrm>
            <a:off x="867162" y="3733800"/>
            <a:ext cx="7267846" cy="838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le 5"/>
          <p:cNvSpPr/>
          <p:nvPr/>
        </p:nvSpPr>
        <p:spPr>
          <a:xfrm>
            <a:off x="941248" y="5105400"/>
            <a:ext cx="6907352" cy="381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Rectangle 6"/>
          <p:cNvSpPr/>
          <p:nvPr/>
        </p:nvSpPr>
        <p:spPr>
          <a:xfrm>
            <a:off x="896008" y="5905500"/>
            <a:ext cx="7485992" cy="8763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45 - 46</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This period is named after Johnson for two reasons:  														</a:t>
            </a:r>
            <a:r>
              <a:rPr lang="en-US" b="1" dirty="0" smtClean="0"/>
              <a:t>1.  Very skilled (spoke with authority) in all genres.  														2.  Wrote about subjects that mattered to both men and women.</a:t>
            </a:r>
          </a:p>
          <a:p>
            <a:r>
              <a:rPr lang="en-US" dirty="0" smtClean="0"/>
              <a:t>Toward the end of the 1700’s writers developed a new interest in 									</a:t>
            </a:r>
            <a:r>
              <a:rPr lang="en-US" b="1" dirty="0" smtClean="0"/>
              <a:t>	effect of the natural landscape on the human psyche psychology.  How nature affects us psychologically.  Beginning of the Romantics.</a:t>
            </a:r>
            <a:endParaRPr lang="en-US" b="1" dirty="0"/>
          </a:p>
        </p:txBody>
      </p:sp>
      <p:sp>
        <p:nvSpPr>
          <p:cNvPr id="4" name="Rectangle 3"/>
          <p:cNvSpPr/>
          <p:nvPr/>
        </p:nvSpPr>
        <p:spPr>
          <a:xfrm>
            <a:off x="874884" y="2420989"/>
            <a:ext cx="7659516" cy="14478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le 4"/>
          <p:cNvSpPr/>
          <p:nvPr/>
        </p:nvSpPr>
        <p:spPr>
          <a:xfrm>
            <a:off x="874884" y="4724400"/>
            <a:ext cx="7467600" cy="1143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The Restoration Period Outline</a:t>
            </a:r>
            <a:br>
              <a:rPr lang="en-US" dirty="0" smtClean="0"/>
            </a:br>
            <a:r>
              <a:rPr lang="en-US" dirty="0" smtClean="0"/>
              <a:t>Questions 1-3</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The Restoration took place during this time period </a:t>
            </a:r>
            <a:r>
              <a:rPr lang="en-US" b="1" dirty="0" smtClean="0"/>
              <a:t>1660-1800</a:t>
            </a:r>
            <a:r>
              <a:rPr lang="en-US" dirty="0" smtClean="0"/>
              <a:t>.</a:t>
            </a:r>
          </a:p>
          <a:p>
            <a:r>
              <a:rPr lang="en-US" dirty="0" smtClean="0"/>
              <a:t>Other names for the Restoration Period  </a:t>
            </a:r>
            <a:r>
              <a:rPr lang="en-US" b="1" dirty="0" smtClean="0"/>
              <a:t>Augustan, Neoclassical Period, Enlightenment, Age of Reason</a:t>
            </a:r>
            <a:r>
              <a:rPr lang="en-US" dirty="0" smtClean="0"/>
              <a:t>.</a:t>
            </a:r>
          </a:p>
          <a:p>
            <a:r>
              <a:rPr lang="en-US" dirty="0" smtClean="0"/>
              <a:t>The Restoration is called Augustan and Neoclassical because of the real and imagined similarities between 							</a:t>
            </a:r>
            <a:endParaRPr lang="en-US" b="1" dirty="0"/>
          </a:p>
          <a:p>
            <a:pPr marL="0" indent="0">
              <a:buNone/>
            </a:pPr>
            <a:r>
              <a:rPr lang="en-US" b="1" dirty="0" smtClean="0"/>
              <a:t>England </a:t>
            </a:r>
            <a:r>
              <a:rPr lang="en-US" b="1" dirty="0" smtClean="0"/>
              <a:t>and its literature and Rome and its literature. </a:t>
            </a:r>
            <a:endParaRPr lang="en-US" b="1" dirty="0"/>
          </a:p>
        </p:txBody>
      </p:sp>
      <p:sp>
        <p:nvSpPr>
          <p:cNvPr id="5" name="Rectangular Callout 4"/>
          <p:cNvSpPr/>
          <p:nvPr/>
        </p:nvSpPr>
        <p:spPr>
          <a:xfrm>
            <a:off x="1981200" y="2133600"/>
            <a:ext cx="1828800" cy="381000"/>
          </a:xfrm>
          <a:prstGeom prst="wedgeRectCallout">
            <a:avLst>
              <a:gd name="adj1" fmla="val -20833"/>
              <a:gd name="adj2" fmla="val 50304"/>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ular Callout 5"/>
          <p:cNvSpPr/>
          <p:nvPr/>
        </p:nvSpPr>
        <p:spPr>
          <a:xfrm>
            <a:off x="762000" y="2895600"/>
            <a:ext cx="7543800" cy="990600"/>
          </a:xfrm>
          <a:prstGeom prst="wedgeRectCallout">
            <a:avLst>
              <a:gd name="adj1" fmla="val -20661"/>
              <a:gd name="adj2" fmla="val 52297"/>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9" name="Rectangle 8"/>
          <p:cNvSpPr/>
          <p:nvPr/>
        </p:nvSpPr>
        <p:spPr>
          <a:xfrm>
            <a:off x="304800" y="5169558"/>
            <a:ext cx="7543800" cy="944563"/>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9"/>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6" grpId="0" animBg="1"/>
      <p:bldP spid="9" grpId="0" animBg="1"/>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47 - 48</a:t>
            </a:r>
            <a:endParaRPr lang="en-US" dirty="0"/>
          </a:p>
        </p:txBody>
      </p:sp>
      <p:sp>
        <p:nvSpPr>
          <p:cNvPr id="3" name="Content Placeholder 2"/>
          <p:cNvSpPr>
            <a:spLocks noGrp="1"/>
          </p:cNvSpPr>
          <p:nvPr>
            <p:ph idx="1"/>
          </p:nvPr>
        </p:nvSpPr>
        <p:spPr/>
        <p:txBody>
          <a:bodyPr/>
          <a:lstStyle/>
          <a:p>
            <a:r>
              <a:rPr lang="en-US" b="1" dirty="0" smtClean="0"/>
              <a:t>Writers/poets </a:t>
            </a:r>
            <a:r>
              <a:rPr lang="en-US" dirty="0" smtClean="0"/>
              <a:t>began looking back at the past.</a:t>
            </a:r>
          </a:p>
          <a:p>
            <a:r>
              <a:rPr lang="en-US" dirty="0" smtClean="0"/>
              <a:t>Literary possibilities opened up to include humble life and trying to get into the minds of </a:t>
            </a:r>
            <a:r>
              <a:rPr lang="en-US" b="1" dirty="0" smtClean="0"/>
              <a:t>poor and simple people.</a:t>
            </a:r>
          </a:p>
          <a:p>
            <a:r>
              <a:rPr lang="en-US" dirty="0" smtClean="0"/>
              <a:t>Add on </a:t>
            </a:r>
            <a:r>
              <a:rPr lang="en-US" dirty="0" smtClean="0">
                <a:sym typeface="Wingdings"/>
              </a:rPr>
              <a:t></a:t>
            </a:r>
            <a:endParaRPr lang="en-US" dirty="0" smtClean="0"/>
          </a:p>
        </p:txBody>
      </p:sp>
      <p:sp>
        <p:nvSpPr>
          <p:cNvPr id="4" name="Rectangle 3"/>
          <p:cNvSpPr/>
          <p:nvPr/>
        </p:nvSpPr>
        <p:spPr>
          <a:xfrm>
            <a:off x="953485" y="1676400"/>
            <a:ext cx="22860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le 4"/>
          <p:cNvSpPr/>
          <p:nvPr/>
        </p:nvSpPr>
        <p:spPr>
          <a:xfrm>
            <a:off x="914400" y="3276600"/>
            <a:ext cx="40386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Add on ……</a:t>
            </a:r>
            <a:endParaRPr lang="en-US" dirty="0"/>
          </a:p>
        </p:txBody>
      </p:sp>
      <p:sp>
        <p:nvSpPr>
          <p:cNvPr id="3" name="Content Placeholder 2"/>
          <p:cNvSpPr>
            <a:spLocks noGrp="1"/>
          </p:cNvSpPr>
          <p:nvPr>
            <p:ph idx="1"/>
          </p:nvPr>
        </p:nvSpPr>
        <p:spPr/>
        <p:txBody>
          <a:bodyPr>
            <a:normAutofit fontScale="92500"/>
          </a:bodyPr>
          <a:lstStyle/>
          <a:p>
            <a:r>
              <a:rPr lang="en-US" dirty="0" smtClean="0"/>
              <a:t>7 Groups in English society (Daniel Defoe).</a:t>
            </a:r>
          </a:p>
          <a:p>
            <a:pPr lvl="1"/>
            <a:r>
              <a:rPr lang="en-US" b="1" dirty="0" smtClean="0"/>
              <a:t>The Great – who live profusely</a:t>
            </a:r>
          </a:p>
          <a:p>
            <a:pPr lvl="1"/>
            <a:r>
              <a:rPr lang="en-US" b="1" dirty="0" smtClean="0"/>
              <a:t>The Rich, who life plentifully</a:t>
            </a:r>
          </a:p>
          <a:p>
            <a:pPr lvl="1"/>
            <a:r>
              <a:rPr lang="en-US" b="1" dirty="0" smtClean="0"/>
              <a:t>The Middle Sort, who live well</a:t>
            </a:r>
          </a:p>
          <a:p>
            <a:pPr lvl="1"/>
            <a:r>
              <a:rPr lang="en-US" b="1" dirty="0" smtClean="0"/>
              <a:t>The Working Trades, labor hard, but feel no  want.</a:t>
            </a:r>
          </a:p>
          <a:p>
            <a:pPr lvl="1"/>
            <a:r>
              <a:rPr lang="en-US" b="1" dirty="0" smtClean="0"/>
              <a:t>The Country People – Farmers etc who fare indifferently</a:t>
            </a:r>
          </a:p>
          <a:p>
            <a:pPr lvl="1"/>
            <a:r>
              <a:rPr lang="en-US" b="1" dirty="0" smtClean="0"/>
              <a:t>The poor, that fare hard</a:t>
            </a:r>
          </a:p>
          <a:p>
            <a:pPr lvl="1"/>
            <a:r>
              <a:rPr lang="en-US" b="1" dirty="0" smtClean="0"/>
              <a:t>The Miserable, that pinch and suffer want.</a:t>
            </a:r>
            <a:endParaRPr lang="en-US" b="1" dirty="0"/>
          </a:p>
        </p:txBody>
      </p:sp>
      <p:sp>
        <p:nvSpPr>
          <p:cNvPr id="4" name="Rectangle 3"/>
          <p:cNvSpPr/>
          <p:nvPr/>
        </p:nvSpPr>
        <p:spPr>
          <a:xfrm>
            <a:off x="838200" y="2209800"/>
            <a:ext cx="49530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le 4"/>
          <p:cNvSpPr/>
          <p:nvPr/>
        </p:nvSpPr>
        <p:spPr>
          <a:xfrm>
            <a:off x="838200" y="2667000"/>
            <a:ext cx="49530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le 5"/>
          <p:cNvSpPr/>
          <p:nvPr/>
        </p:nvSpPr>
        <p:spPr>
          <a:xfrm>
            <a:off x="838200" y="3124200"/>
            <a:ext cx="4953000" cy="457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Rectangle 6"/>
          <p:cNvSpPr/>
          <p:nvPr/>
        </p:nvSpPr>
        <p:spPr>
          <a:xfrm>
            <a:off x="838200" y="3581400"/>
            <a:ext cx="7848600" cy="5334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8" name="Rectangle 7"/>
          <p:cNvSpPr/>
          <p:nvPr/>
        </p:nvSpPr>
        <p:spPr>
          <a:xfrm>
            <a:off x="838200" y="4114800"/>
            <a:ext cx="7848600" cy="8382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9" name="Rectangle 8"/>
          <p:cNvSpPr/>
          <p:nvPr/>
        </p:nvSpPr>
        <p:spPr>
          <a:xfrm>
            <a:off x="838200" y="4953000"/>
            <a:ext cx="4953000" cy="5334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0" name="Rectangle 9"/>
          <p:cNvSpPr/>
          <p:nvPr/>
        </p:nvSpPr>
        <p:spPr>
          <a:xfrm>
            <a:off x="838200" y="5486400"/>
            <a:ext cx="7848600" cy="381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hidden"/>
                                      </p:to>
                                    </p:set>
                                  </p:childTnLst>
                                </p:cTn>
                              </p:par>
                            </p:childTnLst>
                          </p:cTn>
                        </p:par>
                      </p:childTnLst>
                    </p:cTn>
                  </p:par>
                  <p:par>
                    <p:cTn id="19" fill="hold">
                      <p:stCondLst>
                        <p:cond delay="indefinite"/>
                      </p:stCondLst>
                      <p:childTnLst>
                        <p:par>
                          <p:cTn id="20" fill="hold">
                            <p:stCondLst>
                              <p:cond delay="0"/>
                            </p:stCondLst>
                            <p:childTnLst>
                              <p:par>
                                <p:cTn id="21" presetID="1" presetClass="exit"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hidden"/>
                                      </p:to>
                                    </p:set>
                                  </p:childTnLst>
                                </p:cTn>
                              </p:par>
                            </p:childTnLst>
                          </p:cTn>
                        </p:par>
                      </p:childTnLst>
                    </p:cTn>
                  </p:par>
                  <p:par>
                    <p:cTn id="23" fill="hold">
                      <p:stCondLst>
                        <p:cond delay="indefinite"/>
                      </p:stCondLst>
                      <p:childTnLst>
                        <p:par>
                          <p:cTn id="24" fill="hold">
                            <p:stCondLst>
                              <p:cond delay="0"/>
                            </p:stCondLst>
                            <p:childTnLst>
                              <p:par>
                                <p:cTn id="25" presetID="1" presetClass="exit"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hidden"/>
                                      </p:to>
                                    </p:set>
                                  </p:childTnLst>
                                </p:cTn>
                              </p:par>
                            </p:childTnLst>
                          </p:cTn>
                        </p:par>
                      </p:childTnLst>
                    </p:cTn>
                  </p:par>
                  <p:par>
                    <p:cTn id="27" fill="hold">
                      <p:stCondLst>
                        <p:cond delay="indefinite"/>
                      </p:stCondLst>
                      <p:childTnLst>
                        <p:par>
                          <p:cTn id="28" fill="hold">
                            <p:stCondLst>
                              <p:cond delay="0"/>
                            </p:stCondLst>
                            <p:childTnLst>
                              <p:par>
                                <p:cTn id="29" presetID="1" presetClass="exit" presetSubtype="0" fill="hold" grpId="0" nodeType="clickEffect">
                                  <p:stCondLst>
                                    <p:cond delay="0"/>
                                  </p:stCondLst>
                                  <p:childTnLst>
                                    <p:set>
                                      <p:cBhvr>
                                        <p:cTn id="30" dur="1" fill="hold">
                                          <p:stCondLst>
                                            <p:cond delay="0"/>
                                          </p:stCondLst>
                                        </p:cTn>
                                        <p:tgtEl>
                                          <p:spTgt spid="10"/>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P spid="8" grpId="0" animBg="1"/>
      <p:bldP spid="9" grpId="0" animBg="1"/>
      <p:bldP spid="10"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 4</a:t>
            </a:r>
            <a:endParaRPr lang="en-US" dirty="0"/>
          </a:p>
        </p:txBody>
      </p:sp>
      <p:sp>
        <p:nvSpPr>
          <p:cNvPr id="3" name="Content Placeholder 2"/>
          <p:cNvSpPr>
            <a:spLocks noGrp="1"/>
          </p:cNvSpPr>
          <p:nvPr>
            <p:ph idx="1"/>
          </p:nvPr>
        </p:nvSpPr>
        <p:spPr/>
        <p:txBody>
          <a:bodyPr/>
          <a:lstStyle/>
          <a:p>
            <a:r>
              <a:rPr lang="en-US" dirty="0" smtClean="0"/>
              <a:t>Both countries went through a time of war with a monarch restoring peace.  Who were these monarchs and what happened that they needed to restore the peace?  </a:t>
            </a:r>
          </a:p>
          <a:p>
            <a:pPr lvl="1"/>
            <a:r>
              <a:rPr lang="en-US" b="1" dirty="0" err="1" smtClean="0"/>
              <a:t>Octavius</a:t>
            </a:r>
            <a:r>
              <a:rPr lang="en-US" b="1" dirty="0" smtClean="0"/>
              <a:t>/</a:t>
            </a:r>
            <a:r>
              <a:rPr lang="en-US" b="1" dirty="0" smtClean="0"/>
              <a:t>Augustus </a:t>
            </a:r>
            <a:r>
              <a:rPr lang="en-US" b="1" dirty="0" smtClean="0"/>
              <a:t>restored peace after Julius Caesar </a:t>
            </a:r>
            <a:r>
              <a:rPr lang="en-US" b="1" dirty="0" smtClean="0"/>
              <a:t>was </a:t>
            </a:r>
            <a:r>
              <a:rPr lang="en-US" b="1" dirty="0" smtClean="0"/>
              <a:t>assassinated in </a:t>
            </a:r>
            <a:r>
              <a:rPr lang="en-US" b="1" dirty="0" smtClean="0"/>
              <a:t>Rome and </a:t>
            </a:r>
            <a:r>
              <a:rPr lang="en-US" b="1" dirty="0" smtClean="0"/>
              <a:t>England’s Stuart monarchy after Charles I’s </a:t>
            </a:r>
            <a:r>
              <a:rPr lang="en-US" b="1" dirty="0" smtClean="0"/>
              <a:t>execution in 1649 </a:t>
            </a:r>
            <a:r>
              <a:rPr lang="en-US" b="1" dirty="0" smtClean="0"/>
              <a:t>and England’s civil wars.</a:t>
            </a:r>
            <a:endParaRPr lang="en-US" b="1" dirty="0"/>
          </a:p>
        </p:txBody>
      </p:sp>
      <p:sp>
        <p:nvSpPr>
          <p:cNvPr id="7" name="Rectangular Callout 6"/>
          <p:cNvSpPr/>
          <p:nvPr/>
        </p:nvSpPr>
        <p:spPr>
          <a:xfrm>
            <a:off x="1143000" y="3733800"/>
            <a:ext cx="7162800" cy="1828800"/>
          </a:xfrm>
          <a:prstGeom prst="wedgeRectCallout">
            <a:avLst>
              <a:gd name="adj1" fmla="val -20833"/>
              <a:gd name="adj2" fmla="val 50884"/>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7"/>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5 &amp; 6</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Neoclassical means </a:t>
            </a:r>
            <a:r>
              <a:rPr lang="en-US" b="1" dirty="0" smtClean="0"/>
              <a:t>new classical</a:t>
            </a:r>
            <a:r>
              <a:rPr lang="en-US" dirty="0" smtClean="0"/>
              <a:t>.  Writing during this time is often called neoclassic because </a:t>
            </a:r>
            <a:endParaRPr lang="en-US" dirty="0" smtClean="0"/>
          </a:p>
          <a:p>
            <a:pPr marL="0" indent="0">
              <a:buNone/>
            </a:pPr>
            <a:r>
              <a:rPr lang="en-US" b="1" dirty="0" smtClean="0"/>
              <a:t>many </a:t>
            </a:r>
            <a:r>
              <a:rPr lang="en-US" b="1" dirty="0"/>
              <a:t>E</a:t>
            </a:r>
            <a:r>
              <a:rPr lang="en-US" b="1" dirty="0" smtClean="0"/>
              <a:t>nglish writers modeled their works on old Latin (</a:t>
            </a:r>
            <a:r>
              <a:rPr lang="en-US" b="1" dirty="0" smtClean="0"/>
              <a:t>Roman) </a:t>
            </a:r>
            <a:r>
              <a:rPr lang="en-US" b="1" dirty="0" smtClean="0"/>
              <a:t>classics</a:t>
            </a:r>
            <a:r>
              <a:rPr lang="en-US" b="1" dirty="0" smtClean="0"/>
              <a:t>. (Classics valued because they represent what is permanent and universal in human experience.)</a:t>
            </a:r>
            <a:endParaRPr lang="en-US" b="1" dirty="0" smtClean="0"/>
          </a:p>
          <a:p>
            <a:r>
              <a:rPr lang="en-US" dirty="0" smtClean="0"/>
              <a:t>This time period is also called the Age of Reason or the Enlightenment.  During this time people gradually began changing the way they viewed themselves and the world.  How did this change?  </a:t>
            </a:r>
            <a:endParaRPr lang="en-US" dirty="0" smtClean="0"/>
          </a:p>
          <a:p>
            <a:pPr marL="0" indent="0">
              <a:buNone/>
            </a:pPr>
            <a:r>
              <a:rPr lang="en-US" b="1" dirty="0" smtClean="0"/>
              <a:t>Began </a:t>
            </a:r>
            <a:r>
              <a:rPr lang="en-US" b="1" dirty="0" smtClean="0"/>
              <a:t>to be more logical, more scientific, less </a:t>
            </a:r>
            <a:r>
              <a:rPr lang="en-US" b="1" dirty="0" smtClean="0"/>
              <a:t>superstitious</a:t>
            </a:r>
            <a:r>
              <a:rPr lang="en-US" b="1" dirty="0" smtClean="0"/>
              <a:t>.</a:t>
            </a:r>
            <a:endParaRPr lang="en-US" b="1" dirty="0"/>
          </a:p>
        </p:txBody>
      </p:sp>
      <p:sp>
        <p:nvSpPr>
          <p:cNvPr id="4" name="Rectangular Callout 3"/>
          <p:cNvSpPr/>
          <p:nvPr/>
        </p:nvSpPr>
        <p:spPr>
          <a:xfrm>
            <a:off x="3657600" y="1600200"/>
            <a:ext cx="2057400" cy="533400"/>
          </a:xfrm>
          <a:prstGeom prst="wedgeRectCallout">
            <a:avLst>
              <a:gd name="adj1" fmla="val -20833"/>
              <a:gd name="adj2" fmla="val 45495"/>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Rectangular Callout 6"/>
          <p:cNvSpPr/>
          <p:nvPr/>
        </p:nvSpPr>
        <p:spPr>
          <a:xfrm>
            <a:off x="533400" y="5142484"/>
            <a:ext cx="7543800" cy="762000"/>
          </a:xfrm>
          <a:prstGeom prst="wedgeRectCallout">
            <a:avLst>
              <a:gd name="adj1" fmla="val -20489"/>
              <a:gd name="adj2" fmla="val 52297"/>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8" name="Rectangle 7"/>
          <p:cNvSpPr/>
          <p:nvPr/>
        </p:nvSpPr>
        <p:spPr>
          <a:xfrm>
            <a:off x="533400" y="2438400"/>
            <a:ext cx="7848600" cy="12954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8"/>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7"/>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7" grpId="0" animBg="1"/>
      <p:bldP spid="8"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7 - 9</a:t>
            </a:r>
            <a:endParaRPr lang="en-US" dirty="0"/>
          </a:p>
        </p:txBody>
      </p:sp>
      <p:sp>
        <p:nvSpPr>
          <p:cNvPr id="3" name="Content Placeholder 2"/>
          <p:cNvSpPr>
            <a:spLocks noGrp="1"/>
          </p:cNvSpPr>
          <p:nvPr>
            <p:ph idx="1"/>
          </p:nvPr>
        </p:nvSpPr>
        <p:spPr>
          <a:xfrm>
            <a:off x="457200" y="1417638"/>
            <a:ext cx="8229600" cy="5135562"/>
          </a:xfrm>
        </p:spPr>
        <p:txBody>
          <a:bodyPr>
            <a:normAutofit fontScale="92500" lnSpcReduction="20000"/>
          </a:bodyPr>
          <a:lstStyle/>
          <a:p>
            <a:r>
              <a:rPr lang="en-US" dirty="0" smtClean="0"/>
              <a:t>People began to ask</a:t>
            </a:r>
            <a:r>
              <a:rPr lang="en-US" b="1" dirty="0" smtClean="0"/>
              <a:t> how </a:t>
            </a:r>
            <a:r>
              <a:rPr lang="en-US" dirty="0" smtClean="0"/>
              <a:t>instead of</a:t>
            </a:r>
            <a:r>
              <a:rPr lang="en-US" b="1" dirty="0" smtClean="0"/>
              <a:t> why</a:t>
            </a:r>
            <a:r>
              <a:rPr lang="en-US" dirty="0" smtClean="0"/>
              <a:t>.</a:t>
            </a:r>
          </a:p>
          <a:p>
            <a:r>
              <a:rPr lang="en-US" dirty="0" smtClean="0"/>
              <a:t>Scientists, such as Edmund Halley, used </a:t>
            </a:r>
            <a:r>
              <a:rPr lang="en-US" b="1" dirty="0" smtClean="0"/>
              <a:t>measurable mathematical explanation </a:t>
            </a:r>
            <a:r>
              <a:rPr lang="en-US" dirty="0" smtClean="0"/>
              <a:t>that showed no connection between</a:t>
            </a:r>
            <a:r>
              <a:rPr lang="en-US" dirty="0"/>
              <a:t> </a:t>
            </a:r>
            <a:r>
              <a:rPr lang="en-US" b="1" dirty="0" smtClean="0"/>
              <a:t>nature </a:t>
            </a:r>
            <a:r>
              <a:rPr lang="en-US" dirty="0" smtClean="0"/>
              <a:t>and </a:t>
            </a:r>
            <a:r>
              <a:rPr lang="en-US" b="1" dirty="0" smtClean="0"/>
              <a:t>human affairs</a:t>
            </a:r>
            <a:r>
              <a:rPr lang="en-US" dirty="0" smtClean="0"/>
              <a:t>.</a:t>
            </a:r>
          </a:p>
          <a:p>
            <a:r>
              <a:rPr lang="en-US" dirty="0" smtClean="0"/>
              <a:t>King Charles II chartered a group of philosophers to find out more about how things worked.  This group was called 									</a:t>
            </a:r>
            <a:r>
              <a:rPr lang="en-US" b="1" dirty="0" smtClean="0"/>
              <a:t>	Royal Society of London for the Promotion of Natural Knowledge.</a:t>
            </a:r>
          </a:p>
          <a:p>
            <a:pPr lvl="1"/>
            <a:r>
              <a:rPr lang="en-US" b="1" dirty="0" smtClean="0"/>
              <a:t>Responsible for the birth of Modern English Prose  -- writing that is more </a:t>
            </a:r>
            <a:r>
              <a:rPr lang="en-US" b="1" dirty="0" err="1" smtClean="0"/>
              <a:t>concise</a:t>
            </a:r>
            <a:r>
              <a:rPr lang="en-US" b="1" dirty="0" err="1" smtClean="0"/>
              <a:t>,more</a:t>
            </a:r>
            <a:r>
              <a:rPr lang="en-US" b="1" dirty="0" smtClean="0"/>
              <a:t> </a:t>
            </a:r>
            <a:r>
              <a:rPr lang="en-US" b="1" dirty="0" smtClean="0"/>
              <a:t>exact, less ornate (flowery)– in other words, more scientific sounding</a:t>
            </a:r>
            <a:endParaRPr lang="en-US" b="1" dirty="0"/>
          </a:p>
        </p:txBody>
      </p:sp>
      <p:sp>
        <p:nvSpPr>
          <p:cNvPr id="4" name="Rectangular Callout 3"/>
          <p:cNvSpPr/>
          <p:nvPr/>
        </p:nvSpPr>
        <p:spPr>
          <a:xfrm>
            <a:off x="4038600" y="1447800"/>
            <a:ext cx="762000" cy="533400"/>
          </a:xfrm>
          <a:prstGeom prst="wedgeRectCallout">
            <a:avLst>
              <a:gd name="adj1" fmla="val -20833"/>
              <a:gd name="adj2" fmla="val 50353"/>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ular Callout 4"/>
          <p:cNvSpPr/>
          <p:nvPr/>
        </p:nvSpPr>
        <p:spPr>
          <a:xfrm>
            <a:off x="6438900" y="1447800"/>
            <a:ext cx="685800" cy="533400"/>
          </a:xfrm>
          <a:prstGeom prst="wedgeRectCallout">
            <a:avLst>
              <a:gd name="adj1" fmla="val -18943"/>
              <a:gd name="adj2" fmla="val 50354"/>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ular Callout 5"/>
          <p:cNvSpPr/>
          <p:nvPr/>
        </p:nvSpPr>
        <p:spPr>
          <a:xfrm>
            <a:off x="914400" y="2286000"/>
            <a:ext cx="6858000" cy="762000"/>
          </a:xfrm>
          <a:prstGeom prst="wedgeRectCallout">
            <a:avLst>
              <a:gd name="adj1" fmla="val -20833"/>
              <a:gd name="adj2" fmla="val 45495"/>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8" name="Rectangular Callout 7"/>
          <p:cNvSpPr/>
          <p:nvPr/>
        </p:nvSpPr>
        <p:spPr>
          <a:xfrm>
            <a:off x="914400" y="3048000"/>
            <a:ext cx="2286000" cy="419100"/>
          </a:xfrm>
          <a:prstGeom prst="wedgeRectCallout">
            <a:avLst>
              <a:gd name="adj1" fmla="val -20833"/>
              <a:gd name="adj2" fmla="val 48896"/>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1" name="Rectangle 10"/>
          <p:cNvSpPr/>
          <p:nvPr/>
        </p:nvSpPr>
        <p:spPr>
          <a:xfrm>
            <a:off x="914400" y="4572000"/>
            <a:ext cx="7543800" cy="1775619"/>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8"/>
                                        </p:tgtEl>
                                        <p:attrNameLst>
                                          <p:attrName>style.visibility</p:attrName>
                                        </p:attrNameLst>
                                      </p:cBhvr>
                                      <p:to>
                                        <p:strVal val="hidden"/>
                                      </p:to>
                                    </p:set>
                                  </p:childTnLst>
                                </p:cTn>
                              </p:par>
                            </p:childTnLst>
                          </p:cTn>
                        </p:par>
                      </p:childTnLst>
                    </p:cTn>
                  </p:par>
                  <p:par>
                    <p:cTn id="19" fill="hold">
                      <p:stCondLst>
                        <p:cond delay="indefinite"/>
                      </p:stCondLst>
                      <p:childTnLst>
                        <p:par>
                          <p:cTn id="20" fill="hold">
                            <p:stCondLst>
                              <p:cond delay="0"/>
                            </p:stCondLst>
                            <p:childTnLst>
                              <p:par>
                                <p:cTn id="21" presetID="1" presetClass="exit" presetSubtype="0" fill="hold" grpId="0" nodeType="clickEffect">
                                  <p:stCondLst>
                                    <p:cond delay="0"/>
                                  </p:stCondLst>
                                  <p:childTnLst>
                                    <p:set>
                                      <p:cBhvr>
                                        <p:cTn id="22" dur="1" fill="hold">
                                          <p:stCondLst>
                                            <p:cond delay="0"/>
                                          </p:stCondLst>
                                        </p:cTn>
                                        <p:tgtEl>
                                          <p:spTgt spid="11"/>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8" grpId="0" animBg="1"/>
      <p:bldP spid="11" grpId="0" animBg="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10 -12</a:t>
            </a:r>
            <a:endParaRPr lang="en-US" dirty="0"/>
          </a:p>
        </p:txBody>
      </p:sp>
      <p:sp>
        <p:nvSpPr>
          <p:cNvPr id="3" name="Content Placeholder 2"/>
          <p:cNvSpPr>
            <a:spLocks noGrp="1"/>
          </p:cNvSpPr>
          <p:nvPr>
            <p:ph idx="1"/>
          </p:nvPr>
        </p:nvSpPr>
        <p:spPr/>
        <p:txBody>
          <a:bodyPr>
            <a:normAutofit lnSpcReduction="10000"/>
          </a:bodyPr>
          <a:lstStyle/>
          <a:p>
            <a:r>
              <a:rPr lang="en-US" dirty="0" smtClean="0"/>
              <a:t>Changes in religion occurred.  A minority of people began to view God as </a:t>
            </a:r>
          </a:p>
          <a:p>
            <a:pPr lvl="1"/>
            <a:r>
              <a:rPr lang="en-US" b="1" dirty="0" smtClean="0"/>
              <a:t>creator of clock-withdrawn from perfect mechanism and let it run by itself.  Deism.</a:t>
            </a:r>
          </a:p>
          <a:p>
            <a:r>
              <a:rPr lang="en-US" dirty="0" smtClean="0"/>
              <a:t>Many philosophers and scientists remained religious.  Name two: </a:t>
            </a:r>
          </a:p>
          <a:p>
            <a:pPr lvl="1"/>
            <a:r>
              <a:rPr lang="en-US" b="1" dirty="0" smtClean="0"/>
              <a:t>Sir Isaac Newton &amp; John Locke.</a:t>
            </a:r>
          </a:p>
          <a:p>
            <a:r>
              <a:rPr lang="en-US" b="1" dirty="0" smtClean="0"/>
              <a:t>Christianity</a:t>
            </a:r>
            <a:r>
              <a:rPr lang="en-US" dirty="0" smtClean="0"/>
              <a:t> in its  various forms still dominated almost all Europeans.</a:t>
            </a:r>
            <a:endParaRPr lang="en-US" dirty="0"/>
          </a:p>
        </p:txBody>
      </p:sp>
      <p:sp>
        <p:nvSpPr>
          <p:cNvPr id="4" name="Rectangular Callout 3"/>
          <p:cNvSpPr/>
          <p:nvPr/>
        </p:nvSpPr>
        <p:spPr>
          <a:xfrm>
            <a:off x="1295400" y="2667000"/>
            <a:ext cx="6400800" cy="685800"/>
          </a:xfrm>
          <a:prstGeom prst="wedgeRectCallout">
            <a:avLst>
              <a:gd name="adj1" fmla="val -20373"/>
              <a:gd name="adj2" fmla="val 45495"/>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ular Callout 4"/>
          <p:cNvSpPr/>
          <p:nvPr/>
        </p:nvSpPr>
        <p:spPr>
          <a:xfrm>
            <a:off x="1295400" y="4495800"/>
            <a:ext cx="4724400" cy="381000"/>
          </a:xfrm>
          <a:prstGeom prst="wedgeRectCallout">
            <a:avLst>
              <a:gd name="adj1" fmla="val -20550"/>
              <a:gd name="adj2" fmla="val 45495"/>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ular Callout 5"/>
          <p:cNvSpPr/>
          <p:nvPr/>
        </p:nvSpPr>
        <p:spPr>
          <a:xfrm>
            <a:off x="914400" y="5029200"/>
            <a:ext cx="1828800" cy="381000"/>
          </a:xfrm>
          <a:prstGeom prst="wedgeRectCallout">
            <a:avLst>
              <a:gd name="adj1" fmla="val -20124"/>
              <a:gd name="adj2" fmla="val 50353"/>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13 - 14</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Religion and politics still went together. </a:t>
            </a:r>
            <a:r>
              <a:rPr lang="en-US" b="1" dirty="0" smtClean="0"/>
              <a:t>Charles </a:t>
            </a:r>
            <a:r>
              <a:rPr lang="en-US" b="1" dirty="0" smtClean="0"/>
              <a:t>II </a:t>
            </a:r>
            <a:r>
              <a:rPr lang="en-US" dirty="0" smtClean="0"/>
              <a:t>restored the Church of England as the official church.</a:t>
            </a:r>
          </a:p>
          <a:p>
            <a:r>
              <a:rPr lang="en-US" dirty="0" smtClean="0"/>
              <a:t>Charles II attempted to out law various		 	</a:t>
            </a:r>
            <a:r>
              <a:rPr lang="en-US" b="1" dirty="0" smtClean="0"/>
              <a:t>sects – Puritan &amp; Independent.  </a:t>
            </a:r>
            <a:r>
              <a:rPr lang="en-US" dirty="0" smtClean="0"/>
              <a:t>These groups were greatly persecuted, especially a group named </a:t>
            </a:r>
          </a:p>
          <a:p>
            <a:pPr>
              <a:buNone/>
            </a:pPr>
            <a:r>
              <a:rPr lang="en-US" dirty="0" smtClean="0"/>
              <a:t>	</a:t>
            </a:r>
            <a:r>
              <a:rPr lang="en-US" b="1" dirty="0" smtClean="0"/>
              <a:t>Quakers. Time when </a:t>
            </a:r>
            <a:r>
              <a:rPr lang="en-US" b="1" dirty="0" smtClean="0"/>
              <a:t>many people </a:t>
            </a:r>
            <a:r>
              <a:rPr lang="en-US" b="1" dirty="0" smtClean="0"/>
              <a:t>left </a:t>
            </a:r>
            <a:r>
              <a:rPr lang="en-US" b="1" dirty="0" smtClean="0"/>
              <a:t>England </a:t>
            </a:r>
            <a:r>
              <a:rPr lang="en-US" b="1" dirty="0" smtClean="0"/>
              <a:t>to go </a:t>
            </a:r>
            <a:r>
              <a:rPr lang="en-US" b="1" dirty="0" smtClean="0"/>
              <a:t>to America </a:t>
            </a:r>
            <a:r>
              <a:rPr lang="en-US" b="1" dirty="0" smtClean="0"/>
              <a:t>because </a:t>
            </a:r>
            <a:r>
              <a:rPr lang="en-US" b="1" dirty="0" smtClean="0"/>
              <a:t>they were tired of being persecuted and wanted to </a:t>
            </a:r>
            <a:r>
              <a:rPr lang="en-US" b="1" dirty="0" smtClean="0"/>
              <a:t>worship </a:t>
            </a:r>
            <a:r>
              <a:rPr lang="en-US" b="1" dirty="0" smtClean="0"/>
              <a:t>freely.</a:t>
            </a:r>
            <a:endParaRPr lang="en-US" b="1" dirty="0"/>
          </a:p>
        </p:txBody>
      </p:sp>
      <p:sp>
        <p:nvSpPr>
          <p:cNvPr id="4" name="Rectangular Callout 3"/>
          <p:cNvSpPr/>
          <p:nvPr/>
        </p:nvSpPr>
        <p:spPr>
          <a:xfrm>
            <a:off x="7156430" y="1603958"/>
            <a:ext cx="1524000" cy="457200"/>
          </a:xfrm>
          <a:prstGeom prst="wedgeRectCallout">
            <a:avLst>
              <a:gd name="adj1" fmla="val -20833"/>
              <a:gd name="adj2" fmla="val 48329"/>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ular Callout 4"/>
          <p:cNvSpPr/>
          <p:nvPr/>
        </p:nvSpPr>
        <p:spPr>
          <a:xfrm>
            <a:off x="914400" y="3429000"/>
            <a:ext cx="4953000" cy="457200"/>
          </a:xfrm>
          <a:prstGeom prst="wedgeRectCallout">
            <a:avLst>
              <a:gd name="adj1" fmla="val -20833"/>
              <a:gd name="adj2" fmla="val 45495"/>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ular Callout 5"/>
          <p:cNvSpPr/>
          <p:nvPr/>
        </p:nvSpPr>
        <p:spPr>
          <a:xfrm>
            <a:off x="899287" y="4724400"/>
            <a:ext cx="7543800" cy="1219200"/>
          </a:xfrm>
          <a:prstGeom prst="wedgeRectCallout">
            <a:avLst>
              <a:gd name="adj1" fmla="val -20661"/>
              <a:gd name="adj2" fmla="val 46912"/>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15 - 17</a:t>
            </a:r>
            <a:endParaRPr lang="en-US" dirty="0"/>
          </a:p>
        </p:txBody>
      </p:sp>
      <p:sp>
        <p:nvSpPr>
          <p:cNvPr id="3" name="Content Placeholder 2"/>
          <p:cNvSpPr>
            <a:spLocks noGrp="1"/>
          </p:cNvSpPr>
          <p:nvPr>
            <p:ph idx="1"/>
          </p:nvPr>
        </p:nvSpPr>
        <p:spPr/>
        <p:txBody>
          <a:bodyPr>
            <a:normAutofit lnSpcReduction="10000"/>
          </a:bodyPr>
          <a:lstStyle/>
          <a:p>
            <a:r>
              <a:rPr lang="en-US" dirty="0" smtClean="0"/>
              <a:t>Charles II had no proper heirs, so when he died, </a:t>
            </a:r>
            <a:r>
              <a:rPr lang="en-US" b="1" dirty="0" smtClean="0"/>
              <a:t>James II </a:t>
            </a:r>
            <a:r>
              <a:rPr lang="en-US" dirty="0" smtClean="0"/>
              <a:t>became king.  He was	 		</a:t>
            </a:r>
            <a:r>
              <a:rPr lang="en-US" b="1" dirty="0" smtClean="0"/>
              <a:t>Roman Catholic </a:t>
            </a:r>
            <a:r>
              <a:rPr lang="en-US" dirty="0" smtClean="0"/>
              <a:t>and many subjects hated him because of this.</a:t>
            </a:r>
          </a:p>
          <a:p>
            <a:r>
              <a:rPr lang="en-US" dirty="0" smtClean="0"/>
              <a:t>It was widely believed that the </a:t>
            </a:r>
            <a:r>
              <a:rPr lang="en-US" b="1" dirty="0" smtClean="0"/>
              <a:t>Catholics</a:t>
            </a:r>
            <a:r>
              <a:rPr lang="en-US" dirty="0" smtClean="0"/>
              <a:t> had set fire to London and caused other disasters.</a:t>
            </a:r>
          </a:p>
          <a:p>
            <a:r>
              <a:rPr lang="en-US" dirty="0" smtClean="0"/>
              <a:t>When James II and his queen had a child, pressure was so great on him that the family fled to </a:t>
            </a:r>
            <a:r>
              <a:rPr lang="en-US" b="1" dirty="0" smtClean="0"/>
              <a:t>France</a:t>
            </a:r>
            <a:r>
              <a:rPr lang="en-US" dirty="0" smtClean="0"/>
              <a:t>.</a:t>
            </a:r>
          </a:p>
        </p:txBody>
      </p:sp>
      <p:sp>
        <p:nvSpPr>
          <p:cNvPr id="4" name="Rectangular Callout 3"/>
          <p:cNvSpPr/>
          <p:nvPr/>
        </p:nvSpPr>
        <p:spPr>
          <a:xfrm>
            <a:off x="1752600" y="2133600"/>
            <a:ext cx="1524000" cy="457200"/>
          </a:xfrm>
          <a:prstGeom prst="wedgeRectCallout">
            <a:avLst>
              <a:gd name="adj1" fmla="val -19983"/>
              <a:gd name="adj2" fmla="val 53997"/>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ular Callout 4"/>
          <p:cNvSpPr/>
          <p:nvPr/>
        </p:nvSpPr>
        <p:spPr>
          <a:xfrm>
            <a:off x="914400" y="2514600"/>
            <a:ext cx="2743200" cy="457200"/>
          </a:xfrm>
          <a:prstGeom prst="wedgeRectCallout">
            <a:avLst>
              <a:gd name="adj1" fmla="val -19888"/>
              <a:gd name="adj2" fmla="val 48329"/>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ular Callout 5"/>
          <p:cNvSpPr/>
          <p:nvPr/>
        </p:nvSpPr>
        <p:spPr>
          <a:xfrm>
            <a:off x="5960468" y="3505200"/>
            <a:ext cx="1600200" cy="381000"/>
          </a:xfrm>
          <a:prstGeom prst="wedgeRectCallout">
            <a:avLst>
              <a:gd name="adj1" fmla="val -20023"/>
              <a:gd name="adj2" fmla="val 48896"/>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7" name="Rectangular Callout 6"/>
          <p:cNvSpPr/>
          <p:nvPr/>
        </p:nvSpPr>
        <p:spPr>
          <a:xfrm>
            <a:off x="2057400" y="5410200"/>
            <a:ext cx="1295400" cy="457200"/>
          </a:xfrm>
          <a:prstGeom prst="wedgeRectCallout">
            <a:avLst>
              <a:gd name="adj1" fmla="val -23834"/>
              <a:gd name="adj2" fmla="val 53997"/>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par>
                    <p:cTn id="15" fill="hold">
                      <p:stCondLst>
                        <p:cond delay="indefinite"/>
                      </p:stCondLst>
                      <p:childTnLst>
                        <p:par>
                          <p:cTn id="16" fill="hold">
                            <p:stCondLst>
                              <p:cond delay="0"/>
                            </p:stCondLst>
                            <p:childTnLst>
                              <p:par>
                                <p:cTn id="17" presetID="1" presetClass="exit"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P spid="7" grpId="0" animBg="1"/>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 18 - 20</a:t>
            </a:r>
            <a:endParaRPr lang="en-US" dirty="0"/>
          </a:p>
        </p:txBody>
      </p:sp>
      <p:sp>
        <p:nvSpPr>
          <p:cNvPr id="3" name="Content Placeholder 2"/>
          <p:cNvSpPr>
            <a:spLocks noGrp="1"/>
          </p:cNvSpPr>
          <p:nvPr>
            <p:ph idx="1"/>
          </p:nvPr>
        </p:nvSpPr>
        <p:spPr/>
        <p:txBody>
          <a:bodyPr/>
          <a:lstStyle/>
          <a:p>
            <a:r>
              <a:rPr lang="en-US" dirty="0" smtClean="0"/>
              <a:t>This abdication of the throne was called the </a:t>
            </a:r>
            <a:r>
              <a:rPr lang="en-US" b="1" dirty="0" smtClean="0"/>
              <a:t>Bloodless/Glorious</a:t>
            </a:r>
            <a:r>
              <a:rPr lang="en-US" dirty="0" smtClean="0"/>
              <a:t> Revolution.</a:t>
            </a:r>
          </a:p>
          <a:p>
            <a:r>
              <a:rPr lang="en-US" dirty="0" smtClean="0"/>
              <a:t>Most writers during the Restoration belonged to the Church of England.  Name two main ones:  </a:t>
            </a:r>
            <a:r>
              <a:rPr lang="en-US" b="1" dirty="0" smtClean="0"/>
              <a:t>Jonathan Swift, Samuel Johnson.</a:t>
            </a:r>
          </a:p>
          <a:p>
            <a:r>
              <a:rPr lang="en-US" dirty="0" smtClean="0"/>
              <a:t>However, two of the greatest poets were Roman Catholic.  Who were these?  			</a:t>
            </a:r>
            <a:r>
              <a:rPr lang="en-US" b="1" dirty="0" smtClean="0"/>
              <a:t>John Dryden &amp; Alexander Pope.</a:t>
            </a:r>
          </a:p>
        </p:txBody>
      </p:sp>
      <p:sp>
        <p:nvSpPr>
          <p:cNvPr id="4" name="Rectangular Callout 3"/>
          <p:cNvSpPr/>
          <p:nvPr/>
        </p:nvSpPr>
        <p:spPr>
          <a:xfrm>
            <a:off x="914400" y="2133600"/>
            <a:ext cx="3200400" cy="609600"/>
          </a:xfrm>
          <a:prstGeom prst="wedgeRectCallout">
            <a:avLst>
              <a:gd name="adj1" fmla="val -20833"/>
              <a:gd name="adj2" fmla="val 53997"/>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Rectangular Callout 4"/>
          <p:cNvSpPr/>
          <p:nvPr/>
        </p:nvSpPr>
        <p:spPr>
          <a:xfrm>
            <a:off x="1981200" y="3733800"/>
            <a:ext cx="5410200" cy="457200"/>
          </a:xfrm>
          <a:prstGeom prst="wedgeRectCallout">
            <a:avLst>
              <a:gd name="adj1" fmla="val -21073"/>
              <a:gd name="adj2" fmla="val 48329"/>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6" name="Rectangular Callout 5"/>
          <p:cNvSpPr/>
          <p:nvPr/>
        </p:nvSpPr>
        <p:spPr>
          <a:xfrm>
            <a:off x="914400" y="5257800"/>
            <a:ext cx="5562600" cy="533400"/>
          </a:xfrm>
          <a:prstGeom prst="wedgeRectCallout">
            <a:avLst>
              <a:gd name="adj1" fmla="val -20134"/>
              <a:gd name="adj2" fmla="val 52782"/>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xit"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hidden"/>
                                      </p:to>
                                    </p:set>
                                  </p:childTnLst>
                                </p:cTn>
                              </p:par>
                            </p:childTnLst>
                          </p:cTn>
                        </p:par>
                      </p:childTnLst>
                    </p:cTn>
                  </p:par>
                  <p:par>
                    <p:cTn id="7" fill="hold">
                      <p:stCondLst>
                        <p:cond delay="indefinite"/>
                      </p:stCondLst>
                      <p:childTnLst>
                        <p:par>
                          <p:cTn id="8" fill="hold">
                            <p:stCondLst>
                              <p:cond delay="0"/>
                            </p:stCondLst>
                            <p:childTnLst>
                              <p:par>
                                <p:cTn id="9" presetID="1" presetClass="exit"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hidden"/>
                                      </p:to>
                                    </p:set>
                                  </p:childTnLst>
                                </p:cTn>
                              </p:par>
                            </p:childTnLst>
                          </p:cTn>
                        </p:par>
                      </p:childTnLst>
                    </p:cTn>
                  </p:par>
                  <p:par>
                    <p:cTn id="11" fill="hold">
                      <p:stCondLst>
                        <p:cond delay="indefinite"/>
                      </p:stCondLst>
                      <p:childTnLst>
                        <p:par>
                          <p:cTn id="12" fill="hold">
                            <p:stCondLst>
                              <p:cond delay="0"/>
                            </p:stCondLst>
                            <p:childTnLst>
                              <p:par>
                                <p:cTn id="13" presetID="1" presetClass="exit"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6" grpId="0" animBg="1"/>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381</TotalTime>
  <Words>898</Words>
  <Application>Microsoft Macintosh PowerPoint</Application>
  <PresentationFormat>On-screen Show (4:3)</PresentationFormat>
  <Paragraphs>95</Paragraphs>
  <Slides>21</Slides>
  <Notes>0</Notes>
  <HiddenSlides>0</HiddenSlides>
  <MMClips>0</MMClips>
  <ScaleCrop>false</ScaleCrop>
  <HeadingPairs>
    <vt:vector size="4" baseType="variant">
      <vt:variant>
        <vt:lpstr>Theme</vt:lpstr>
      </vt:variant>
      <vt:variant>
        <vt:i4>1</vt:i4>
      </vt:variant>
      <vt:variant>
        <vt:lpstr>Slide Titles</vt:lpstr>
      </vt:variant>
      <vt:variant>
        <vt:i4>21</vt:i4>
      </vt:variant>
    </vt:vector>
  </HeadingPairs>
  <TitlesOfParts>
    <vt:vector size="22" baseType="lpstr">
      <vt:lpstr>Office Theme</vt:lpstr>
      <vt:lpstr>The Restoration and the Eighteenth Century</vt:lpstr>
      <vt:lpstr>The Restoration Period Outline Questions 1-3</vt:lpstr>
      <vt:lpstr>Question 4</vt:lpstr>
      <vt:lpstr>Questions 5 &amp; 6</vt:lpstr>
      <vt:lpstr>Questions 7 - 9</vt:lpstr>
      <vt:lpstr>Questions 10 -12</vt:lpstr>
      <vt:lpstr>Questions 13 - 14</vt:lpstr>
      <vt:lpstr>Questions 15 - 17</vt:lpstr>
      <vt:lpstr>Questions 18 - 20</vt:lpstr>
      <vt:lpstr>Questions 21 - 23</vt:lpstr>
      <vt:lpstr>Questions 24 - 25</vt:lpstr>
      <vt:lpstr>Questions 26 - 27</vt:lpstr>
      <vt:lpstr>Questions 28 - 30</vt:lpstr>
      <vt:lpstr>Questions 31 - 33</vt:lpstr>
      <vt:lpstr> </vt:lpstr>
      <vt:lpstr>Questions 36 - 38</vt:lpstr>
      <vt:lpstr>Questions 39 - 41</vt:lpstr>
      <vt:lpstr>Questions 42 - 44</vt:lpstr>
      <vt:lpstr>Questions 45 - 46</vt:lpstr>
      <vt:lpstr>Questions 47 - 48</vt:lpstr>
      <vt:lpstr>Add on ……</vt:lpstr>
    </vt:vector>
  </TitlesOfParts>
  <Company>Killeen Independent School District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Restoration and the Eighteenth Century</dc:title>
  <dc:creator>KISD</dc:creator>
  <cp:lastModifiedBy>Rowell, Sandra</cp:lastModifiedBy>
  <cp:revision>38</cp:revision>
  <dcterms:created xsi:type="dcterms:W3CDTF">2009-04-09T12:54:06Z</dcterms:created>
  <dcterms:modified xsi:type="dcterms:W3CDTF">2012-02-16T17:27:46Z</dcterms:modified>
</cp:coreProperties>
</file>

<file path=docProps/thumbnail.jpeg>
</file>