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B9DE0-5D26-468D-AF2B-9D2F1A5D6A8C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35EE4-4DFC-4C25-B43D-2700B04D7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4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D82DCEA-8D6E-4232-893C-62850AFCD800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55CF4CC-3955-41AF-B59E-1D60A534F4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Conventions of the Romantic Comedy Film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 Clapp, HUM 110: Introduction to American Film, North Seattle College</a:t>
            </a:r>
            <a:endParaRPr lang="en-US" dirty="0"/>
          </a:p>
        </p:txBody>
      </p:sp>
      <p:pic>
        <p:nvPicPr>
          <p:cNvPr id="6146" name="Picture 2" descr="http://www.theredledger.net/wp-content/uploads/2013/02/when-harry-met-sally-movie-poster-1989-10204702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2667000" cy="342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8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191000" cy="4791384"/>
          </a:xfrm>
        </p:spPr>
        <p:txBody>
          <a:bodyPr>
            <a:normAutofit/>
          </a:bodyPr>
          <a:lstStyle/>
          <a:p>
            <a:r>
              <a:rPr lang="en-US" dirty="0" smtClean="0"/>
              <a:t>Films are light-hearted, humorous, and centered on romantic ideals where love is able to conquer all.</a:t>
            </a:r>
          </a:p>
          <a:p>
            <a:r>
              <a:rPr lang="en-US" dirty="0" smtClean="0"/>
              <a:t>Romantic union is destined or due to fate</a:t>
            </a:r>
          </a:p>
          <a:p>
            <a:r>
              <a:rPr lang="en-US" dirty="0" smtClean="0"/>
              <a:t>“True Love” is the prevailing underlying theme</a:t>
            </a:r>
          </a:p>
          <a:p>
            <a:endParaRPr lang="en-US" dirty="0"/>
          </a:p>
        </p:txBody>
      </p:sp>
      <p:pic>
        <p:nvPicPr>
          <p:cNvPr id="1026" name="Picture 2" descr="http://www.google.com/url?sa=i&amp;source=images&amp;cd=&amp;docid=xTSQLy4DJy1dNM&amp;tbnid=WcTR975ypjeRdM&amp;ved=0CAUQjBw&amp;url=http%3A%2F%2Fwww.empireonline.com%2Fimages%2Fuploaded%2Fbacktoback1.jpg&amp;ei=r5lqU9KaJtDtoATdo4GQDg&amp;psig=AFQjCNHbiKwR-Hnaz8vZwLy2G7vBlFDOlg&amp;ust=13995814877128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798"/>
            <a:ext cx="3289300" cy="463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777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962400" cy="48463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Basic Plot Formula (Contrived):</a:t>
            </a:r>
            <a:br>
              <a:rPr lang="en-US" dirty="0" smtClean="0"/>
            </a:br>
            <a:r>
              <a:rPr lang="en-US" dirty="0" smtClean="0"/>
              <a:t>1. Man and woman are unsatisfied in life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/>
              <a:t>M</a:t>
            </a:r>
            <a:r>
              <a:rPr lang="en-US" dirty="0" smtClean="0"/>
              <a:t>eet-cute</a:t>
            </a:r>
            <a:br>
              <a:rPr lang="en-US" dirty="0" smtClean="0"/>
            </a:br>
            <a:r>
              <a:rPr lang="en-US" dirty="0" smtClean="0"/>
              <a:t>3. </a:t>
            </a:r>
            <a:r>
              <a:rPr lang="en-US" dirty="0"/>
              <a:t>H</a:t>
            </a:r>
            <a:r>
              <a:rPr lang="en-US" dirty="0" smtClean="0"/>
              <a:t>appy together</a:t>
            </a:r>
            <a:br>
              <a:rPr lang="en-US" dirty="0" smtClean="0"/>
            </a:br>
            <a:r>
              <a:rPr lang="en-US" dirty="0" smtClean="0"/>
              <a:t>4. Part ways due to argument, misunderstanding, or obstacle</a:t>
            </a:r>
            <a:br>
              <a:rPr lang="en-US" dirty="0" smtClean="0"/>
            </a:br>
            <a:r>
              <a:rPr lang="en-US" dirty="0" smtClean="0"/>
              <a:t>5. </a:t>
            </a:r>
            <a:r>
              <a:rPr lang="en-US" dirty="0"/>
              <a:t>I</a:t>
            </a:r>
            <a:r>
              <a:rPr lang="en-US" dirty="0" smtClean="0"/>
              <a:t>ndependently transform and overcome their internal obstacles</a:t>
            </a:r>
            <a:br>
              <a:rPr lang="en-US" dirty="0" smtClean="0"/>
            </a:br>
            <a:r>
              <a:rPr lang="en-US" dirty="0" smtClean="0"/>
              <a:t>6. Ultimately reunite to declare their love</a:t>
            </a:r>
          </a:p>
          <a:p>
            <a:endParaRPr lang="en-US" dirty="0" smtClean="0"/>
          </a:p>
        </p:txBody>
      </p:sp>
      <p:pic>
        <p:nvPicPr>
          <p:cNvPr id="4098" name="Picture 2" descr="http://fontmeme.com/images/No-Reservations-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3441700" cy="516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965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648200" cy="48463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Leading Man (Romantic Lead): Handsome, with boyish charm, likeable, witty, smart, a little lost in life and doesn’t quite know what he wants/needs, a bachelor in need of a good woman</a:t>
            </a:r>
          </a:p>
          <a:p>
            <a:r>
              <a:rPr lang="en-US" dirty="0" smtClean="0"/>
              <a:t>Leading Lady (Romantic Lead): Beautiful, relatable, independent, plucky, unconventional, unlucky in love, lonely, convincing, and down-to-earth</a:t>
            </a:r>
          </a:p>
          <a:p>
            <a:r>
              <a:rPr lang="en-US" dirty="0" smtClean="0"/>
              <a:t>Man’s best friend/buddy: adds humor, less attractive than Leading Man, goofy/dorky, loyal</a:t>
            </a:r>
          </a:p>
          <a:p>
            <a:r>
              <a:rPr lang="en-US" dirty="0" smtClean="0"/>
              <a:t>Woman’s best friend/confidant: adds humor, less attractive than Leading Lady, kind, good listener, smart, loyal, spunky</a:t>
            </a:r>
          </a:p>
          <a:p>
            <a:r>
              <a:rPr lang="en-US" dirty="0" smtClean="0"/>
              <a:t>Older mentor: teacher, parent, or boss of main characters that offer support and wisdom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http://www.collider.com/uploads/imageGallery/What_Happens_in_Vegas/what_happens_in_vegas_movie_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347" y="1600200"/>
            <a:ext cx="2781353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48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3434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Usually in large urban city such as London or New York in modern day.</a:t>
            </a:r>
          </a:p>
          <a:p>
            <a:r>
              <a:rPr lang="en-US" dirty="0" smtClean="0"/>
              <a:t>Often set around Christmas time or Valentine’s Day (holidays), which friends and family would naturally get together – or, set in the summer at a wedding or a family reunion</a:t>
            </a:r>
            <a:endParaRPr lang="en-US" dirty="0"/>
          </a:p>
        </p:txBody>
      </p:sp>
      <p:pic>
        <p:nvPicPr>
          <p:cNvPr id="5122" name="Picture 2" descr="http://www.empireonline.com/images/uploaded/backtobac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066" y="1295400"/>
            <a:ext cx="345743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49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Cinematography, Lighting,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648200" cy="48463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Uses continuity editing to draw attention away from the camera – very smooth editing creating seamless transitions</a:t>
            </a:r>
          </a:p>
          <a:p>
            <a:r>
              <a:rPr lang="en-US" dirty="0" smtClean="0"/>
              <a:t>Happy tone using natural and bright lighting. Lighting may darken a bit to reflect the character’s negative mood, but that doesn’t last long.</a:t>
            </a:r>
          </a:p>
          <a:p>
            <a:r>
              <a:rPr lang="en-US" dirty="0" smtClean="0"/>
              <a:t>Usually uses only well-known pop songs as the soundtrack</a:t>
            </a:r>
            <a:endParaRPr lang="en-US" dirty="0"/>
          </a:p>
        </p:txBody>
      </p:sp>
      <p:pic>
        <p:nvPicPr>
          <p:cNvPr id="2050" name="Picture 2" descr="http://hollywoodjesus.com/movie/down_with_love/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028155" cy="447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39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419600" cy="4846320"/>
          </a:xfrm>
        </p:spPr>
        <p:txBody>
          <a:bodyPr/>
          <a:lstStyle/>
          <a:p>
            <a:r>
              <a:rPr lang="en-US" dirty="0" smtClean="0"/>
              <a:t>Romantic Comedies both inform and reflect current social values</a:t>
            </a:r>
          </a:p>
          <a:p>
            <a:r>
              <a:rPr lang="en-US" dirty="0" smtClean="0"/>
              <a:t>Rom-coms are rarely cinematically well-made films – they are seen as cheap pulp</a:t>
            </a:r>
          </a:p>
          <a:p>
            <a:r>
              <a:rPr lang="en-US" dirty="0" smtClean="0"/>
              <a:t>Called “chick-flicks,” they aren’t </a:t>
            </a:r>
            <a:r>
              <a:rPr lang="en-US" dirty="0"/>
              <a:t>taken </a:t>
            </a:r>
            <a:r>
              <a:rPr lang="en-US" dirty="0" smtClean="0"/>
              <a:t>seriously</a:t>
            </a:r>
          </a:p>
          <a:p>
            <a:r>
              <a:rPr lang="en-US" dirty="0" smtClean="0"/>
              <a:t>So why are they so enduring?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7170" name="Picture 2" descr="http://media-cache-ak0.pinimg.com/236x/e7/09/36/e709361504ffceb0177e57a015affa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2979145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20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are romantic comedies so popular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9416"/>
            <a:ext cx="5105399" cy="509618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combination of hope and humor packaged in an escapist fantasy is appealing to the target audience (primarily single heterosexual women in their 20s-30s)</a:t>
            </a:r>
          </a:p>
          <a:p>
            <a:r>
              <a:rPr lang="en-US" dirty="0" smtClean="0"/>
              <a:t>Traditional dating traditions and values surrounding romantic love are reaffirmed, which is comforting to many as society progresses quickly</a:t>
            </a:r>
          </a:p>
          <a:p>
            <a:r>
              <a:rPr lang="en-US" dirty="0" smtClean="0"/>
              <a:t>They are light and don’t require much thought; they have easy plots to follow and the happy endings are predictable – all of which is relaxing and escapist entertainment</a:t>
            </a:r>
          </a:p>
          <a:p>
            <a:r>
              <a:rPr lang="en-US" dirty="0" smtClean="0"/>
              <a:t>They reaffirm deeply held beliefs in Western culture surrounding love at first sight, the concept of soul mates, idealization of your “perfect” partner, and how love conquers all.</a:t>
            </a:r>
          </a:p>
          <a:p>
            <a:r>
              <a:rPr lang="en-US" dirty="0" smtClean="0"/>
              <a:t>Audiences identify with aspects of what the characters are experiencing and are in the phase of life where they are looking for a long-term romantic partner.</a:t>
            </a:r>
          </a:p>
          <a:p>
            <a:endParaRPr lang="en-US" dirty="0"/>
          </a:p>
        </p:txBody>
      </p:sp>
      <p:pic>
        <p:nvPicPr>
          <p:cNvPr id="8194" name="Picture 2" descr="http://upload.wikimedia.org/wikipedia/en/1/1a/His_Girl_Friday_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1676400"/>
            <a:ext cx="246697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781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506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Conventions of the Romantic Comedy Film</vt:lpstr>
      <vt:lpstr>Themes</vt:lpstr>
      <vt:lpstr>Narrative</vt:lpstr>
      <vt:lpstr>Characters</vt:lpstr>
      <vt:lpstr>Setting</vt:lpstr>
      <vt:lpstr>Cinematography, Lighting, Music</vt:lpstr>
      <vt:lpstr>Cultural Connections</vt:lpstr>
      <vt:lpstr>Why are romantic comedies so popular?</vt:lpstr>
    </vt:vector>
  </TitlesOfParts>
  <Company>NSCC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Conventions of the Romantic Comedy Film</dc:title>
  <dc:creator>JC Clapp, NSCC</dc:creator>
  <cp:lastModifiedBy>Rowell, Sandra</cp:lastModifiedBy>
  <cp:revision>10</cp:revision>
  <cp:lastPrinted>2014-05-07T21:18:17Z</cp:lastPrinted>
  <dcterms:created xsi:type="dcterms:W3CDTF">2014-05-07T20:00:50Z</dcterms:created>
  <dcterms:modified xsi:type="dcterms:W3CDTF">2016-11-10T15:03:48Z</dcterms:modified>
</cp:coreProperties>
</file>