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7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76" r:id="rId13"/>
    <p:sldId id="277" r:id="rId14"/>
    <p:sldId id="278" r:id="rId15"/>
    <p:sldId id="279" r:id="rId16"/>
    <p:sldId id="280" r:id="rId17"/>
    <p:sldId id="273" r:id="rId18"/>
    <p:sldId id="274" r:id="rId19"/>
    <p:sldId id="275" r:id="rId20"/>
    <p:sldId id="281" r:id="rId21"/>
    <p:sldId id="282" r:id="rId22"/>
    <p:sldId id="283" r:id="rId23"/>
    <p:sldId id="284" r:id="rId24"/>
    <p:sldId id="285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C632386-D198-6345-A053-3FC6E4C77BCE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0326ABC-AD52-774B-8FA2-697F92237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Introduction to Romantics</a:t>
            </a:r>
            <a:br>
              <a:rPr lang="en-US" b="1" dirty="0" smtClean="0">
                <a:latin typeface="Times New Roman"/>
                <a:ea typeface="Times New Roman"/>
                <a:cs typeface="Times New Roman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1798-1832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Romantic Period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Romantic Period began with the publication of Wordsworth’s _____________________________________.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342" y="1098241"/>
            <a:ext cx="3576608" cy="369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1798-1832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6236" y="2306517"/>
            <a:ext cx="3408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Lyrical Ballads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two Romantic poets published a book of poetry together at the beginning of the Romantic Period?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r>
              <a:rPr lang="en-US" dirty="0" smtClean="0"/>
              <a:t>Which two poems published in that book are considered among the most important in English literature?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58942" y="2656382"/>
            <a:ext cx="325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Coleridge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8941" y="3025714"/>
            <a:ext cx="2617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Wordsworth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58940" y="4211337"/>
            <a:ext cx="7580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Wordsworth’s “Lines Composed a Few Miles Above Tintern Abbey”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900" y="4580669"/>
            <a:ext cx="6875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Coleridge’s “Rime of the Ancient Mariner”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political uprising happened in Europe at the beginning of this time period that affected the writers and their works?</a:t>
            </a:r>
          </a:p>
          <a:p>
            <a:pPr lvl="1"/>
            <a:r>
              <a:rPr lang="en-US" dirty="0" smtClean="0"/>
              <a:t>_______________________________________</a:t>
            </a:r>
          </a:p>
          <a:p>
            <a:r>
              <a:rPr lang="en-US" dirty="0" smtClean="0"/>
              <a:t>Which six poets dominated the Romantic era?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</a:p>
          <a:p>
            <a:pPr lvl="1"/>
            <a:r>
              <a:rPr lang="en-US" dirty="0" smtClean="0"/>
              <a:t>_______________________________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58942" y="2656382"/>
            <a:ext cx="4522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 Revolution - 1789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1900" y="3576397"/>
            <a:ext cx="147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Blake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33023" y="3945729"/>
            <a:ext cx="222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Wordsworth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8941" y="4289145"/>
            <a:ext cx="222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Coleridge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1900" y="4658477"/>
            <a:ext cx="173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Shelley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1900" y="4975977"/>
            <a:ext cx="256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Byron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900" y="5345309"/>
            <a:ext cx="1736473" cy="369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those six were considered first generation?</a:t>
            </a:r>
          </a:p>
          <a:p>
            <a:pPr lvl="1"/>
            <a:r>
              <a:rPr lang="en-US" dirty="0" smtClean="0"/>
              <a:t>______________________________________</a:t>
            </a:r>
          </a:p>
          <a:p>
            <a:pPr lvl="1"/>
            <a:r>
              <a:rPr lang="en-US" dirty="0" smtClean="0"/>
              <a:t>_____________________________________</a:t>
            </a:r>
          </a:p>
          <a:p>
            <a:pPr lvl="1"/>
            <a:r>
              <a:rPr lang="en-US" dirty="0" smtClean="0"/>
              <a:t>_____________________________________</a:t>
            </a:r>
          </a:p>
          <a:p>
            <a:r>
              <a:rPr lang="en-US" dirty="0" smtClean="0"/>
              <a:t>Which of those six were considered second generation?</a:t>
            </a:r>
          </a:p>
          <a:p>
            <a:pPr lvl="1"/>
            <a:r>
              <a:rPr lang="en-US" dirty="0" smtClean="0"/>
              <a:t>______________________________________</a:t>
            </a:r>
          </a:p>
          <a:p>
            <a:pPr lvl="1"/>
            <a:r>
              <a:rPr lang="en-US" dirty="0" smtClean="0"/>
              <a:t>______________________________________</a:t>
            </a:r>
          </a:p>
          <a:p>
            <a:pPr lvl="1"/>
            <a:r>
              <a:rPr lang="en-US" dirty="0" smtClean="0"/>
              <a:t>______________________________________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71902" y="2358349"/>
            <a:ext cx="198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Blake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58943" y="2727681"/>
            <a:ext cx="2332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Wordsworth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901" y="3045181"/>
            <a:ext cx="2462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Coleridge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84860" y="3965135"/>
            <a:ext cx="301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Shelley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84859" y="4334467"/>
            <a:ext cx="256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Byron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900" y="4677883"/>
            <a:ext cx="213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age of revolution began in American in the year _____________ with the _______________________________.  This spirit spread across Western Europe, releasing _____________________________________________ forces that produced some of the most radical changes inhuman life.</a:t>
            </a:r>
          </a:p>
          <a:p>
            <a:r>
              <a:rPr lang="en-US" dirty="0" smtClean="0"/>
              <a:t>How did the American Revolution </a:t>
            </a:r>
            <a:r>
              <a:rPr lang="en-US" i="1" dirty="0" smtClean="0"/>
              <a:t>specifically</a:t>
            </a:r>
            <a:r>
              <a:rPr lang="en-US" dirty="0" smtClean="0"/>
              <a:t> affect England?</a:t>
            </a:r>
          </a:p>
          <a:p>
            <a:pPr lvl="1"/>
            <a:r>
              <a:rPr lang="en-US" dirty="0" smtClean="0"/>
              <a:t>________________________________________________________</a:t>
            </a:r>
          </a:p>
          <a:p>
            <a:r>
              <a:rPr lang="en-US" dirty="0" smtClean="0"/>
              <a:t>Which revolution affected England most—the American or the French?</a:t>
            </a:r>
          </a:p>
          <a:p>
            <a:pPr lvl="1"/>
            <a:r>
              <a:rPr lang="en-US" dirty="0" smtClean="0"/>
              <a:t>______________  Why? ______________________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81193" y="2293559"/>
            <a:ext cx="128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1776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19154" y="2293559"/>
            <a:ext cx="2954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American Revolution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1193" y="2941457"/>
            <a:ext cx="457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political, economic and social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901" y="4133589"/>
            <a:ext cx="5572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 of economy, prestige, and confidence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1900" y="5338679"/>
            <a:ext cx="2552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91475" y="5338679"/>
            <a:ext cx="495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Europe is unstable and nearer to England.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1411111" y="33161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ruling class of England, the French Revolution came to represent their worst fear:</a:t>
            </a:r>
          </a:p>
          <a:p>
            <a:pPr lvl="1"/>
            <a:r>
              <a:rPr lang="en-US" dirty="0" smtClean="0"/>
              <a:t>__________________________________</a:t>
            </a:r>
          </a:p>
          <a:p>
            <a:r>
              <a:rPr lang="en-US" dirty="0" smtClean="0"/>
              <a:t>Not all of England hated the French Revolution.  Democratic idealists and liberals like ___________ backed it.</a:t>
            </a:r>
          </a:p>
          <a:p>
            <a:r>
              <a:rPr lang="en-US" dirty="0" smtClean="0"/>
              <a:t>However, many supporters of the French Revolution were disillusioned by: </a:t>
            </a:r>
          </a:p>
          <a:p>
            <a:pPr lvl="1"/>
            <a:r>
              <a:rPr lang="en-US" dirty="0" smtClean="0"/>
              <a:t>______________________________________ </a:t>
            </a:r>
          </a:p>
          <a:p>
            <a:pPr lvl="1"/>
            <a:r>
              <a:rPr lang="en-US" dirty="0" smtClean="0"/>
              <a:t>_____________________________________________________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45983" y="2643423"/>
            <a:ext cx="6557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Overthrow of an anointed king by democratic rabble.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19151" y="3498649"/>
            <a:ext cx="1749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Wordsworth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3162" y="4716879"/>
            <a:ext cx="837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September massacre – killing of 100’s of French aristocrats by guillotine.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45983" y="5086211"/>
            <a:ext cx="6557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Commoners became the tyrants.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______________________ first emerged as a dictator of France, then as an _________.  His name is synonymous with the word ______.  He was as ruthless when he executed king himself.</a:t>
            </a:r>
          </a:p>
          <a:p>
            <a:r>
              <a:rPr lang="en-US" dirty="0" smtClean="0"/>
              <a:t>Napoleon’s navy was defeated at the Battle of _______________ in 1805 and at ________________ in 1815 by the __________________________.</a:t>
            </a:r>
          </a:p>
          <a:p>
            <a:r>
              <a:rPr lang="en-US" dirty="0" smtClean="0"/>
              <a:t>What happened to society because of the effects of the Industrial Revolution?  </a:t>
            </a:r>
          </a:p>
          <a:p>
            <a:pPr lvl="1"/>
            <a:r>
              <a:rPr lang="en-US" dirty="0" smtClean="0"/>
              <a:t>A shift in _______________________, the population of ________ increased, and appalling __________________conditions.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68235" y="1981200"/>
            <a:ext cx="2591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Napoleon Bonaparte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73394" y="2259826"/>
            <a:ext cx="138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emperor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1604" y="2538452"/>
            <a:ext cx="945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tyrant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8235" y="3446817"/>
            <a:ext cx="180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Trafalgar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54126" y="3446817"/>
            <a:ext cx="233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Waterloo (Belgium)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95872" y="3816149"/>
            <a:ext cx="305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English/British allies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73394" y="4962898"/>
            <a:ext cx="228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manufacturing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44153" y="5001772"/>
            <a:ext cx="958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19151" y="5254482"/>
            <a:ext cx="17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housing/living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Communal land was taken over by ________________________ which resulted in large numbers of _______________________.  Because of this they migrated to the __________.</a:t>
            </a:r>
          </a:p>
          <a:p>
            <a:r>
              <a:rPr lang="en-US" dirty="0" smtClean="0"/>
              <a:t>The economic philosophy that kept all this misery going was a policy called ____________, which means ________________________.</a:t>
            </a:r>
          </a:p>
          <a:p>
            <a:r>
              <a:rPr lang="en-US" dirty="0" smtClean="0"/>
              <a:t>The result of this policy is that the rich grew _______ and the poor grew _______, suffering even more.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820643" y="1994158"/>
            <a:ext cx="358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individual private landowners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33604" y="2311658"/>
            <a:ext cx="465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homeless/landless people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7269" y="2616200"/>
            <a:ext cx="228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2865" y="3446817"/>
            <a:ext cx="2228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laissez-faire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1600" y="3816149"/>
            <a:ext cx="5520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it alone/let people do as they please.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35083" y="4340916"/>
            <a:ext cx="147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47475" y="4632500"/>
            <a:ext cx="142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poorer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Frustrated by England’s resistance to political and social change, the Romantic poets turned from the formal, public verse of the eighteenth century Augustans to a more private, spontaneous ________________________________.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280732" y="2915540"/>
            <a:ext cx="378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lyric poetry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Three useful meanings of the term “Romantic:”</a:t>
            </a:r>
          </a:p>
          <a:p>
            <a:pPr lvl="1"/>
            <a:r>
              <a:rPr lang="en-US" dirty="0" smtClean="0"/>
              <a:t>Term signifies a fascination with _______ and ____________, with “growing up” by _______________ and _____________ to trust our _________________ and our sense of will and dignity.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405963" y="2928499"/>
            <a:ext cx="1062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2546" y="2928499"/>
            <a:ext cx="1503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innocence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76837" y="3194167"/>
            <a:ext cx="152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exploring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3490" y="3194167"/>
            <a:ext cx="132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10781" y="3433919"/>
            <a:ext cx="1866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emotions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Disagreement </a:t>
            </a:r>
          </a:p>
          <a:p>
            <a:pPr lvl="1"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history,</a:t>
            </a:r>
          </a:p>
          <a:p>
            <a:pPr lvl="2"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literature Book starts with Lyrical ballads (Coleridge / Wordsworth)  </a:t>
            </a:r>
          </a:p>
          <a:p>
            <a:pPr lvl="2"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1789 - Burns and Blake because they were more similar to the Romantics than the Restoration.</a:t>
            </a:r>
          </a:p>
          <a:p>
            <a:pPr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Agreement – ending date – 1832 – Parliamentary Reforms in </a:t>
            </a:r>
          </a:p>
          <a:p>
            <a:pPr lvl="1"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1789 – 1832	</a:t>
            </a:r>
          </a:p>
          <a:p>
            <a:pPr lvl="1">
              <a:spcBef>
                <a:spcPts val="0"/>
              </a:spcBef>
            </a:pPr>
            <a:r>
              <a:rPr lang="en-US" kern="0" dirty="0" smtClean="0">
                <a:latin typeface="Times New Roman"/>
              </a:rPr>
              <a:t>French  Rev. began in 1789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Term refers to stage in cyclical development of societies: stage when people need to ______________________________ in order to imagine better.  This definition is associated with ____________.</a:t>
            </a:r>
          </a:p>
          <a:p>
            <a:pPr lvl="1"/>
            <a:r>
              <a:rPr lang="en-US" dirty="0" smtClean="0"/>
              <a:t>Western societies reached the conditions for industrialization.  This demanded that people acquire a stronger awareness of _______________ and that they find ways to ________________ to it.</a:t>
            </a:r>
          </a:p>
          <a:p>
            <a:r>
              <a:rPr lang="en-US" dirty="0" smtClean="0"/>
              <a:t>The Romantic poets were often called ______ poets.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65599" y="2241727"/>
            <a:ext cx="4224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tradition and authority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59064" y="2533311"/>
            <a:ext cx="2462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idealism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0368" y="3407943"/>
            <a:ext cx="143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98168" y="3407943"/>
            <a:ext cx="2112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 (or die)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3485" y="3965135"/>
            <a:ext cx="1334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ROMANTIC VIEW of nature is NOT HOSTILE.  The Romantic poets had a strong sense of the __________________________ of the natural world.  Their concept of nature might be called PSYCHOLOGICAL because they believed that the mind of man is a ____________ to the __________________________________ of nature.</a:t>
            </a:r>
          </a:p>
          <a:p>
            <a:r>
              <a:rPr lang="en-US" dirty="0" smtClean="0"/>
              <a:t>The ____________ is also a kind of desire, a motive that drives the ______ to ______________ and ____________ it cannot learn by rational and logical thinking.</a:t>
            </a:r>
          </a:p>
          <a:p>
            <a:r>
              <a:rPr lang="en-US" dirty="0" smtClean="0"/>
              <a:t>Wordsworth says that a poet is a man ________________ to men.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64565" y="2604551"/>
            <a:ext cx="3641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mysterious qualities/forces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40486" y="3226532"/>
            <a:ext cx="139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mirror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16169" y="3505158"/>
            <a:ext cx="5079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fairest and most interesting properties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47702" y="4094716"/>
            <a:ext cx="159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92194" y="4396004"/>
            <a:ext cx="180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97364" y="4399258"/>
            <a:ext cx="174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20646" y="4399258"/>
            <a:ext cx="161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 things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13077" y="5222057"/>
            <a:ext cx="181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speaking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Wordsworth also says, “A poet is someone who writes a poem in which there is a man ‘speaking to men’ in order to _____________________________________________.</a:t>
            </a:r>
          </a:p>
          <a:p>
            <a:endParaRPr lang="en-US" dirty="0" smtClean="0"/>
          </a:p>
          <a:p>
            <a:r>
              <a:rPr lang="en-US" dirty="0" smtClean="0"/>
              <a:t>The _________ in the poem is different from the poet.  This ________ speaks to someone or something else.</a:t>
            </a:r>
          </a:p>
          <a:p>
            <a:r>
              <a:rPr lang="en-US" dirty="0" smtClean="0"/>
              <a:t>Not only does a reader need to imagine that the “speaking” is taking place, but a reader needs to consider ___________ of speaking is taking place.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25683" y="2604550"/>
            <a:ext cx="7956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accomplish something else (listen to content, believe, change mind, appreciate nature, etc.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874" y="3744851"/>
            <a:ext cx="124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6396" y="4023477"/>
            <a:ext cx="117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83124" y="4891602"/>
            <a:ext cx="234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kind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speaking in lyric poetry is not the Augustan reasoning in verse.  It is a more _______________________ speaking from the __________________.</a:t>
            </a:r>
          </a:p>
          <a:p>
            <a:r>
              <a:rPr lang="en-US" dirty="0" smtClean="0"/>
              <a:t>The artful illusion of the voice of the speaker (</a:t>
            </a:r>
            <a:r>
              <a:rPr lang="en-US" i="1" dirty="0" smtClean="0"/>
              <a:t>the poet tries to accomplish through the speaker)</a:t>
            </a:r>
            <a:r>
              <a:rPr lang="en-US" dirty="0" smtClean="0"/>
              <a:t> conveys certain ___________ or _____________________.</a:t>
            </a:r>
          </a:p>
          <a:p>
            <a:r>
              <a:rPr lang="en-US" dirty="0" smtClean="0"/>
              <a:t>The speaker of the poem is seen as an __________________ which is a very democratic idea.</a:t>
            </a:r>
          </a:p>
          <a:p>
            <a:r>
              <a:rPr lang="en-US" dirty="0" smtClean="0"/>
              <a:t>Poetry during this period is to be about human _______________ about the fundamental relationship between the ______________ (including the _________ and ______________ and other ________________ and ______________.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28672" y="2202853"/>
            <a:ext cx="2708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passionate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3028" y="2481479"/>
            <a:ext cx="172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heart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10901" y="3262151"/>
            <a:ext cx="19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truths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2616" y="3511607"/>
            <a:ext cx="1593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96449" y="4016968"/>
            <a:ext cx="2034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ordinary person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80448" y="4813853"/>
            <a:ext cx="226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23937" y="5092479"/>
            <a:ext cx="193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62158" y="5306315"/>
            <a:ext cx="111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heart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07918" y="5319273"/>
            <a:ext cx="1632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33028" y="5597899"/>
            <a:ext cx="1529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30392" y="5584941"/>
            <a:ext cx="186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speaking in a lyric poem must be ___________________.</a:t>
            </a:r>
          </a:p>
          <a:p>
            <a:r>
              <a:rPr lang="en-US" dirty="0" smtClean="0"/>
              <a:t>The poet is a __________________ person, with more sensibility enthusiasm, and tenderness.  He is also a ______, an inspired revealer and _______________.   He brings “the whole _____________ of man into activity by employing that synthetic and magical power … the _________________.”  He has also been called a ___________________ to all men, pouring out a __________________ upon the world.</a:t>
            </a:r>
          </a:p>
          <a:p>
            <a:r>
              <a:rPr lang="en-US" dirty="0" smtClean="0"/>
              <a:t>The poet is someone that _______________ cannot do without.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196443" y="1981200"/>
            <a:ext cx="3136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convincing/believable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06648" y="2552718"/>
            <a:ext cx="2721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special and adored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5165" y="2870158"/>
            <a:ext cx="102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45071" y="3161742"/>
            <a:ext cx="1684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9841" y="3492200"/>
            <a:ext cx="1360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96443" y="3770826"/>
            <a:ext cx="1658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80276" y="4075368"/>
            <a:ext cx="1917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physician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01034" y="4379910"/>
            <a:ext cx="1943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45071" y="4924025"/>
            <a:ext cx="185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 beings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LYRIC POETRY.  Use the handbook of literary terms from the back of your literature book to find this answer:</a:t>
            </a:r>
          </a:p>
          <a:p>
            <a:pPr lvl="1"/>
            <a:r>
              <a:rPr lang="en-US" dirty="0" smtClean="0"/>
              <a:t>_______________________________________________________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_______________________________________________________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Romantic Period Discussion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58941" y="2604547"/>
            <a:ext cx="7347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Poetry that focuses on expressing emotions or thoughts rather than on telling a story.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1898" y="3341584"/>
            <a:ext cx="7153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Melodeons (musical qualities) activated through rhyme, alliteration and onomatopoeia.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sz="3556" b="1" u="sng" dirty="0" smtClean="0">
                <a:latin typeface="Times New Roman"/>
              </a:rPr>
              <a:t>ADJECTIVES/THE ROMANTIC PERIOD</a:t>
            </a:r>
            <a:r>
              <a:rPr lang="en-US" b="1" u="sng" dirty="0" smtClean="0">
                <a:latin typeface="Times New Roman"/>
              </a:rPr>
              <a:t/>
            </a:r>
            <a:br>
              <a:rPr lang="en-US" b="1" u="sng" dirty="0" smtClean="0">
                <a:latin typeface="Times New Roman"/>
              </a:rPr>
            </a:br>
            <a:r>
              <a:rPr lang="en-US" sz="3556" dirty="0" smtClean="0"/>
              <a:t>1798-1832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Turbulent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Revolutionary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Frustrating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Idealistic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Radical changes in life and thinking</a:t>
            </a:r>
          </a:p>
          <a:p>
            <a:pPr marL="800100" lvl="2">
              <a:spcBef>
                <a:spcPts val="0"/>
              </a:spcBef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Changes/reforms</a:t>
            </a:r>
          </a:p>
          <a:p>
            <a:pPr marL="1257300" lvl="3">
              <a:spcBef>
                <a:spcPts val="0"/>
              </a:spcBef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sometimes violent; sometimes peaceful.</a:t>
            </a:r>
          </a:p>
          <a:p>
            <a:pPr marL="800100" lvl="2">
              <a:spcBef>
                <a:spcPts val="0"/>
              </a:spcBef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New focus = common man</a:t>
            </a:r>
          </a:p>
          <a:p>
            <a:pPr marL="800100" lvl="2">
              <a:spcBef>
                <a:spcPts val="0"/>
              </a:spcBef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Search for ways to improve</a:t>
            </a:r>
          </a:p>
          <a:p>
            <a:pPr marL="1257300" lvl="3">
              <a:spcBef>
                <a:spcPts val="0"/>
              </a:spcBef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which sometimes resulted in frustration.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56" u="sng" dirty="0" smtClean="0">
                <a:latin typeface="Times New Roman"/>
                <a:ea typeface="Cambria"/>
                <a:cs typeface="Times New Roman"/>
              </a:rPr>
              <a:t>6 Characteristics/Traits of Romantic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Ideal</a:t>
            </a: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A perfect situation.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Romantics admired the pursuit of the ideal, of attempting to perfect what they could.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56" u="sng" dirty="0" smtClean="0">
                <a:latin typeface="Times New Roman"/>
                <a:ea typeface="Cambria"/>
                <a:cs typeface="Times New Roman"/>
              </a:rPr>
              <a:t>6 Characteristics/Traits of Romantic Poetry</a:t>
            </a:r>
            <a:br>
              <a:rPr lang="en-US" sz="3556" u="sng" dirty="0" smtClean="0">
                <a:latin typeface="Times New Roman"/>
                <a:ea typeface="Cambria"/>
                <a:cs typeface="Times New Roman"/>
              </a:rPr>
            </a:br>
            <a:r>
              <a:rPr lang="en-US" sz="3556" i="1" dirty="0" smtClean="0">
                <a:latin typeface="Times New Roman"/>
                <a:ea typeface="Cambria"/>
                <a:cs typeface="Times New Roman"/>
              </a:rPr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Individual</a:t>
            </a: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The power of one person to affect change, to make a difference (good or bad) in people’s lives and the world.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56" u="sng" dirty="0" smtClean="0">
                <a:latin typeface="Times New Roman"/>
                <a:ea typeface="Cambria"/>
                <a:cs typeface="Times New Roman"/>
              </a:rPr>
              <a:t>6 Characteristics/Traits of Romantic Poetry</a:t>
            </a:r>
            <a:br>
              <a:rPr lang="en-US" sz="3556" u="sng" dirty="0" smtClean="0">
                <a:latin typeface="Times New Roman"/>
                <a:ea typeface="Cambria"/>
                <a:cs typeface="Times New Roman"/>
              </a:rPr>
            </a:br>
            <a:r>
              <a:rPr lang="en-US" sz="3556" i="1" dirty="0" smtClean="0">
                <a:latin typeface="Times New Roman"/>
                <a:ea typeface="Cambria"/>
                <a:cs typeface="Times New Roman"/>
              </a:rPr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Imagination</a:t>
            </a: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The power of the mind to go “outside the box.” 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To delve into a realm outside of logic, and the ability of the mind to CREATE 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56" u="sng" dirty="0" smtClean="0">
                <a:latin typeface="Times New Roman"/>
                <a:ea typeface="Cambria"/>
                <a:cs typeface="Times New Roman"/>
              </a:rPr>
              <a:t>6 Characteristics/Traits of Romantic Poetry</a:t>
            </a:r>
            <a:br>
              <a:rPr lang="en-US" sz="3556" u="sng" dirty="0" smtClean="0">
                <a:latin typeface="Times New Roman"/>
                <a:ea typeface="Cambria"/>
                <a:cs typeface="Times New Roman"/>
              </a:rPr>
            </a:br>
            <a:r>
              <a:rPr lang="en-US" sz="3556" i="1" dirty="0" smtClean="0">
                <a:latin typeface="Times New Roman"/>
                <a:ea typeface="Cambria"/>
                <a:cs typeface="Times New Roman"/>
              </a:rPr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Intuition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The FEELING one has about something that cannot be explained through logical reasoning.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56" u="sng" dirty="0" smtClean="0">
                <a:latin typeface="Times New Roman"/>
                <a:ea typeface="Cambria"/>
                <a:cs typeface="Times New Roman"/>
              </a:rPr>
              <a:t>6 Characteristics/Traits of Romantic Poetry</a:t>
            </a:r>
            <a:br>
              <a:rPr lang="en-US" sz="3556" u="sng" dirty="0" smtClean="0">
                <a:latin typeface="Times New Roman"/>
                <a:ea typeface="Cambria"/>
                <a:cs typeface="Times New Roman"/>
              </a:rPr>
            </a:br>
            <a:r>
              <a:rPr lang="en-US" sz="3556" i="1" dirty="0" smtClean="0">
                <a:latin typeface="Times New Roman"/>
                <a:ea typeface="Cambria"/>
                <a:cs typeface="Times New Roman"/>
              </a:rPr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Nature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– 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The belief that Nature should be respected, revered, almost worshiped; 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Humans should strive for a “oneness” with Nature.  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If the unity/union between humanity and nature is broken, a “disconnectedness” prevails and carries over into human relationships; 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If allowed to continue, a breakdown of society could follow.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56" u="sng" dirty="0" smtClean="0">
                <a:latin typeface="Times New Roman"/>
                <a:ea typeface="Cambria"/>
                <a:cs typeface="Times New Roman"/>
              </a:rPr>
              <a:t>6 Characteristics/Traits of Romantic Poetry</a:t>
            </a:r>
            <a:br>
              <a:rPr lang="en-US" sz="3556" u="sng" dirty="0" smtClean="0">
                <a:latin typeface="Times New Roman"/>
                <a:ea typeface="Cambria"/>
                <a:cs typeface="Times New Roman"/>
              </a:rPr>
            </a:br>
            <a:r>
              <a:rPr lang="en-US" sz="3556" i="1" dirty="0" smtClean="0">
                <a:latin typeface="Times New Roman"/>
                <a:ea typeface="Cambria"/>
                <a:cs typeface="Times New Roman"/>
              </a:rPr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Supernatural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The belief that forces exist beyond human comprehension (that can’t be explained through logic).  </a:t>
            </a:r>
          </a:p>
          <a:p>
            <a:pPr lvl="1"/>
            <a:r>
              <a:rPr lang="en-US" dirty="0" smtClean="0">
                <a:latin typeface="Times New Roman"/>
                <a:ea typeface="Cambria"/>
                <a:cs typeface="Times New Roman"/>
              </a:rPr>
              <a:t>Anything religious or spiritual falls into this category.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228</TotalTime>
  <Words>1562</Words>
  <Application>Microsoft Macintosh PowerPoint</Application>
  <PresentationFormat>On-screen Show (4:3)</PresentationFormat>
  <Paragraphs>218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Advantage</vt:lpstr>
      <vt:lpstr>Introduction to Romantics </vt:lpstr>
      <vt:lpstr>The Beginning?</vt:lpstr>
      <vt:lpstr>ADJECTIVES/THE ROMANTIC PERIOD 1798-1832</vt:lpstr>
      <vt:lpstr>6 Characteristics/Traits of Romantic Poetry</vt:lpstr>
      <vt:lpstr>6 Characteristics/Traits of Romantic Poetry continued</vt:lpstr>
      <vt:lpstr>6 Characteristics/Traits of Romantic Poetry continued</vt:lpstr>
      <vt:lpstr>6 Characteristics/Traits of Romantic Poetry continued</vt:lpstr>
      <vt:lpstr>6 Characteristics/Traits of Romantic Poetry continued</vt:lpstr>
      <vt:lpstr>6 Characteristics/Traits of Romantic Poetry continued</vt:lpstr>
      <vt:lpstr>Romantic Period Discussion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  <vt:lpstr>Romantic Period Discussion continued …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Romantics </dc:title>
  <dc:creator>KISD</dc:creator>
  <cp:lastModifiedBy>Rowell, Sandra</cp:lastModifiedBy>
  <cp:revision>8</cp:revision>
  <dcterms:created xsi:type="dcterms:W3CDTF">2011-05-05T13:46:00Z</dcterms:created>
  <dcterms:modified xsi:type="dcterms:W3CDTF">2011-05-05T13:52:04Z</dcterms:modified>
</cp:coreProperties>
</file>