
<file path=[Content_Types].xml><?xml version="1.0" encoding="utf-8"?>
<Types xmlns="http://schemas.openxmlformats.org/package/2006/content-types">
  <Override PartName="/ppt/slides/slide18.xml" ContentType="application/vnd.openxmlformats-officedocument.presentationml.slide+xml"/>
  <Override PartName="/ppt/slideLayouts/slideLayout15.xml" ContentType="application/vnd.openxmlformats-officedocument.presentationml.slideLayout+xml"/>
  <Override PartName="/ppt/slides/slide9.xml" ContentType="application/vnd.openxmlformats-officedocument.presentationml.slide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s/slide5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Override PartName="/ppt/slideLayouts/slideLayout5.xml" ContentType="application/vnd.openxmlformats-officedocument.presentationml.slideLayout+xml"/>
  <Default Extension="jpeg" ContentType="image/jpeg"/>
  <Override PartName="/ppt/slides/slide1.xml" ContentType="application/vnd.openxmlformats-officedocument.presentationml.slide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s/slide22.xml" ContentType="application/vnd.openxmlformats-officedocument.presentationml.slide+xml"/>
  <Default Extension="xml" ContentType="application/xml"/>
  <Override PartName="/ppt/slides/slide19.xml" ContentType="application/vnd.openxmlformats-officedocument.presentationml.slide+xml"/>
  <Override PartName="/ppt/slideLayouts/slideLayout16.xml" ContentType="application/vnd.openxmlformats-officedocument.presentationml.slideLayout+xml"/>
  <Override PartName="/ppt/tableStyles.xml" ContentType="application/vnd.openxmlformats-officedocument.presentationml.tableStyles+xml"/>
  <Override PartName="/ppt/slides/slide15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s/slide6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3.xml" ContentType="application/vnd.openxmlformats-officedocument.presentationml.slide+xml"/>
  <Override PartName="/ppt/slideLayouts/slideLayout17.xml" ContentType="application/vnd.openxmlformats-officedocument.presentationml.slideLayout+xml"/>
  <Override PartName="/ppt/slides/slide16.xml" ContentType="application/vnd.openxmlformats-officedocument.presentationml.slide+xml"/>
  <Override PartName="/ppt/slideLayouts/slideLayout13.xml" ContentType="application/vnd.openxmlformats-officedocument.presentationml.slideLayout+xml"/>
  <Override PartName="/ppt/slides/slide7.xml" ContentType="application/vnd.openxmlformats-officedocument.presentationml.slide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4.xml" ContentType="application/vnd.openxmlformats-officedocument.presentationml.slide+xml"/>
  <Override PartName="/ppt/slideLayouts/slideLayout18.xml" ContentType="application/vnd.openxmlformats-officedocument.presentationml.slideLayout+xml"/>
  <Override PartName="/ppt/slides/slide20.xml" ContentType="application/vnd.openxmlformats-officedocument.presentationml.slide+xml"/>
  <Override PartName="/ppt/slides/slide17.xml" ContentType="application/vnd.openxmlformats-officedocument.presentationml.slide+xml"/>
  <Override PartName="/ppt/slideLayouts/slideLayout14.xml" ContentType="application/vnd.openxmlformats-officedocument.presentationml.slideLayout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5.xml" ContentType="application/vnd.openxmlformats-officedocument.presentationml.slide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s/slide21.xml" ContentType="application/vnd.openxmlformats-officedocument.presentationml.slide+xml"/>
  <Override PartName="/ppt/slideLayouts/slideLayout19.xml" ContentType="application/vnd.openxmlformats-officedocument.presentationml.slideLayout+xml"/>
  <Default Extension="bin" ContentType="application/vnd.openxmlformats-officedocument.presentationml.printerSettings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72" r:id="rId1"/>
  </p:sldMasterIdLst>
  <p:sldIdLst>
    <p:sldId id="256" r:id="rId2"/>
    <p:sldId id="270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71" r:id="rId11"/>
    <p:sldId id="272" r:id="rId12"/>
    <p:sldId id="276" r:id="rId13"/>
    <p:sldId id="277" r:id="rId14"/>
    <p:sldId id="278" r:id="rId15"/>
    <p:sldId id="279" r:id="rId16"/>
    <p:sldId id="280" r:id="rId17"/>
    <p:sldId id="273" r:id="rId18"/>
    <p:sldId id="274" r:id="rId19"/>
    <p:sldId id="275" r:id="rId20"/>
    <p:sldId id="281" r:id="rId21"/>
    <p:sldId id="282" r:id="rId22"/>
    <p:sldId id="283" r:id="rId23"/>
    <p:sldId id="284" r:id="rId24"/>
    <p:sldId id="285" r:id="rId25"/>
    <p:sldId id="287" r:id="rId2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87" d="100"/>
          <a:sy n="87" d="100"/>
        </p:scale>
        <p:origin x="-96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printerSettings" Target="printerSettings/printerSettings1.bin"/><Relationship Id="rId28" Type="http://schemas.openxmlformats.org/officeDocument/2006/relationships/presProps" Target="presProps.xml"/><Relationship Id="rId29" Type="http://schemas.openxmlformats.org/officeDocument/2006/relationships/viewProps" Target="viewProps.xml"/><Relationship Id="rId30" Type="http://schemas.openxmlformats.org/officeDocument/2006/relationships/theme" Target="theme/theme1.xml"/><Relationship Id="rId3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dirty="0"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slideLayout" Target="../slideLayouts/slideLayout20.xml"/><Relationship Id="rId2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1C632386-D198-6345-A053-3FC6E4C77BCE}" type="datetimeFigureOut">
              <a:rPr lang="en-US" smtClean="0"/>
              <a:pPr/>
              <a:t>5/5/11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A0326ABC-AD52-774B-8FA2-697F92237FA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  <p:sldLayoutId id="2147483689" r:id="rId17"/>
    <p:sldLayoutId id="2147483690" r:id="rId18"/>
    <p:sldLayoutId id="2147483691" r:id="rId19"/>
    <p:sldLayoutId id="2147483692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>
                <a:latin typeface="Times New Roman"/>
                <a:ea typeface="Times New Roman"/>
                <a:cs typeface="Times New Roman"/>
              </a:rPr>
              <a:t>Introduction to Romantics</a:t>
            </a:r>
            <a:br>
              <a:rPr lang="en-US" b="1" dirty="0" smtClean="0">
                <a:latin typeface="Times New Roman"/>
                <a:ea typeface="Times New Roman"/>
                <a:cs typeface="Times New Roman"/>
              </a:rPr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1798-1832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Romantic Period Discussion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Romantic Period began with the publication of Wordsworth’s _____________________________________.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518342" y="1098241"/>
            <a:ext cx="3576608" cy="3691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1798-1832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2436236" y="2306517"/>
            <a:ext cx="34081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Lyrical Ballads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Which two Romantic poets published a book of poetry together at the beginning of the Romantic Period?</a:t>
            </a:r>
          </a:p>
          <a:p>
            <a:pPr lvl="1"/>
            <a:r>
              <a:rPr lang="en-US" dirty="0" smtClean="0"/>
              <a:t>_______________________________</a:t>
            </a:r>
          </a:p>
          <a:p>
            <a:pPr lvl="1"/>
            <a:r>
              <a:rPr lang="en-US" dirty="0" smtClean="0"/>
              <a:t>_______________________________</a:t>
            </a:r>
          </a:p>
          <a:p>
            <a:r>
              <a:rPr lang="en-US" dirty="0" smtClean="0"/>
              <a:t>Which two poems published in that book are considered among the most important in English literature?</a:t>
            </a:r>
          </a:p>
          <a:p>
            <a:pPr lvl="1"/>
            <a:r>
              <a:rPr lang="en-US" dirty="0" smtClean="0"/>
              <a:t>_______________________________</a:t>
            </a:r>
          </a:p>
          <a:p>
            <a:pPr lvl="1"/>
            <a:r>
              <a:rPr lang="en-US" dirty="0" smtClean="0"/>
              <a:t>_______________________________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958942" y="2656382"/>
            <a:ext cx="32526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Coleridge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58941" y="3025714"/>
            <a:ext cx="26176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Wordsworth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58940" y="4211337"/>
            <a:ext cx="758085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Wordsworth’s “Lines Composed a Few Miles Above Tintern Abbey”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971900" y="4580669"/>
            <a:ext cx="687554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Coleridge’s “Rime of the Ancient Mariner”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political uprising happened in Europe at the beginning of this time period that affected the writers and their works?</a:t>
            </a:r>
          </a:p>
          <a:p>
            <a:pPr lvl="1"/>
            <a:r>
              <a:rPr lang="en-US" dirty="0" smtClean="0"/>
              <a:t>_______________________________________</a:t>
            </a:r>
          </a:p>
          <a:p>
            <a:r>
              <a:rPr lang="en-US" dirty="0" smtClean="0"/>
              <a:t>Which six poets dominated the Romantic era?</a:t>
            </a:r>
          </a:p>
          <a:p>
            <a:pPr lvl="1"/>
            <a:r>
              <a:rPr lang="en-US" dirty="0" smtClean="0"/>
              <a:t>_______________________________</a:t>
            </a:r>
          </a:p>
          <a:p>
            <a:pPr lvl="1"/>
            <a:r>
              <a:rPr lang="en-US" dirty="0" smtClean="0"/>
              <a:t>_______________________________</a:t>
            </a:r>
          </a:p>
          <a:p>
            <a:pPr lvl="1"/>
            <a:r>
              <a:rPr lang="en-US" dirty="0" smtClean="0"/>
              <a:t>_______________________________</a:t>
            </a:r>
          </a:p>
          <a:p>
            <a:pPr lvl="1"/>
            <a:r>
              <a:rPr lang="en-US" dirty="0" smtClean="0"/>
              <a:t>_______________________________</a:t>
            </a:r>
          </a:p>
          <a:p>
            <a:pPr lvl="1"/>
            <a:r>
              <a:rPr lang="en-US" dirty="0" smtClean="0"/>
              <a:t>_______________________________</a:t>
            </a:r>
          </a:p>
          <a:p>
            <a:pPr lvl="1"/>
            <a:r>
              <a:rPr lang="en-US" dirty="0" smtClean="0"/>
              <a:t>_______________________________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958942" y="2656382"/>
            <a:ext cx="45225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French Revolution - 1789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1900" y="3576397"/>
            <a:ext cx="14772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Blake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33023" y="3945729"/>
            <a:ext cx="222890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Wordsworth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958941" y="4289145"/>
            <a:ext cx="222890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Coleridge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71900" y="4658477"/>
            <a:ext cx="17364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Shelley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971900" y="4975977"/>
            <a:ext cx="25658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Byron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971900" y="5345309"/>
            <a:ext cx="1736473" cy="3691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Keats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  <p:bldP spid="11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Which of those six were considered first generation?</a:t>
            </a:r>
          </a:p>
          <a:p>
            <a:pPr lvl="1"/>
            <a:r>
              <a:rPr lang="en-US" dirty="0" smtClean="0"/>
              <a:t>______________________________________</a:t>
            </a:r>
          </a:p>
          <a:p>
            <a:pPr lvl="1"/>
            <a:r>
              <a:rPr lang="en-US" dirty="0" smtClean="0"/>
              <a:t>_____________________________________</a:t>
            </a:r>
          </a:p>
          <a:p>
            <a:pPr lvl="1"/>
            <a:r>
              <a:rPr lang="en-US" dirty="0" smtClean="0"/>
              <a:t>_____________________________________</a:t>
            </a:r>
          </a:p>
          <a:p>
            <a:r>
              <a:rPr lang="en-US" dirty="0" smtClean="0"/>
              <a:t>Which of those six were considered second generation?</a:t>
            </a:r>
          </a:p>
          <a:p>
            <a:pPr lvl="1"/>
            <a:r>
              <a:rPr lang="en-US" dirty="0" smtClean="0"/>
              <a:t>______________________________________</a:t>
            </a:r>
          </a:p>
          <a:p>
            <a:pPr lvl="1"/>
            <a:r>
              <a:rPr lang="en-US" dirty="0" smtClean="0"/>
              <a:t>______________________________________</a:t>
            </a:r>
          </a:p>
          <a:p>
            <a:pPr lvl="1"/>
            <a:r>
              <a:rPr lang="en-US" dirty="0" smtClean="0"/>
              <a:t>______________________________________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971902" y="2358349"/>
            <a:ext cx="19826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Blake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58943" y="2727681"/>
            <a:ext cx="23325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Wordsworth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971901" y="3045181"/>
            <a:ext cx="24621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Coleridge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84860" y="3965135"/>
            <a:ext cx="301938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Shelley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984859" y="4334467"/>
            <a:ext cx="25658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Byron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971900" y="4677883"/>
            <a:ext cx="21381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Keats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7" grpId="0"/>
      <p:bldP spid="8" grpId="0"/>
      <p:bldP spid="9" grpId="0"/>
      <p:bldP spid="10" grpId="0"/>
      <p:bldP spid="11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 age of revolution began in American in the year _____________ with the _______________________________.  This spirit spread across Western Europe, releasing _____________________________________________ forces that produced some of the most radical changes inhuman life.</a:t>
            </a:r>
          </a:p>
          <a:p>
            <a:r>
              <a:rPr lang="en-US" dirty="0" smtClean="0"/>
              <a:t>How did the American Revolution </a:t>
            </a:r>
            <a:r>
              <a:rPr lang="en-US" i="1" dirty="0" smtClean="0"/>
              <a:t>specifically</a:t>
            </a:r>
            <a:r>
              <a:rPr lang="en-US" dirty="0" smtClean="0"/>
              <a:t> affect England?</a:t>
            </a:r>
          </a:p>
          <a:p>
            <a:pPr lvl="1"/>
            <a:r>
              <a:rPr lang="en-US" dirty="0" smtClean="0"/>
              <a:t>________________________________________________________</a:t>
            </a:r>
          </a:p>
          <a:p>
            <a:r>
              <a:rPr lang="en-US" dirty="0" smtClean="0"/>
              <a:t>Which revolution affected England most—the American or the French?</a:t>
            </a:r>
          </a:p>
          <a:p>
            <a:pPr lvl="1"/>
            <a:r>
              <a:rPr lang="en-US" dirty="0" smtClean="0"/>
              <a:t>______________  Why? ______________________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881193" y="2293559"/>
            <a:ext cx="12829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1776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719154" y="2293559"/>
            <a:ext cx="29545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American Revolution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881193" y="2941457"/>
            <a:ext cx="457443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political, economic and social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971901" y="4133589"/>
            <a:ext cx="557225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Loss of economy, prestige, and confidence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971900" y="5338679"/>
            <a:ext cx="25528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French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3291475" y="5338679"/>
            <a:ext cx="495027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Europe is unstable and nearer to England.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-1411111" y="3316111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 the ruling class of England, the French Revolution came to represent their worst fear:</a:t>
            </a:r>
          </a:p>
          <a:p>
            <a:pPr lvl="1"/>
            <a:r>
              <a:rPr lang="en-US" dirty="0" smtClean="0"/>
              <a:t>__________________________________</a:t>
            </a:r>
          </a:p>
          <a:p>
            <a:r>
              <a:rPr lang="en-US" dirty="0" smtClean="0"/>
              <a:t>Not all of England hated the French Revolution.  Democratic idealists and liberals like ___________ backed it.</a:t>
            </a:r>
          </a:p>
          <a:p>
            <a:r>
              <a:rPr lang="en-US" dirty="0" smtClean="0"/>
              <a:t>However, many supporters of the French Revolution were disillusioned by: </a:t>
            </a:r>
          </a:p>
          <a:p>
            <a:pPr lvl="1"/>
            <a:r>
              <a:rPr lang="en-US" dirty="0" smtClean="0"/>
              <a:t>______________________________________ </a:t>
            </a:r>
          </a:p>
          <a:p>
            <a:pPr lvl="1"/>
            <a:r>
              <a:rPr lang="en-US" dirty="0" smtClean="0"/>
              <a:t>_____________________________________________________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945983" y="2643423"/>
            <a:ext cx="65571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Overthrow of an anointed king by democratic rabble.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719151" y="3498649"/>
            <a:ext cx="17494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Wordsworth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913162" y="4716879"/>
            <a:ext cx="83782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September massacre – killing of 100’s of French aristocrats by guillotine.  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945983" y="5086211"/>
            <a:ext cx="65571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Commoners became the tyrants.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______________________ first emerged as a dictator of France, then as an _________.  His name is synonymous with the word ______.  He was as ruthless when he executed king himself.</a:t>
            </a:r>
          </a:p>
          <a:p>
            <a:r>
              <a:rPr lang="en-US" dirty="0" smtClean="0"/>
              <a:t>Napoleon’s navy was defeated at the Battle of _______________ in 1805 and at ________________ in 1815 by the __________________________.</a:t>
            </a:r>
          </a:p>
          <a:p>
            <a:r>
              <a:rPr lang="en-US" dirty="0" smtClean="0"/>
              <a:t>What happened to society because of the effects of the Industrial Revolution?  </a:t>
            </a:r>
          </a:p>
          <a:p>
            <a:pPr lvl="1"/>
            <a:r>
              <a:rPr lang="en-US" dirty="0" smtClean="0"/>
              <a:t>A shift in _______________________, the population of ________ increased, and appalling __________________conditions.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868235" y="1981200"/>
            <a:ext cx="25917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Napoleon Bonaparte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2073394" y="2259826"/>
            <a:ext cx="13865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emperor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751604" y="2538452"/>
            <a:ext cx="9459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tyrant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868235" y="3446817"/>
            <a:ext cx="180126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Trafalgar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354126" y="3446817"/>
            <a:ext cx="23325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Waterloo (Belgium)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295872" y="3816149"/>
            <a:ext cx="305825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English/British allies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2073394" y="4962898"/>
            <a:ext cx="22807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manufacturing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6544153" y="5001772"/>
            <a:ext cx="9589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cities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3719151" y="5254482"/>
            <a:ext cx="17105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housing/living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Communal land was taken over by ________________________ which resulted in large numbers of _______________________.  Because of this they migrated to the __________.</a:t>
            </a:r>
          </a:p>
          <a:p>
            <a:r>
              <a:rPr lang="en-US" dirty="0" smtClean="0"/>
              <a:t>The economic philosophy that kept all this misery going was a policy called ____________, which means ________________________.</a:t>
            </a:r>
          </a:p>
          <a:p>
            <a:r>
              <a:rPr lang="en-US" dirty="0" smtClean="0"/>
              <a:t>The result of this policy is that the rich grew _______ and the poor grew _______, suffering even more. 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4820643" y="1994158"/>
            <a:ext cx="35895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individual private landowners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4833604" y="2311658"/>
            <a:ext cx="46521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homeless/landless people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937269" y="2616200"/>
            <a:ext cx="22807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cities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552865" y="3446817"/>
            <a:ext cx="22288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laissez-faire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751600" y="3816149"/>
            <a:ext cx="55204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let it alone/let people do as they please.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5935083" y="4340916"/>
            <a:ext cx="14773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richer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2047475" y="4632500"/>
            <a:ext cx="14254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poorer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  <p:bldP spid="11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Frustrated by England’s resistance to political and social change, the Romantic poets turned from the formal, public verse of the eighteenth century Augustans to a more private, spontaneous ________________________________.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2280732" y="2915540"/>
            <a:ext cx="37839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lyric poetry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r>
              <a:rPr lang="en-US" dirty="0" smtClean="0"/>
              <a:t>Three useful meanings of the term “Romantic:”</a:t>
            </a:r>
          </a:p>
          <a:p>
            <a:pPr lvl="1"/>
            <a:r>
              <a:rPr lang="en-US" dirty="0" smtClean="0"/>
              <a:t>Term signifies a fascination with _______ and ____________, with “growing up” by _______________ and _____________ to trust our _________________ and our sense of will and dignity.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4405963" y="2928499"/>
            <a:ext cx="10626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youth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5792546" y="2928499"/>
            <a:ext cx="15032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innocence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876837" y="3194167"/>
            <a:ext cx="1529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exploring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5183490" y="3194167"/>
            <a:ext cx="13217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learning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010781" y="3433919"/>
            <a:ext cx="18660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emotions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7" grpId="0"/>
      <p:bldP spid="8" grpId="0"/>
      <p:bldP spid="9" grpId="0"/>
      <p:bldP spid="10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Beginning?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0"/>
              </a:spcBef>
            </a:pPr>
            <a:r>
              <a:rPr lang="en-US" kern="0" dirty="0" smtClean="0">
                <a:latin typeface="Times New Roman"/>
              </a:rPr>
              <a:t>Disagreement </a:t>
            </a:r>
          </a:p>
          <a:p>
            <a:pPr lvl="1">
              <a:spcBef>
                <a:spcPts val="0"/>
              </a:spcBef>
            </a:pPr>
            <a:r>
              <a:rPr lang="en-US" kern="0" dirty="0" smtClean="0">
                <a:latin typeface="Times New Roman"/>
              </a:rPr>
              <a:t>history,</a:t>
            </a:r>
          </a:p>
          <a:p>
            <a:pPr lvl="2">
              <a:spcBef>
                <a:spcPts val="0"/>
              </a:spcBef>
            </a:pPr>
            <a:r>
              <a:rPr lang="en-US" kern="0" dirty="0" smtClean="0">
                <a:latin typeface="Times New Roman"/>
              </a:rPr>
              <a:t>literature Book starts with Lyrical ballads (Coleridge / Wordsworth)  </a:t>
            </a:r>
          </a:p>
          <a:p>
            <a:pPr lvl="2">
              <a:spcBef>
                <a:spcPts val="0"/>
              </a:spcBef>
            </a:pPr>
            <a:r>
              <a:rPr lang="en-US" kern="0" dirty="0" smtClean="0">
                <a:latin typeface="Times New Roman"/>
              </a:rPr>
              <a:t>1789 - Burns and Blake because they were more similar to the Romantics than the Restoration.</a:t>
            </a:r>
          </a:p>
          <a:p>
            <a:pPr>
              <a:spcBef>
                <a:spcPts val="0"/>
              </a:spcBef>
            </a:pPr>
            <a:r>
              <a:rPr lang="en-US" kern="0" dirty="0" smtClean="0">
                <a:latin typeface="Times New Roman"/>
              </a:rPr>
              <a:t>Agreement – ending date – 1832 – Parliamentary Reforms in </a:t>
            </a:r>
          </a:p>
          <a:p>
            <a:pPr lvl="1">
              <a:spcBef>
                <a:spcPts val="0"/>
              </a:spcBef>
            </a:pPr>
            <a:r>
              <a:rPr lang="en-US" kern="0" dirty="0" smtClean="0">
                <a:latin typeface="Times New Roman"/>
              </a:rPr>
              <a:t>1789 – 1832	</a:t>
            </a:r>
          </a:p>
          <a:p>
            <a:pPr lvl="1">
              <a:spcBef>
                <a:spcPts val="0"/>
              </a:spcBef>
            </a:pPr>
            <a:r>
              <a:rPr lang="en-US" kern="0" dirty="0" smtClean="0">
                <a:latin typeface="Times New Roman"/>
              </a:rPr>
              <a:t>French  Rev. began in 1789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US" dirty="0" smtClean="0"/>
              <a:t>Term refers to stage in cyclical development of societies: stage when people need to ______________________________ in order to imagine better.  This definition is associated with ____________.</a:t>
            </a:r>
          </a:p>
          <a:p>
            <a:pPr lvl="1"/>
            <a:r>
              <a:rPr lang="en-US" dirty="0" smtClean="0"/>
              <a:t>Western societies reached the conditions for industrialization.  This demanded that people acquire a stronger awareness of _______________ and that they find ways to ________________ to it.</a:t>
            </a:r>
          </a:p>
          <a:p>
            <a:r>
              <a:rPr lang="en-US" dirty="0" smtClean="0"/>
              <a:t>The Romantic poets were often called ______ poets.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3265599" y="2241727"/>
            <a:ext cx="42245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question tradition and authority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6259064" y="2533311"/>
            <a:ext cx="24621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idealism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140368" y="3407943"/>
            <a:ext cx="14384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change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5598168" y="3407943"/>
            <a:ext cx="21122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adapt (or die)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5183485" y="3965135"/>
            <a:ext cx="13347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nature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ROMANTIC VIEW of nature is NOT HOSTILE.  The Romantic poets had a strong sense of the __________________________ of the natural world.  Their concept of nature might be called PSYCHOLOGICAL because they believed that the mind of man is a ____________ to the __________________________________ of nature.</a:t>
            </a:r>
          </a:p>
          <a:p>
            <a:r>
              <a:rPr lang="en-US" dirty="0" smtClean="0"/>
              <a:t>The ____________ is also a kind of desire, a motive that drives the ______ to ______________ and ____________ it cannot learn by rational and logical thinking.</a:t>
            </a:r>
          </a:p>
          <a:p>
            <a:r>
              <a:rPr lang="en-US" dirty="0" smtClean="0"/>
              <a:t>Wordsworth says that a poet is a man ________________ to men.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764565" y="2604551"/>
            <a:ext cx="36414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mysterious qualities/forces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6440486" y="3226532"/>
            <a:ext cx="13995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mirror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516169" y="3505158"/>
            <a:ext cx="50798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fairest and most interesting properties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1347702" y="4094716"/>
            <a:ext cx="15939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imagination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92194" y="4396004"/>
            <a:ext cx="18012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mind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2397364" y="4399258"/>
            <a:ext cx="17494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learn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4820646" y="4399258"/>
            <a:ext cx="16198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know things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5313077" y="5222057"/>
            <a:ext cx="181422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speaking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Wordsworth also says, “A poet is someone who writes a poem in which there is a man ‘speaking to men’ in order to _____________________________________________.</a:t>
            </a:r>
          </a:p>
          <a:p>
            <a:endParaRPr lang="en-US" dirty="0" smtClean="0"/>
          </a:p>
          <a:p>
            <a:r>
              <a:rPr lang="en-US" dirty="0" smtClean="0"/>
              <a:t>The _________ in the poem is different from the poet.  This ________ speaks to someone or something else.</a:t>
            </a:r>
          </a:p>
          <a:p>
            <a:r>
              <a:rPr lang="en-US" dirty="0" smtClean="0"/>
              <a:t>Not only does a reader need to imagine that the “speaking” is taking place, but a reader needs to consider ___________ of speaking is taking place.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725683" y="2604550"/>
            <a:ext cx="79566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accomplish something else (listen to content, believe, change mind, appreciate nature, etc.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295874" y="3744851"/>
            <a:ext cx="12440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speaker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816396" y="4023477"/>
            <a:ext cx="117924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speaker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6383124" y="4891602"/>
            <a:ext cx="23455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what kind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The speaking in lyric poetry is not the Augustan reasoning in verse.  It is a more _______________________ speaking from the __________________.</a:t>
            </a:r>
          </a:p>
          <a:p>
            <a:r>
              <a:rPr lang="en-US" dirty="0" smtClean="0"/>
              <a:t>The artful illusion of the voice of the speaker (</a:t>
            </a:r>
            <a:r>
              <a:rPr lang="en-US" i="1" dirty="0" smtClean="0"/>
              <a:t>the poet tries to accomplish through the speaker)</a:t>
            </a:r>
            <a:r>
              <a:rPr lang="en-US" dirty="0" smtClean="0"/>
              <a:t> conveys certain ___________ or _____________________.</a:t>
            </a:r>
          </a:p>
          <a:p>
            <a:r>
              <a:rPr lang="en-US" dirty="0" smtClean="0"/>
              <a:t>The speaker of the poem is seen as an __________________ which is a very democratic idea.</a:t>
            </a:r>
          </a:p>
          <a:p>
            <a:r>
              <a:rPr lang="en-US" dirty="0" smtClean="0"/>
              <a:t>Poetry during this period is to be about human _______________ about the fundamental relationship between the ______________ (including the _________ and ______________ and other ________________ and ______________.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2928672" y="2202853"/>
            <a:ext cx="27083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passionate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33028" y="2481479"/>
            <a:ext cx="17235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heart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6310901" y="3262151"/>
            <a:ext cx="195676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truths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1062616" y="3511607"/>
            <a:ext cx="15939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ideas</a:t>
            </a:r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5196449" y="4016968"/>
            <a:ext cx="20345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ordinary person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5980448" y="4813853"/>
            <a:ext cx="22677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experience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6123937" y="5092479"/>
            <a:ext cx="1930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mind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2462158" y="5306315"/>
            <a:ext cx="11144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heart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4107918" y="5319273"/>
            <a:ext cx="16327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imagination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933028" y="5597899"/>
            <a:ext cx="152913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people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3330392" y="5584941"/>
            <a:ext cx="18660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things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  <p:bldP spid="15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speaking in a lyric poem must be ___________________.</a:t>
            </a:r>
          </a:p>
          <a:p>
            <a:r>
              <a:rPr lang="en-US" dirty="0" smtClean="0"/>
              <a:t>The poet is a __________________ person, with more sensibility enthusiasm, and tenderness.  He is also a ______, an inspired revealer and _______________.   He brings “the whole _____________ of man into activity by employing that synthetic and magical power … the _________________.”  He has also been called a ___________________ to all men, pouring out a __________________ upon the world.</a:t>
            </a:r>
          </a:p>
          <a:p>
            <a:r>
              <a:rPr lang="en-US" dirty="0" smtClean="0"/>
              <a:t>The poet is someone that _______________ cannot do without.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5196443" y="1981200"/>
            <a:ext cx="313601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convincing/believable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2306648" y="2552718"/>
            <a:ext cx="27213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special and adored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6855165" y="2870158"/>
            <a:ext cx="10237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bard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3745071" y="3161742"/>
            <a:ext cx="16846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teacher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619841" y="3492200"/>
            <a:ext cx="13606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soul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196443" y="3770826"/>
            <a:ext cx="165872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imagination</a:t>
            </a:r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3680276" y="4075368"/>
            <a:ext cx="19178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physician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2501034" y="4379910"/>
            <a:ext cx="19438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balm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3745071" y="4924025"/>
            <a:ext cx="185309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human beings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10" grpId="0"/>
      <p:bldP spid="11" grpId="0"/>
      <p:bldP spid="12" grpId="0"/>
      <p:bldP spid="13" grpId="0"/>
      <p:bldP spid="14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Define LYRIC POETRY.  Use the handbook of literary terms from the back of your literature book to find this answer:</a:t>
            </a:r>
          </a:p>
          <a:p>
            <a:pPr lvl="1"/>
            <a:r>
              <a:rPr lang="en-US" dirty="0" smtClean="0"/>
              <a:t>_______________________________________________________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_______________________________________________________</a:t>
            </a:r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</p:spPr>
        <p:txBody>
          <a:bodyPr/>
          <a:lstStyle/>
          <a:p>
            <a:r>
              <a:rPr lang="en-US" dirty="0" smtClean="0"/>
              <a:t>Romantic Period Discussion</a:t>
            </a:r>
            <a:br>
              <a:rPr lang="en-US" dirty="0" smtClean="0"/>
            </a:br>
            <a:r>
              <a:rPr lang="en-US" i="1" dirty="0" smtClean="0"/>
              <a:t>continued …</a:t>
            </a:r>
            <a:endParaRPr lang="en-US" i="1" dirty="0"/>
          </a:p>
        </p:txBody>
      </p:sp>
      <p:sp>
        <p:nvSpPr>
          <p:cNvPr id="5" name="TextBox 4"/>
          <p:cNvSpPr txBox="1"/>
          <p:nvPr/>
        </p:nvSpPr>
        <p:spPr>
          <a:xfrm>
            <a:off x="958941" y="2604547"/>
            <a:ext cx="734759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Poetry that focuses on expressing emotions or thoughts rather than on telling a story.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971898" y="3341584"/>
            <a:ext cx="715321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Melodeons (musical qualities) activated through rhyme, alliteration and onomatopoeia.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25562"/>
          </a:xfrm>
        </p:spPr>
        <p:txBody>
          <a:bodyPr>
            <a:normAutofit fontScale="90000"/>
          </a:bodyPr>
          <a:lstStyle/>
          <a:p>
            <a:r>
              <a:rPr lang="en-US" sz="3556" b="1" u="sng" dirty="0" smtClean="0">
                <a:latin typeface="Times New Roman"/>
              </a:rPr>
              <a:t>ADJECTIVES/THE ROMANTIC PERIOD</a:t>
            </a:r>
            <a:r>
              <a:rPr lang="en-US" b="1" u="sng" dirty="0" smtClean="0">
                <a:latin typeface="Times New Roman"/>
              </a:rPr>
              <a:t/>
            </a:r>
            <a:br>
              <a:rPr lang="en-US" b="1" u="sng" dirty="0" smtClean="0">
                <a:latin typeface="Times New Roman"/>
              </a:rPr>
            </a:br>
            <a:r>
              <a:rPr lang="en-US" sz="3556" dirty="0" smtClean="0"/>
              <a:t>1798-1832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Turbulent 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Revolutionary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Frustrating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Idealistic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Radical changes in life and thinking</a:t>
            </a:r>
          </a:p>
          <a:p>
            <a:pPr marL="800100" lvl="2">
              <a:spcBef>
                <a:spcPts val="0"/>
              </a:spcBef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Changes/reforms</a:t>
            </a:r>
          </a:p>
          <a:p>
            <a:pPr marL="1257300" lvl="3">
              <a:spcBef>
                <a:spcPts val="0"/>
              </a:spcBef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sometimes violent; sometimes peaceful.</a:t>
            </a:r>
          </a:p>
          <a:p>
            <a:pPr marL="800100" lvl="2">
              <a:spcBef>
                <a:spcPts val="0"/>
              </a:spcBef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New focus = common man</a:t>
            </a:r>
          </a:p>
          <a:p>
            <a:pPr marL="800100" lvl="2">
              <a:spcBef>
                <a:spcPts val="0"/>
              </a:spcBef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Search for ways to improve</a:t>
            </a:r>
          </a:p>
          <a:p>
            <a:pPr marL="1257300" lvl="3">
              <a:spcBef>
                <a:spcPts val="0"/>
              </a:spcBef>
            </a:pPr>
            <a:r>
              <a:rPr lang="en-US" dirty="0" smtClean="0">
                <a:latin typeface="Times New Roman"/>
                <a:ea typeface="Times New Roman"/>
                <a:cs typeface="Times New Roman"/>
              </a:rPr>
              <a:t>which sometimes resulted in frustration.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556" u="sng" dirty="0" smtClean="0">
                <a:latin typeface="Times New Roman"/>
                <a:ea typeface="Cambria"/>
                <a:cs typeface="Times New Roman"/>
              </a:rPr>
              <a:t>6 Characteristics/Traits of Romantic Poetry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>
                <a:latin typeface="Times New Roman"/>
                <a:ea typeface="Cambria"/>
                <a:cs typeface="Times New Roman"/>
              </a:rPr>
              <a:t>Ideal</a:t>
            </a:r>
            <a:endParaRPr lang="en-US" dirty="0" smtClean="0">
              <a:latin typeface="Times New Roman"/>
              <a:ea typeface="Cambria"/>
              <a:cs typeface="Times New Roman"/>
            </a:endParaRP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A perfect situation.</a:t>
            </a: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Romantics admired the pursuit of the ideal, of attempting to perfect what they could.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556" u="sng" dirty="0" smtClean="0">
                <a:latin typeface="Times New Roman"/>
                <a:ea typeface="Cambria"/>
                <a:cs typeface="Times New Roman"/>
              </a:rPr>
              <a:t>6 Characteristics/Traits of Romantic Poetry</a:t>
            </a:r>
            <a:br>
              <a:rPr lang="en-US" sz="3556" u="sng" dirty="0" smtClean="0">
                <a:latin typeface="Times New Roman"/>
                <a:ea typeface="Cambria"/>
                <a:cs typeface="Times New Roman"/>
              </a:rPr>
            </a:br>
            <a:r>
              <a:rPr lang="en-US" sz="3556" i="1" dirty="0" smtClean="0">
                <a:latin typeface="Times New Roman"/>
                <a:ea typeface="Cambria"/>
                <a:cs typeface="Times New Roman"/>
              </a:rPr>
              <a:t>continued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>
                <a:latin typeface="Times New Roman"/>
                <a:ea typeface="Cambria"/>
                <a:cs typeface="Times New Roman"/>
              </a:rPr>
              <a:t>Individual</a:t>
            </a:r>
            <a:endParaRPr lang="en-US" dirty="0" smtClean="0">
              <a:latin typeface="Times New Roman"/>
              <a:ea typeface="Cambria"/>
              <a:cs typeface="Times New Roman"/>
            </a:endParaRP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The power of one person to affect change, to make a difference (good or bad) in people’s lives and the world.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556" u="sng" dirty="0" smtClean="0">
                <a:latin typeface="Times New Roman"/>
                <a:ea typeface="Cambria"/>
                <a:cs typeface="Times New Roman"/>
              </a:rPr>
              <a:t>6 Characteristics/Traits of Romantic Poetry</a:t>
            </a:r>
            <a:br>
              <a:rPr lang="en-US" sz="3556" u="sng" dirty="0" smtClean="0">
                <a:latin typeface="Times New Roman"/>
                <a:ea typeface="Cambria"/>
                <a:cs typeface="Times New Roman"/>
              </a:rPr>
            </a:br>
            <a:r>
              <a:rPr lang="en-US" sz="3556" i="1" dirty="0" smtClean="0">
                <a:latin typeface="Times New Roman"/>
                <a:ea typeface="Cambria"/>
                <a:cs typeface="Times New Roman"/>
              </a:rPr>
              <a:t>continued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>
                <a:latin typeface="Times New Roman"/>
                <a:ea typeface="Cambria"/>
                <a:cs typeface="Times New Roman"/>
              </a:rPr>
              <a:t>Imagination</a:t>
            </a:r>
            <a:endParaRPr lang="en-US" dirty="0" smtClean="0">
              <a:latin typeface="Times New Roman"/>
              <a:ea typeface="Cambria"/>
              <a:cs typeface="Times New Roman"/>
            </a:endParaRP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The power of the mind to go “outside the box.” </a:t>
            </a: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To delve into a realm outside of logic, and the ability of the mind to CREATE 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556" u="sng" dirty="0" smtClean="0">
                <a:latin typeface="Times New Roman"/>
                <a:ea typeface="Cambria"/>
                <a:cs typeface="Times New Roman"/>
              </a:rPr>
              <a:t>6 Characteristics/Traits of Romantic Poetry</a:t>
            </a:r>
            <a:br>
              <a:rPr lang="en-US" sz="3556" u="sng" dirty="0" smtClean="0">
                <a:latin typeface="Times New Roman"/>
                <a:ea typeface="Cambria"/>
                <a:cs typeface="Times New Roman"/>
              </a:rPr>
            </a:br>
            <a:r>
              <a:rPr lang="en-US" sz="3556" i="1" dirty="0" smtClean="0">
                <a:latin typeface="Times New Roman"/>
                <a:ea typeface="Cambria"/>
                <a:cs typeface="Times New Roman"/>
              </a:rPr>
              <a:t>continued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>
                <a:latin typeface="Times New Roman"/>
                <a:ea typeface="Cambria"/>
                <a:cs typeface="Times New Roman"/>
              </a:rPr>
              <a:t>Intuition</a:t>
            </a: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The FEELING one has about something that cannot be explained through logical reasoning.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556" u="sng" dirty="0" smtClean="0">
                <a:latin typeface="Times New Roman"/>
                <a:ea typeface="Cambria"/>
                <a:cs typeface="Times New Roman"/>
              </a:rPr>
              <a:t>6 Characteristics/Traits of Romantic Poetry</a:t>
            </a:r>
            <a:br>
              <a:rPr lang="en-US" sz="3556" u="sng" dirty="0" smtClean="0">
                <a:latin typeface="Times New Roman"/>
                <a:ea typeface="Cambria"/>
                <a:cs typeface="Times New Roman"/>
              </a:rPr>
            </a:br>
            <a:r>
              <a:rPr lang="en-US" sz="3556" i="1" dirty="0" smtClean="0">
                <a:latin typeface="Times New Roman"/>
                <a:ea typeface="Cambria"/>
                <a:cs typeface="Times New Roman"/>
              </a:rPr>
              <a:t>continued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>
                <a:latin typeface="Times New Roman"/>
                <a:ea typeface="Cambria"/>
                <a:cs typeface="Times New Roman"/>
              </a:rPr>
              <a:t>Nature</a:t>
            </a:r>
            <a:r>
              <a:rPr lang="en-US" dirty="0" smtClean="0">
                <a:latin typeface="Times New Roman"/>
                <a:ea typeface="Cambria"/>
                <a:cs typeface="Times New Roman"/>
              </a:rPr>
              <a:t> – </a:t>
            </a: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The belief that Nature should be respected, revered, almost worshiped; </a:t>
            </a: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Humans should strive for a “oneness” with Nature.  </a:t>
            </a: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If the unity/union between humanity and nature is broken, a “disconnectedness” prevails and carries over into human relationships; </a:t>
            </a: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If allowed to continue, a breakdown of society could follow.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556" u="sng" dirty="0" smtClean="0">
                <a:latin typeface="Times New Roman"/>
                <a:ea typeface="Cambria"/>
                <a:cs typeface="Times New Roman"/>
              </a:rPr>
              <a:t>6 Characteristics/Traits of Romantic Poetry</a:t>
            </a:r>
            <a:br>
              <a:rPr lang="en-US" sz="3556" u="sng" dirty="0" smtClean="0">
                <a:latin typeface="Times New Roman"/>
                <a:ea typeface="Cambria"/>
                <a:cs typeface="Times New Roman"/>
              </a:rPr>
            </a:br>
            <a:r>
              <a:rPr lang="en-US" sz="3556" i="1" dirty="0" smtClean="0">
                <a:latin typeface="Times New Roman"/>
                <a:ea typeface="Cambria"/>
                <a:cs typeface="Times New Roman"/>
              </a:rPr>
              <a:t>continued</a:t>
            </a:r>
            <a:endParaRPr lang="en-US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>
                <a:latin typeface="Times New Roman"/>
                <a:ea typeface="Cambria"/>
                <a:cs typeface="Times New Roman"/>
              </a:rPr>
              <a:t>Supernatural</a:t>
            </a: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The belief that forces exist beyond human comprehension (that can’t be explained through logic).  </a:t>
            </a:r>
          </a:p>
          <a:p>
            <a:pPr lvl="1"/>
            <a:r>
              <a:rPr lang="en-US" dirty="0" smtClean="0">
                <a:latin typeface="Times New Roman"/>
                <a:ea typeface="Cambria"/>
                <a:cs typeface="Times New Roman"/>
              </a:rPr>
              <a:t>Anything religious or spiritual falls into this category.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d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</a:majorFont>
      <a:minorFont>
        <a:latin typeface="Rockwell"/>
        <a:ea typeface=""/>
        <a:cs typeface=""/>
        <a:font script="Jpan" typeface="ＭＳ ゴシック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228</TotalTime>
  <Words>1562</Words>
  <Application>Microsoft Macintosh PowerPoint</Application>
  <PresentationFormat>On-screen Show (4:3)</PresentationFormat>
  <Paragraphs>218</Paragraphs>
  <Slides>25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6" baseType="lpstr">
      <vt:lpstr>Advantage</vt:lpstr>
      <vt:lpstr>Introduction to Romantics </vt:lpstr>
      <vt:lpstr>The Beginning?</vt:lpstr>
      <vt:lpstr>ADJECTIVES/THE ROMANTIC PERIOD 1798-1832</vt:lpstr>
      <vt:lpstr>6 Characteristics/Traits of Romantic Poetry</vt:lpstr>
      <vt:lpstr>6 Characteristics/Traits of Romantic Poetry continued</vt:lpstr>
      <vt:lpstr>6 Characteristics/Traits of Romantic Poetry continued</vt:lpstr>
      <vt:lpstr>6 Characteristics/Traits of Romantic Poetry continued</vt:lpstr>
      <vt:lpstr>6 Characteristics/Traits of Romantic Poetry continued</vt:lpstr>
      <vt:lpstr>6 Characteristics/Traits of Romantic Poetry continued</vt:lpstr>
      <vt:lpstr>Romantic Period Discussion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  <vt:lpstr>Romantic Period Discussion continued …</vt:lpstr>
    </vt:vector>
  </TitlesOfParts>
  <Company>Killeen Independent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Romantics </dc:title>
  <dc:creator>KISD</dc:creator>
  <cp:lastModifiedBy>Rowell, Sandra</cp:lastModifiedBy>
  <cp:revision>8</cp:revision>
  <dcterms:created xsi:type="dcterms:W3CDTF">2011-05-05T13:46:00Z</dcterms:created>
  <dcterms:modified xsi:type="dcterms:W3CDTF">2011-05-05T13:52:04Z</dcterms:modified>
</cp:coreProperties>
</file>

<file path=docProps/thumbnail.jpeg>
</file>