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9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3" r:id="rId12"/>
    <p:sldId id="266" r:id="rId13"/>
    <p:sldId id="267" r:id="rId14"/>
    <p:sldId id="268" r:id="rId15"/>
    <p:sldId id="269" r:id="rId16"/>
    <p:sldId id="274" r:id="rId17"/>
    <p:sldId id="275" r:id="rId18"/>
    <p:sldId id="276" r:id="rId19"/>
    <p:sldId id="277" r:id="rId20"/>
    <p:sldId id="278" r:id="rId21"/>
    <p:sldId id="279" r:id="rId22"/>
    <p:sldId id="294" r:id="rId23"/>
    <p:sldId id="280" r:id="rId24"/>
    <p:sldId id="281" r:id="rId25"/>
    <p:sldId id="282" r:id="rId26"/>
    <p:sldId id="283" r:id="rId27"/>
    <p:sldId id="284" r:id="rId28"/>
    <p:sldId id="285" r:id="rId29"/>
    <p:sldId id="287" r:id="rId30"/>
    <p:sldId id="286" r:id="rId31"/>
    <p:sldId id="288" r:id="rId32"/>
    <p:sldId id="290" r:id="rId33"/>
    <p:sldId id="291" r:id="rId34"/>
    <p:sldId id="292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854BA-E866-714E-8685-65F17FFD122C}" type="datetimeFigureOut">
              <a:rPr lang="en-US" smtClean="0"/>
              <a:pPr/>
              <a:t>9/19/11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Middle 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Dark Ages, Medieval Period</a:t>
            </a:r>
          </a:p>
          <a:p>
            <a:r>
              <a:rPr lang="en-US" dirty="0" smtClean="0"/>
              <a:t>From _______ to _________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5375" y="4127500"/>
            <a:ext cx="90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1066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78750" y="4107435"/>
            <a:ext cx="1246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1485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748" y="1158972"/>
            <a:ext cx="328930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                      Feudalism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The primary duty of every male above serf class was a _______________ to his overlord.  These males were trained at an early age (from around age 7) to become ________.  Not every boy could become a knight, only those whose parents were ________enough to buy him a horse, armor, and weapons.  Knights were often the sons of _________.  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A knight’s education involved instruction in good _________ and ______ skills, such as ________, dancing, and playing ______.   He also learned to use a sword and _________ at this time.  This training was often very harsh taking place in homes not their own to ensure the _________.  At this time, he would be known as a ______.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1987" y="2317750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ilitary obligation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07109" y="2656251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warriors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89881" y="3281682"/>
            <a:ext cx="160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Rich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26960" y="3557644"/>
            <a:ext cx="1333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ich nobles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05625" y="3985072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manners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54811" y="4264752"/>
            <a:ext cx="122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47107" y="4246078"/>
            <a:ext cx="1730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64635" y="4578062"/>
            <a:ext cx="211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chess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96686" y="4575988"/>
            <a:ext cx="204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shield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57222" y="5191352"/>
            <a:ext cx="1703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strictness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02482" y="5485988"/>
            <a:ext cx="1444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65" y="107483"/>
            <a:ext cx="1799925" cy="19499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184" y="103664"/>
            <a:ext cx="1799925" cy="1949918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Feudalism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At around age 14, the young boy would become a ______,  a kind of personal servant to the knight.  If he completed all the training successfully, the culmination of all this training would result in a ______, a hard ________ to the shoulder, at which time he earns the title of _______ and full rights to the _______ caste.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88875" y="2057401"/>
            <a:ext cx="199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squire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51370" y="3211915"/>
            <a:ext cx="214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dubbing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49646" y="3211915"/>
            <a:ext cx="1478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blow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23166" y="3581247"/>
            <a:ext cx="2259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knight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68206" y="3950579"/>
            <a:ext cx="2371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warrior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11" y="4677824"/>
            <a:ext cx="1485077" cy="18142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879015" cy="1612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5203" y="80268"/>
            <a:ext cx="1879015" cy="1612520"/>
          </a:xfrm>
          <a:prstGeom prst="rect">
            <a:avLst/>
          </a:prstGeom>
          <a:scene3d>
            <a:camera prst="orthographicFront">
              <a:rot lat="0" lon="11099999" rev="0"/>
            </a:camera>
            <a:lightRig rig="threePt" dir="t"/>
          </a:scene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518" y="4677824"/>
            <a:ext cx="1485077" cy="18142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30" y="4677824"/>
            <a:ext cx="1485077" cy="18142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583" y="4677824"/>
            <a:ext cx="1485077" cy="1814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Feudalism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22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institute of knighthood was based on the feudal idea of ______ and was related to a whole system of ________, the breaking of which could ___________ the knight’s position and the whole __________ of knighthood and government.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44633" y="2502306"/>
            <a:ext cx="192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loyalty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59330" y="2483632"/>
            <a:ext cx="140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social codes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62257" y="2871638"/>
            <a:ext cx="218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undermine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27289" y="3240970"/>
            <a:ext cx="2297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institution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85" y="3991051"/>
            <a:ext cx="2031549" cy="26878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9275" y="4234038"/>
            <a:ext cx="2286000" cy="2235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8374" y="4402492"/>
            <a:ext cx="3048000" cy="201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Woman’s Place in Medieval Society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A peasant woman’s place in medieval society was to do  _________________, fieldwork, and bear 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 woman of higher status would __________ the house, estate or fieldwork and would bear children.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 woman was always subservient to a _____ within or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                                      		above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her social status.  That means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			her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husband, her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father,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her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brother           		or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even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her ________ when he 					became an adult.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10" y="2502306"/>
            <a:ext cx="212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housework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78836" y="2483632"/>
            <a:ext cx="248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children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47816" y="2965008"/>
            <a:ext cx="1998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supervise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82791" y="3832301"/>
            <a:ext cx="2241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05265" y="4906217"/>
            <a:ext cx="714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4309467"/>
            <a:ext cx="2013698" cy="24164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6097" y="4309467"/>
            <a:ext cx="1746904" cy="2548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Woman’s Place in Medieval Society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6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In this primarily military system, a woman had no ______________ rights.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6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Depending on the social standing of her male (husband, father, etc.), a woman had some degree of __________.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8935" y="2502306"/>
            <a:ext cx="356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political or property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81221" y="3342632"/>
            <a:ext cx="3062779" cy="373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respect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126" y="3995996"/>
            <a:ext cx="3221655" cy="28620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459" y="4000500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47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    Chivalry &amp; Courtly </a:t>
            </a:r>
            <a:r>
              <a:rPr lang="en-US" dirty="0" smtClean="0"/>
              <a:t>Love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Chivalry was a system of _______ and social codes that governed behavior of _____________________ (upper class).    Chivalry included adhering to one’s ____________ to the overlord, rules of _______ (for example, one would not attack an __________ knight or opponent), and ________________________ to a particular lady for 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COURTLY LOVE is holding a lady (usually of a higher class) far above you (on a pedestal) in order to ______ yourself.   The belief is that this kind of love ________ you.  It is NOT sexual at all; instead it is more _________.  It is an _________ attitude toward women, but did little to ___________ their station.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83315" y="2094749"/>
            <a:ext cx="117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17651" y="2426733"/>
            <a:ext cx="3380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knights and gentlewomen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14388" y="2758717"/>
            <a:ext cx="3305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oath of loyalty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24755" y="3072027"/>
            <a:ext cx="1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warfare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1723" y="3404011"/>
            <a:ext cx="212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unarmed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73107" y="3422685"/>
            <a:ext cx="380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reverence (strong adoration)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17599" y="3717321"/>
            <a:ext cx="2278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self-improvement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09263" y="4519091"/>
            <a:ext cx="1344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better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83315" y="4851075"/>
            <a:ext cx="253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purifies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86867" y="5201733"/>
            <a:ext cx="280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spiritual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96023" y="5201733"/>
            <a:ext cx="231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idealized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26092" y="5533717"/>
            <a:ext cx="2203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improve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32" y="35649"/>
            <a:ext cx="1470786" cy="205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Chivalry and Courtly Love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0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If the boundaries between courtly love and physical love were crossed, it would mean _______________ and _________________.  The system of feudal would weaken and ________________.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0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Chivalry was responsible for the form of literature known as _________________________ (a knight on a __________________________).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0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greatest example of this genre (type) of literature is ________________________________________, from the King Arthur legends.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50204" y="2408936"/>
            <a:ext cx="162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1127" y="2722246"/>
            <a:ext cx="106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anarchy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38017" y="3054230"/>
            <a:ext cx="1288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collapse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38017" y="3846829"/>
            <a:ext cx="2577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Romance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38017" y="4178813"/>
            <a:ext cx="1774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71127" y="4985938"/>
            <a:ext cx="4033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Sir Gawain and the Green Knight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89" y="338138"/>
            <a:ext cx="1041400" cy="1079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9433" y="274638"/>
            <a:ext cx="1041400" cy="1079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5236" y="5382036"/>
            <a:ext cx="2292084" cy="147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            New </a:t>
            </a:r>
            <a:r>
              <a:rPr lang="en-US" dirty="0" smtClean="0"/>
              <a:t>City Classes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While medieval society centered around the feudal ____________________, people began to migrate to _______________________, causing new professions and classes, such as tradesmen and middle class.  This eventually would render feudalism _________________________.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new classes that developed were the ___________________________ classes, including the merchant class.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7153" y="2483632"/>
            <a:ext cx="2016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castle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38015" y="2852964"/>
            <a:ext cx="160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89938" y="3585394"/>
            <a:ext cx="2334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obsolete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4957" y="4481743"/>
            <a:ext cx="472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lower-middle, middle, and upper-middle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77667"/>
            <a:ext cx="2812043" cy="17464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City Classes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Evidence of each of these classes can be seen in Chaucer’s ____________________________________.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This new world was not centered around the castle, but was defined by the ___________________ of the cities (London, Canterbury) and the _________________________ of the people.   These people were ___________________ from the land; they were not tied to the castle.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4959" y="2483632"/>
            <a:ext cx="496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Canterbury Tales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36295" y="3305285"/>
            <a:ext cx="2166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boundaries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54443" y="3674617"/>
            <a:ext cx="287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imagination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02646" y="4043949"/>
            <a:ext cx="194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007" y="4043949"/>
            <a:ext cx="1573399" cy="25914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646" y="5047930"/>
            <a:ext cx="4064000" cy="158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City Classes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arenR" startAt="3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________________________________ was the most important one emerging because the people in that class had different tastes in art and ________________________ and they had the ________________ to buy or make the products they needed.  This new class produced _______________________________ .  New ideas and freedom of expression of quality can be found in _____________________________ (buildings, cathedrals, etc.), _____________ (ballads, plays),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				and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________  and craft unions.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42254" y="2057401"/>
            <a:ext cx="4276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merchant class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81988" y="3043850"/>
            <a:ext cx="3473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81988" y="3413182"/>
            <a:ext cx="194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money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6412" y="4052242"/>
            <a:ext cx="442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“people’s art”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2434" y="4687156"/>
            <a:ext cx="3697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42254" y="5056488"/>
            <a:ext cx="138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35209" y="5322947"/>
            <a:ext cx="103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guilds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0979" y="5049285"/>
            <a:ext cx="2230141" cy="1858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Norman Conquest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8229600" cy="3962400"/>
          </a:xfrm>
        </p:spPr>
        <p:txBody>
          <a:bodyPr/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Norman Conquest took place in ______ at the ____________________.    It  lasted ______.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latin typeface="Cambria"/>
                <a:ea typeface="Cambria"/>
                <a:cs typeface="Times New Roman"/>
              </a:rPr>
              <a:t>King _________ of England and Duke ___________ of Normandy (France) both fought over the ______________.  Because ______________, the previous king, died without an heir</a:t>
            </a:r>
            <a:r>
              <a:rPr lang="en-US" dirty="0" smtClean="0"/>
              <a:t>, each thought he had been promised the crown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.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_______ won.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78917" y="2106886"/>
            <a:ext cx="214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1066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8354" y="2509208"/>
            <a:ext cx="287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Battle of Hastings, England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24282" y="2476218"/>
            <a:ext cx="2397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DAY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82305" y="3215551"/>
            <a:ext cx="1492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Harold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78917" y="3215551"/>
            <a:ext cx="2397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William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47548" y="3584883"/>
            <a:ext cx="282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Throne of England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31136" y="3944062"/>
            <a:ext cx="184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 Edward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95375" y="4968875"/>
            <a:ext cx="1130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William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555" y="4807402"/>
            <a:ext cx="1470239" cy="20505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9038" y="5196343"/>
            <a:ext cx="1601332" cy="16013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1256" y="4807402"/>
            <a:ext cx="1408844" cy="1990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Great Happenings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3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To understand English literature from the period of King William to that of Henry VII (1485 – 1509), we must be aware of several specific events that radically influenced the course of English _____________________________ and English _______________________.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</a:t>
            </a:r>
          </a:p>
          <a:p>
            <a:pPr marL="457200" indent="-457200">
              <a:buNone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	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The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Crusades, the martyrdom of Thomas a Becket, the Magna </a:t>
            </a:r>
            <a:r>
              <a:rPr lang="en-US" dirty="0" err="1" smtClean="0">
                <a:latin typeface="Times New Roman"/>
                <a:ea typeface="Cambria"/>
                <a:cs typeface="Times New Roman"/>
              </a:rPr>
              <a:t>Carta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, The One Hundred Years’ War, and the Black Death  changed England and affected world history.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71263" y="3211916"/>
            <a:ext cx="3137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37487" y="3566719"/>
            <a:ext cx="242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Great Happenings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struggle between the ____________________ in the 14</a:t>
            </a:r>
            <a:r>
              <a:rPr lang="en-US" baseline="30000" dirty="0" smtClean="0">
                <a:latin typeface="Times New Roman"/>
                <a:ea typeface="Cambria"/>
                <a:cs typeface="Times New Roman"/>
              </a:rPr>
              <a:t>th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century (1300’s) was really an extension of the Crusades, a series of __________________________ during the 11</a:t>
            </a:r>
            <a:r>
              <a:rPr lang="en-US" baseline="30000" dirty="0" smtClean="0">
                <a:latin typeface="Times New Roman"/>
                <a:ea typeface="Cambria"/>
                <a:cs typeface="Times New Roman"/>
              </a:rPr>
              <a:t>th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, 12</a:t>
            </a:r>
            <a:r>
              <a:rPr lang="en-US" baseline="30000" dirty="0" smtClean="0">
                <a:latin typeface="Times New Roman"/>
                <a:ea typeface="Cambria"/>
                <a:cs typeface="Times New Roman"/>
              </a:rPr>
              <a:t>th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and 13</a:t>
            </a:r>
            <a:r>
              <a:rPr lang="en-US" baseline="30000" dirty="0" smtClean="0">
                <a:latin typeface="Times New Roman"/>
                <a:ea typeface="Cambria"/>
                <a:cs typeface="Times New Roman"/>
              </a:rPr>
              <a:t>th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centuries.  Both groups were fighting for ___________________________, also known as ___________.  ________________________ played significant roles in these Crusades, most notably ______________________________ who took part in the 3</a:t>
            </a:r>
            <a:r>
              <a:rPr lang="en-US" baseline="30000" dirty="0" smtClean="0">
                <a:latin typeface="Times New Roman"/>
                <a:ea typeface="Cambria"/>
                <a:cs typeface="Times New Roman"/>
              </a:rPr>
              <a:t>rd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Crusade.  The _____________________ won.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63449" y="2057401"/>
            <a:ext cx="250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Muslims and Christians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46493" y="2838437"/>
            <a:ext cx="3361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religious wars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20531" y="3604068"/>
            <a:ext cx="295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Jerusalem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97884" y="3568794"/>
            <a:ext cx="2633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Holy Land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7011" y="3973400"/>
            <a:ext cx="270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 Kings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71263" y="4342732"/>
            <a:ext cx="3398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Richard the  Lionhearted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8335" y="5041960"/>
            <a:ext cx="2091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Muslims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411" y="4712064"/>
            <a:ext cx="2668389" cy="1998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Great Happenings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0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 result of these wars was that English society benefitted from contact with ___________ , especially in the areas of Eastern ______________________________, astronomy,  ________________________ and crafts.  This exposure led to a more rich and _____________________ life.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06749" y="2502306"/>
            <a:ext cx="2670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civilization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23578" y="2871638"/>
            <a:ext cx="308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4504" y="3240970"/>
            <a:ext cx="1942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06749" y="3535606"/>
            <a:ext cx="2315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varied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448" y="4152900"/>
            <a:ext cx="2827051" cy="25407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1" y="3958082"/>
            <a:ext cx="2164867" cy="27387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558" y="4031526"/>
            <a:ext cx="2677242" cy="2665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Martyrdom </a:t>
            </a:r>
            <a:r>
              <a:rPr lang="en-US" dirty="0" smtClean="0"/>
              <a:t>of</a:t>
            </a:r>
            <a:br>
              <a:rPr lang="en-US" dirty="0" smtClean="0"/>
            </a:br>
            <a:r>
              <a:rPr lang="en-US" dirty="0" smtClean="0"/>
              <a:t>Thomas </a:t>
            </a:r>
            <a:r>
              <a:rPr lang="en-US" dirty="0" smtClean="0"/>
              <a:t>A Becket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In </a:t>
            </a:r>
            <a:r>
              <a:rPr lang="en-US" i="1" dirty="0" smtClean="0">
                <a:latin typeface="Times New Roman"/>
                <a:ea typeface="Cambria"/>
                <a:cs typeface="Times New Roman"/>
              </a:rPr>
              <a:t>The Canterbury Tales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, Chaucer’s pilgrims were going to _________________________ to visit the __________________________________________________.  Thomas a Becket was called the Holy Blissful Martyr.  He was born in 1118 and died in _______________.   He was a ___________________ who rose to power (as prime minister and later Archbishop) under his friend _____________________.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During this time, all Christians  belong to the ________________________ Church.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king, then, was the vassal of the ______________, who was the head of the church and the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representative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of ____________________ 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1723" y="2315567"/>
            <a:ext cx="2763976" cy="37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Canterbury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59725" y="2577001"/>
            <a:ext cx="3286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shrine of Thomas a Becket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1723" y="3377908"/>
            <a:ext cx="1979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Roman Catholic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59856" y="3660089"/>
            <a:ext cx="922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Henry II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1856" y="4295003"/>
            <a:ext cx="2129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Roman Catholic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59856" y="4664335"/>
            <a:ext cx="1568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Pope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5706" y="5284722"/>
            <a:ext cx="169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40534" y="3058377"/>
            <a:ext cx="160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1170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9235" y="5060238"/>
            <a:ext cx="2989326" cy="1771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Martyrdom of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Thomas </a:t>
            </a:r>
            <a:r>
              <a:rPr lang="en-US" dirty="0" smtClean="0"/>
              <a:t>A Becket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4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Henry II appointed Thomas a Becket  the Archbishop of Canterbury (_____________ of the Catholic Church in England) because he thought he would be able to ____________________ the ___________________ through his friend.  However, Henry II underestimated Becket’s _______________________________ to God and the Church.   More than once, Becket sided with the _______________________ rather than the _________________ and this frustrated and angered the king.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4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In  a fit of ___________, the king voiced his anger to his knights, saying “Won’t no one __________ me of this _______________________ (meddlesome) priest?”  The knights took him seriously, and four of them entered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		the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Canterbury Cathedral and __________________ Becket in the church!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25413" y="2315567"/>
            <a:ext cx="162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85323" y="2572855"/>
            <a:ext cx="222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72520" y="2549415"/>
            <a:ext cx="175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Church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95151" y="3068757"/>
            <a:ext cx="3342920" cy="36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commitment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5560" y="3406097"/>
            <a:ext cx="227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church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93099" y="3660089"/>
            <a:ext cx="177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34437" y="4000907"/>
            <a:ext cx="104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rage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431141" y="4343709"/>
            <a:ext cx="138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58784" y="4328331"/>
            <a:ext cx="227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troublesome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28415" y="5051953"/>
            <a:ext cx="1755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killed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194" y="4971745"/>
            <a:ext cx="1851530" cy="1961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Martyrdom of Thomas A Becket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6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Results of this rash deed impacted England:  A) Thomas a Becket became a __________________ B) the public was ____________________ and C) the king lost ______________________________ .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6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At the worst, this loss of power for the king and the gain of power for the Church produced __________________ of church.  This can best be illustrated in several characters from The Canterbury Tales:  A) the MONK, who lived a life of __________________ with no concern for the ____________, B) the FRIAR, who chases _______________ and ____________________ and hangs out at _______________, and C + D) the SUMMONER and PARDONER, who ____________________ people with threats of _________________ damnation for __________________ or wine.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72982" y="2352915"/>
            <a:ext cx="1643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martyr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68351" y="2334241"/>
            <a:ext cx="2035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outraged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62785" y="2591529"/>
            <a:ext cx="222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and respect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62785" y="3267937"/>
            <a:ext cx="2502519" cy="37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corruption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40534" y="3809481"/>
            <a:ext cx="218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luxury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52451" y="4066769"/>
            <a:ext cx="1120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65304" y="4085443"/>
            <a:ext cx="1269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women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0463" y="4342731"/>
            <a:ext cx="21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money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25235" y="4342731"/>
            <a:ext cx="169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bars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85171" y="4618693"/>
            <a:ext cx="1475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blackmail,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74818" y="4932003"/>
            <a:ext cx="1344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eternal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74971" y="4913329"/>
            <a:ext cx="2035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Martyrdom of Thomas A Becket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most positive effect of the medieval Church’s power was that it fostered ___________________.  One unifying factor was that the Church continued to be the _____________________ with __________ as its language, the international tongue of __________________ European people.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The Church’s leader, the _________, was king of all ______________, whose “kingdom” had no boundaries.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What was happening in the monasteries also brought unity to England:  they were becoming the ______________________ and publishers of the times.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5897" y="2371589"/>
            <a:ext cx="276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cultural unity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86350" y="2784488"/>
            <a:ext cx="3044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center of learning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3047" y="3079124"/>
            <a:ext cx="1045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Latin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3047" y="3448456"/>
            <a:ext cx="2110334" cy="379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educated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64640" y="3902851"/>
            <a:ext cx="821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Pope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3047" y="4197487"/>
            <a:ext cx="138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86350" y="5060634"/>
            <a:ext cx="2147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libraries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Martyrdom of Thomas A Becket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5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Church maintained a unified _____________________ and symbols that transcended (went beyond) the __________________________ of Europe, making people more equal, at least in church.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4708" y="2057401"/>
            <a:ext cx="2072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 of beliefs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32581" y="2875785"/>
            <a:ext cx="315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cultures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953" y="3275361"/>
            <a:ext cx="3340018" cy="3539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Magna </a:t>
            </a:r>
            <a:r>
              <a:rPr lang="en-US" dirty="0" err="1" smtClean="0"/>
              <a:t>Carta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52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Magna </a:t>
            </a:r>
            <a:r>
              <a:rPr lang="en-US" dirty="0" err="1" smtClean="0">
                <a:latin typeface="Times New Roman"/>
                <a:ea typeface="Cambria"/>
                <a:cs typeface="Times New Roman"/>
              </a:rPr>
              <a:t>Carta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, also known as the ______________, was signed in ________ by ________________________ .  He was __________________ to sign it by the English ______  because they wanted the Church to have no power.  The __________________________________ backed King John, as he wanted the Church to retain power.  The result of the king signing this document was _________________________________________________.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38820" y="2113423"/>
            <a:ext cx="2259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Great Charter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01328" y="2482755"/>
            <a:ext cx="21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11662" y="2482755"/>
            <a:ext cx="229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 John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22387" y="2852087"/>
            <a:ext cx="1923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forced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1903" y="3564645"/>
            <a:ext cx="715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 of central Papal (Pope)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71118" y="3221419"/>
            <a:ext cx="2203711" cy="382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barons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71118" y="4724504"/>
            <a:ext cx="496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the  church lost power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200" y="4724503"/>
            <a:ext cx="1337306" cy="1991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Magna </a:t>
            </a:r>
            <a:r>
              <a:rPr lang="en-US" dirty="0" err="1" smtClean="0"/>
              <a:t>Carta</a:t>
            </a:r>
            <a:r>
              <a:rPr lang="en-US" dirty="0" smtClean="0"/>
              <a:t>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The Magna Cara was written by ________________ for _____________________ with no interest in the rights of __________________ people.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However, something good did come from this document:  It became the basis for English ________________________ where we get certain rights – 1) trial by _______________ and 2) legislative ______________________.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22525" y="2113423"/>
            <a:ext cx="2820003" cy="373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aristocrats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5100" y="2486902"/>
            <a:ext cx="239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aristocrats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5100" y="2856234"/>
            <a:ext cx="2147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27596" y="3701584"/>
            <a:ext cx="395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constitutional law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88219" y="4070916"/>
            <a:ext cx="2054309" cy="373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jury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62785" y="4444395"/>
            <a:ext cx="2259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taxation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323" y="4444394"/>
            <a:ext cx="3191205" cy="2390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Norman Conquest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This battle had a dramatic effect on English ____________________.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Duke of Normandy, also known as William the ________, did not wish to eliminate the Anglo-Saxons.  Instead, he wanted to _____ them.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As a result of this wish, the two societies ______ (combined into one).</a:t>
            </a:r>
          </a:p>
          <a:p>
            <a:pPr marL="228600" marR="0" indent="-228600">
              <a:spcBef>
                <a:spcPts val="0"/>
              </a:spcBef>
              <a:spcAft>
                <a:spcPts val="1000"/>
              </a:spcAft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1375" y="2413000"/>
            <a:ext cx="3003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history, language, and culture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3750" y="3635375"/>
            <a:ext cx="2981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Conqueror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33041" y="3984625"/>
            <a:ext cx="54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66033" y="4905375"/>
            <a:ext cx="147637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merged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6033" y="4032917"/>
            <a:ext cx="1056358" cy="8724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442" y="4032917"/>
            <a:ext cx="1056358" cy="872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One Hundred Year’s War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Since war is usually associated with nationalism (the nation’s interests, etc.) and the Early Middle Ages had no nations as we know today, the first great ________________ war was waged by ________________ against ___________________________.   Two English kings, ______________________ and __________________________ believed they had claims to the ___________________ throne.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This war lasted ___________ years, from __________________ to ______________________, and was fought on the continent, in other words, in __________________.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77885" y="2763741"/>
            <a:ext cx="2035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3776" y="3095725"/>
            <a:ext cx="194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England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65169" y="3427709"/>
            <a:ext cx="2409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Edward III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77885" y="3077051"/>
            <a:ext cx="2035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France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33776" y="3797041"/>
            <a:ext cx="229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Henry 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33776" y="4129025"/>
            <a:ext cx="194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French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30864" y="4498357"/>
            <a:ext cx="115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13516" y="4498357"/>
            <a:ext cx="179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1337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50068" y="4867689"/>
            <a:ext cx="1680796" cy="379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1453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76030" y="5247374"/>
            <a:ext cx="1998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One Hundred Year’s War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Three important things came out of this war: A) a gradual development of a British _________________, B) England became more accurately represented by the green-clad _____________________, with his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______________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, rather that the chivalric ______________ in armor.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figure of the yeoman, or small landowner,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		came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from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_____________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in France.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8003" y="2502306"/>
            <a:ext cx="265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consciousness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68408" y="3230590"/>
            <a:ext cx="171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yeoman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60600" y="3185265"/>
            <a:ext cx="145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longbow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01309" y="3508085"/>
            <a:ext cx="12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knight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14691" y="4362349"/>
            <a:ext cx="239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British armies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9368" y="3877302"/>
            <a:ext cx="1631279" cy="2909287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One Hundred Year’s War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yeoman’s ___________________ and yard-long __________________ that shot farther and could pierce armor helped bring about the downfall/demise of both the _____________ and the knight as symbols of significant ___________________________.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modern  _________________________________ was born. By 1250, the ENGLISH LANGUANGE had spread to the _________________________ classes.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93513" y="2113423"/>
            <a:ext cx="2035632" cy="37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longbow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1723" y="2483633"/>
            <a:ext cx="2371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arrows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1723" y="3230589"/>
            <a:ext cx="1718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castle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31392" y="3599921"/>
            <a:ext cx="2745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military power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93513" y="3969253"/>
            <a:ext cx="360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Democratic England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31392" y="4817873"/>
            <a:ext cx="2483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upper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Black Death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6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Three blows to feudalism include A) the Black _______________ B)  the Hundred Years’ War (with the introduction of ______________________ and the longbow),  and C) the development of a universal __________________ system (supported by the migration of people to cities).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6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Another name for the Black Death is the __________________.  This epidemic happened in England during a one-year period, from _________________ to _______________.   It is a highly _______________________ disease spread by ___________________ from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_____________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.  It caused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	tumors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and black splotching on the skin.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9074" y="2315567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plague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32056" y="2647551"/>
            <a:ext cx="250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gunpowder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67688" y="2942187"/>
            <a:ext cx="2166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monetary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89402" y="3678764"/>
            <a:ext cx="257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Bubonic plague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12717" y="4276329"/>
            <a:ext cx="1886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1348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26098" y="4238981"/>
            <a:ext cx="1736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1349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59074" y="4608313"/>
            <a:ext cx="2539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infectious/contagious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95242" y="4902949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fleas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26098" y="4902949"/>
            <a:ext cx="222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infected rats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1784" y="4645660"/>
            <a:ext cx="1363897" cy="2102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Black Death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6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Three effects of the bubonic plague include A) it reduced England’s population by __________, B) it created a _________________ shortage, which gave ________________ more leverage/power, and ultimately led to C) the serfs’ __________________________ (this was the last blow to feudalism).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6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By the time Henry VII married in 1485 and reconciled the warring Houses of York and Lancaster, the __________________ had officially ended.  Henry VII, a strong king, was first in the __________________ lineage.  The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________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would lead to the beginning of the Renaissance,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with		 ______________________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ruling.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77885" y="2259545"/>
            <a:ext cx="93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6425" y="2554181"/>
            <a:ext cx="1550068" cy="377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labor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9543" y="2554181"/>
            <a:ext cx="1680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serfs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6425" y="3062524"/>
            <a:ext cx="2651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freedom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82782" y="4072989"/>
            <a:ext cx="261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Middle Ages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6425" y="4517017"/>
            <a:ext cx="222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Tudors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92985" y="4573039"/>
            <a:ext cx="1923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Tudors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6425" y="5073089"/>
            <a:ext cx="3081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Queen Elizabeth I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543" y="4942787"/>
            <a:ext cx="1680797" cy="1874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Black Death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6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 major event happened in 1450 that __________________ the world: the invention of the ______________________ (moveable type) by Johann Gutenberg in Germany.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04148" y="2151648"/>
            <a:ext cx="2275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revolutionized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86363" y="2520980"/>
            <a:ext cx="2595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printing press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348" y="3303742"/>
            <a:ext cx="2590800" cy="313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Norman Conquest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Normans brought ___________ ability, ______,      and cultural _____ to the new society.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7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Anglo-Saxons brought __________________ tendencies to the new society.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4188" y="2136776"/>
            <a:ext cx="2695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administrative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94506" y="2136776"/>
            <a:ext cx="192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law and order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91847" y="2474331"/>
            <a:ext cx="1088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50343" y="3464053"/>
            <a:ext cx="2837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democratic and artistic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28" y="4288191"/>
            <a:ext cx="3289300" cy="2463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6192" y="2577735"/>
            <a:ext cx="1628665" cy="24474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9024" y="4724961"/>
            <a:ext cx="2540739" cy="19031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9600" y="5307267"/>
            <a:ext cx="1966898" cy="1337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Norman Conquest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One of William’s greatest administrative feats was the ____________, an inventory of nearly all English _________ (land, cattle, buildings, etc.).  This great achievement made it possible for people to be _____ for the first time in European history.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9"/>
            </a:pPr>
            <a:endParaRPr lang="en-US" sz="800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The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joining of the Normans with the Anglo-Saxon culture formed a powerful __________entity that brought England into the ________ of European ________.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47742" y="2503571"/>
            <a:ext cx="395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Domesday</a:t>
            </a:r>
            <a:r>
              <a:rPr lang="en-US" dirty="0" smtClean="0"/>
              <a:t> Book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47742" y="2872903"/>
            <a:ext cx="1460500" cy="376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property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28617" y="3193674"/>
            <a:ext cx="141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taxed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06584" y="4639091"/>
            <a:ext cx="307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Anglo-Norman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6253" y="4995465"/>
            <a:ext cx="146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mainstream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51228" y="5004114"/>
            <a:ext cx="130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civilization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584" y="5447399"/>
            <a:ext cx="2507590" cy="1352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Norman Conquest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King William took the holdings of land, cattle, etc. from the fallen _______ landowners and gave these to the __________.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1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These noblemen brought with them the ______________ and a new ___________ called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FEUDALISM 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that displaced the Anglo-Saxon culture described in such writings as ______.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34469" y="2457826"/>
            <a:ext cx="273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67436" y="2845832"/>
            <a:ext cx="165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French nobility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20719" y="3804402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French language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40433" y="4173734"/>
            <a:ext cx="2397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ocial system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07373" y="4949746"/>
            <a:ext cx="230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Beowulf</a:t>
            </a:r>
            <a:endParaRPr lang="en-US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214" y="5019728"/>
            <a:ext cx="2636206" cy="1786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Feudalism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Feudalism involved different kinds of systems:  the ____ system, a social ranking based on birth, job; the property system and the _____ system.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3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Feudalism was based on a religious concept of a ________ with ______ being the supreme overlord.   Because of this, the people believed that the king was placed into power by_____ and so he was authorized to rule and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	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hold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land by __________.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09960" y="2106229"/>
            <a:ext cx="198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caste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47850" y="2851547"/>
            <a:ext cx="3232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military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52760" y="3820513"/>
            <a:ext cx="316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hierarchy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11525" y="4189845"/>
            <a:ext cx="808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96583" y="4915647"/>
            <a:ext cx="196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73216" y="5349333"/>
            <a:ext cx="196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ivine right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263810"/>
            <a:ext cx="828347" cy="15119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3576" y="5349333"/>
            <a:ext cx="957147" cy="13349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1201" y="5080000"/>
            <a:ext cx="1343837" cy="177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   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structure of feudalism can best be visualized as a _______, with God on the top, then the _____, then the knights who owned ______, then the ________ knights, other vassals (those under the protection of a ___________ to whom he has vowed homage and extreme loyalty), and lastly ______. Each person was a vassal to the one above him, for example, the King was a vassal of God and the serf was a vassal of his overlord, the landless knights, the landed knights, the King and God.  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5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Each vassal owed economic and/or military _________ to his overlord.   Vassals who chose to _______their overlord, or _____ overloads who couldn’t control their people, could cause feudalism to break down.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02500" y="2025651"/>
            <a:ext cx="188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triangle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48645" y="2267983"/>
            <a:ext cx="1635125" cy="36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26294" y="2555875"/>
            <a:ext cx="141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30435" y="2555875"/>
            <a:ext cx="155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landless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65751" y="2829957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eudal lord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87794" y="3104039"/>
            <a:ext cx="155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serfs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08976" y="4683125"/>
            <a:ext cx="2573628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allegiance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94824" y="4984750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disobey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57139" y="5225438"/>
            <a:ext cx="141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weak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81" y="2596713"/>
            <a:ext cx="853343" cy="18736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581" y="0"/>
            <a:ext cx="3700189" cy="1585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Feudalism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If the vassals don’t _______their oaths of ______ to their overlords, knights would fight with each other and _________ would prevail.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7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Even with its faults, ________ gave this time period a _________ of form (structure) and ___________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	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that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permeated ____________.</a:t>
            </a:r>
          </a:p>
          <a:p>
            <a:pPr marL="228600" marR="0" indent="-228600">
              <a:spcBef>
                <a:spcPts val="0"/>
              </a:spcBef>
              <a:spcAft>
                <a:spcPts val="1000"/>
              </a:spcAft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19500" y="2120901"/>
            <a:ext cx="2000250" cy="37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honor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29375" y="2143125"/>
            <a:ext cx="82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loyalty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04875" y="2857500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anarchy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81059" y="381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feudalism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4515" y="4211082"/>
            <a:ext cx="147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ocial order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32982" y="4211082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manners and  art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49199" y="4580414"/>
            <a:ext cx="230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iterature and life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6800" y="4179332"/>
            <a:ext cx="1320800" cy="248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2984</TotalTime>
  <Words>2954</Words>
  <Application>Microsoft Macintosh PowerPoint</Application>
  <PresentationFormat>On-screen Show (4:3)</PresentationFormat>
  <Paragraphs>330</Paragraphs>
  <Slides>35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Focus</vt:lpstr>
      <vt:lpstr>The Middle Ages</vt:lpstr>
      <vt:lpstr>The Norman Conquest</vt:lpstr>
      <vt:lpstr>The Norman Conquest continued</vt:lpstr>
      <vt:lpstr>The Norman Conquest continued</vt:lpstr>
      <vt:lpstr>The Norman Conquest continued</vt:lpstr>
      <vt:lpstr>The Norman Conquest continued</vt:lpstr>
      <vt:lpstr>Feudalism</vt:lpstr>
      <vt:lpstr>    </vt:lpstr>
      <vt:lpstr>Feudalism continued</vt:lpstr>
      <vt:lpstr>                      Feudalism</vt:lpstr>
      <vt:lpstr>Feudalism continued</vt:lpstr>
      <vt:lpstr>Feudalism continued</vt:lpstr>
      <vt:lpstr>The Woman’s Place in Medieval Society</vt:lpstr>
      <vt:lpstr>The Woman’s Place in Medieval Society continued</vt:lpstr>
      <vt:lpstr>     Chivalry &amp; Courtly Love</vt:lpstr>
      <vt:lpstr>Chivalry and Courtly Love continued</vt:lpstr>
      <vt:lpstr>                       New City Classes</vt:lpstr>
      <vt:lpstr>New City Classes continued</vt:lpstr>
      <vt:lpstr>New City Classes continued</vt:lpstr>
      <vt:lpstr>The Great Happenings</vt:lpstr>
      <vt:lpstr>The Great Happenings continued</vt:lpstr>
      <vt:lpstr>The Great Happenings continued</vt:lpstr>
      <vt:lpstr>The Martyrdom of Thomas A Becket</vt:lpstr>
      <vt:lpstr>The Martyrdom of  Thomas A Becket continued</vt:lpstr>
      <vt:lpstr>The Martyrdom of Thomas A Becket continued</vt:lpstr>
      <vt:lpstr>The Martyrdom of Thomas A Becket continued</vt:lpstr>
      <vt:lpstr>The Martyrdom of Thomas A Becket continued</vt:lpstr>
      <vt:lpstr>The Magna Carta</vt:lpstr>
      <vt:lpstr>The Magna Carta continued</vt:lpstr>
      <vt:lpstr>The One Hundred Year’s War</vt:lpstr>
      <vt:lpstr>The One Hundred Year’s War continued</vt:lpstr>
      <vt:lpstr>The One Hundred Year’s War continued</vt:lpstr>
      <vt:lpstr>The Black Death</vt:lpstr>
      <vt:lpstr>The Black Death continued</vt:lpstr>
      <vt:lpstr>The Black Death continued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Middle Ages</dc:title>
  <dc:creator>KISD</dc:creator>
  <cp:lastModifiedBy>Rowell, Sandra</cp:lastModifiedBy>
  <cp:revision>33</cp:revision>
  <dcterms:created xsi:type="dcterms:W3CDTF">2011-09-19T18:49:18Z</dcterms:created>
  <dcterms:modified xsi:type="dcterms:W3CDTF">2011-09-20T17:51:19Z</dcterms:modified>
</cp:coreProperties>
</file>