
<file path=[Content_Types].xml><?xml version="1.0" encoding="utf-8"?>
<Types xmlns="http://schemas.openxmlformats.org/package/2006/content-types">
  <Override PartName="/ppt/slides/slide18.xml" ContentType="application/vnd.openxmlformats-officedocument.presentationml.slide+xml"/>
  <Override PartName="/ppt/slideLayouts/slideLayout15.xml" ContentType="application/vnd.openxmlformats-officedocument.presentationml.slideLayout+xml"/>
  <Override PartName="/ppt/slides/slide9.xml" ContentType="application/vnd.openxmlformats-officedocument.presentationml.slide+xml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Default Extension="rels" ContentType="application/vnd.openxmlformats-package.relationships+xml"/>
  <Default Extension="jpeg" ContentType="image/jpeg"/>
  <Override PartName="/ppt/slides/slide10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26.xml" ContentType="application/vnd.openxmlformats-officedocument.presentationml.slide+xml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s/slide22.xml" ContentType="application/vnd.openxmlformats-officedocument.presentationml.slide+xml"/>
  <Override PartName="/ppt/slides/slide30.xml" ContentType="application/vnd.openxmlformats-officedocument.presentationml.slide+xml"/>
  <Default Extension="xml" ContentType="application/xml"/>
  <Override PartName="/ppt/slides/slide19.xml" ContentType="application/vnd.openxmlformats-officedocument.presentationml.slide+xml"/>
  <Override PartName="/ppt/tableStyles.xml" ContentType="application/vnd.openxmlformats-officedocument.presentationml.tableStyles+xml"/>
  <Override PartName="/ppt/slides/slide15.xml" ContentType="application/vnd.openxmlformats-officedocument.presentationml.slide+xml"/>
  <Override PartName="/ppt/slideLayouts/slideLayout12.xml" ContentType="application/vnd.openxmlformats-officedocument.presentationml.slideLayout+xml"/>
  <Override PartName="/ppt/slides/slide6.xml" ContentType="application/vnd.openxmlformats-officedocument.presentationml.slide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7.xml" ContentType="application/vnd.openxmlformats-officedocument.presentationml.slide+xml"/>
  <Override PartName="/ppt/slides/slide2.xml" ContentType="application/vnd.openxmlformats-officedocument.presentationml.slide+xml"/>
  <Override PartName="/ppt/slideLayouts/slideLayout2.xml" ContentType="application/vnd.openxmlformats-officedocument.presentationml.slideLayout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16.xml" ContentType="application/vnd.openxmlformats-officedocument.presentationml.slide+xml"/>
  <Override PartName="/ppt/slideLayouts/slideLayout13.xml" ContentType="application/vnd.openxmlformats-officedocument.presentationml.slideLayout+xml"/>
  <Override PartName="/ppt/slides/slide7.xml" ContentType="application/vnd.openxmlformats-officedocument.presentationml.slide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28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4.xml" ContentType="application/vnd.openxmlformats-officedocument.presentationml.slide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slideLayouts/slideLayout14.xml" ContentType="application/vnd.openxmlformats-officedocument.presentationml.slideLayout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slides/slide29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5.xml" ContentType="application/vnd.openxmlformats-officedocument.presentationml.slide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s/slide2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82" r:id="rId18"/>
    <p:sldId id="272" r:id="rId19"/>
    <p:sldId id="283" r:id="rId20"/>
    <p:sldId id="273" r:id="rId21"/>
    <p:sldId id="274" r:id="rId22"/>
    <p:sldId id="284" r:id="rId23"/>
    <p:sldId id="275" r:id="rId24"/>
    <p:sldId id="276" r:id="rId25"/>
    <p:sldId id="285" r:id="rId26"/>
    <p:sldId id="277" r:id="rId27"/>
    <p:sldId id="286" r:id="rId28"/>
    <p:sldId id="278" r:id="rId29"/>
    <p:sldId id="279" r:id="rId30"/>
    <p:sldId id="280" r:id="rId31"/>
    <p:sldId id="281" r:id="rId3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89" d="100"/>
          <a:sy n="89" d="100"/>
        </p:scale>
        <p:origin x="-90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printerSettings" Target="printerSettings/printerSettings1.bin"/><Relationship Id="rId34" Type="http://schemas.openxmlformats.org/officeDocument/2006/relationships/presProps" Target="presProps.xml"/><Relationship Id="rId35" Type="http://schemas.openxmlformats.org/officeDocument/2006/relationships/viewProps" Target="viewProps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646113" y="1447800"/>
            <a:ext cx="7851775" cy="3200400"/>
          </a:xfrm>
          <a:prstGeom prst="rect">
            <a:avLst/>
          </a:prstGeom>
          <a:noFill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58813" y="1537447"/>
            <a:ext cx="7826281" cy="1627093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5400" kern="1200">
                <a:gradFill>
                  <a:gsLst>
                    <a:gs pos="0">
                      <a:schemeClr val="tx1">
                        <a:lumMod val="85000"/>
                      </a:schemeClr>
                    </a:gs>
                    <a:gs pos="100000">
                      <a:schemeClr val="tx1"/>
                    </a:gs>
                  </a:gsLst>
                  <a:lin ang="16200000" scaled="1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58813" y="3218329"/>
            <a:ext cx="7826281" cy="860611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300"/>
              </a:spcBef>
              <a:buFont typeface="Wingdings 2" pitchFamily="18" charset="2"/>
              <a:buNone/>
              <a:defRPr sz="1800" kern="1200">
                <a:gradFill>
                  <a:gsLst>
                    <a:gs pos="0">
                      <a:schemeClr val="tx1">
                        <a:lumMod val="85000"/>
                      </a:schemeClr>
                    </a:gs>
                    <a:gs pos="100000">
                      <a:schemeClr val="tx1"/>
                    </a:gs>
                  </a:gsLst>
                  <a:lin ang="16200000" scaled="1"/>
                </a:gra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5BEC0-99B3-714C-A2E9-1EB90E2929D0}" type="datetimeFigureOut">
              <a:rPr lang="en-US" smtClean="0"/>
              <a:pPr/>
              <a:t>3/30/10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925BD-EF00-4745-B391-E730D37EFB6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62856" y="1600200"/>
            <a:ext cx="3931920" cy="566738"/>
          </a:xfrm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21792" y="457200"/>
            <a:ext cx="3474720" cy="5102352"/>
          </a:xfrm>
          <a:noFill/>
          <a:ln w="44450">
            <a:solidFill>
              <a:schemeClr val="bg1"/>
            </a:solidFill>
            <a:miter lim="800000"/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none"/>
        </p:style>
        <p:txBody>
          <a:bodyPr vert="horz" lIns="91440" tIns="45720" rIns="91440" bIns="45720" rtlCol="0">
            <a:normAutofit/>
          </a:bodyPr>
          <a:lstStyle>
            <a:lvl1pPr marL="349250" indent="-349250" algn="l" defTabSz="914400" rtl="0" eaLnBrk="1" latinLnBrk="0" hangingPunct="1">
              <a:spcBef>
                <a:spcPts val="2000"/>
              </a:spcBef>
              <a:buFont typeface="Wingdings 2" pitchFamily="18" charset="2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62856" y="2240280"/>
            <a:ext cx="3931920" cy="2103120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sz="1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spcBef>
                <a:spcPts val="2000"/>
              </a:spcBef>
              <a:buFont typeface="Wingdings 2" pitchFamily="18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5BEC0-99B3-714C-A2E9-1EB90E2929D0}" type="datetimeFigureOut">
              <a:rPr lang="en-US" smtClean="0"/>
              <a:pPr/>
              <a:t>3/30/10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925BD-EF00-4745-B391-E730D37EFB6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Freeform 7"/>
          <p:cNvSpPr/>
          <p:nvPr/>
        </p:nvSpPr>
        <p:spPr>
          <a:xfrm>
            <a:off x="280416" y="258580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Freeform 8"/>
          <p:cNvSpPr/>
          <p:nvPr/>
        </p:nvSpPr>
        <p:spPr>
          <a:xfrm>
            <a:off x="280416" y="6399213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2575" y="458788"/>
            <a:ext cx="8577263" cy="3884612"/>
          </a:xfrm>
          <a:noFill/>
          <a:ln w="44450">
            <a:solidFill>
              <a:schemeClr val="bg1"/>
            </a:solidFill>
            <a:miter lim="800000"/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none"/>
        </p:style>
        <p:txBody>
          <a:bodyPr vert="horz" lIns="91440" tIns="45720" rIns="91440" bIns="45720" rtlCol="0">
            <a:normAutofit/>
          </a:bodyPr>
          <a:lstStyle>
            <a:lvl1pPr marL="349250" indent="-349250" algn="l" defTabSz="914400" rtl="0" eaLnBrk="1" latinLnBrk="0" hangingPunct="1">
              <a:spcBef>
                <a:spcPts val="2000"/>
              </a:spcBef>
              <a:buFont typeface="Wingdings 2" pitchFamily="18" charset="2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2575" y="4920520"/>
            <a:ext cx="3931920" cy="1353312"/>
          </a:xfrm>
        </p:spPr>
        <p:txBody>
          <a:bodyPr anchor="t" anchorCtr="0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5BEC0-99B3-714C-A2E9-1EB90E2929D0}" type="datetimeFigureOut">
              <a:rPr lang="en-US" smtClean="0"/>
              <a:pPr/>
              <a:t>3/30/10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925BD-EF00-4745-B391-E730D37EFB6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3"/>
          </p:nvPr>
        </p:nvSpPr>
        <p:spPr>
          <a:xfrm>
            <a:off x="4927918" y="4899025"/>
            <a:ext cx="3931920" cy="1352458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300"/>
              </a:spcBef>
              <a:buNone/>
              <a:defRPr sz="1200" b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Freeform 9"/>
          <p:cNvSpPr/>
          <p:nvPr/>
        </p:nvSpPr>
        <p:spPr>
          <a:xfrm>
            <a:off x="280416" y="6399213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2"/>
          <p:cNvSpPr>
            <a:spLocks noGrp="1"/>
          </p:cNvSpPr>
          <p:nvPr>
            <p:ph type="pic" idx="14"/>
          </p:nvPr>
        </p:nvSpPr>
        <p:spPr>
          <a:xfrm>
            <a:off x="4745038" y="458788"/>
            <a:ext cx="4114800" cy="3884612"/>
          </a:xfrm>
          <a:noFill/>
          <a:ln w="44450">
            <a:solidFill>
              <a:schemeClr val="bg1"/>
            </a:solidFill>
            <a:miter lim="800000"/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none"/>
        </p:style>
        <p:txBody>
          <a:bodyPr vert="horz" lIns="91440" tIns="45720" rIns="91440" bIns="45720" rtlCol="0">
            <a:normAutofit/>
          </a:bodyPr>
          <a:lstStyle>
            <a:lvl1pPr marL="349250" indent="-349250" algn="l" defTabSz="914400" rtl="0" eaLnBrk="1" latinLnBrk="0" hangingPunct="1">
              <a:spcBef>
                <a:spcPts val="2000"/>
              </a:spcBef>
              <a:buFont typeface="Wingdings 2" pitchFamily="18" charset="2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2575" y="458788"/>
            <a:ext cx="4114800" cy="3884612"/>
          </a:xfrm>
          <a:noFill/>
          <a:ln w="44450">
            <a:solidFill>
              <a:schemeClr val="bg1"/>
            </a:solidFill>
            <a:miter lim="800000"/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none"/>
        </p:style>
        <p:txBody>
          <a:bodyPr vert="horz" lIns="91440" tIns="45720" rIns="91440" bIns="45720" rtlCol="0">
            <a:normAutofit/>
          </a:bodyPr>
          <a:lstStyle>
            <a:lvl1pPr marL="349250" indent="-349250" algn="l" defTabSz="914400" rtl="0" eaLnBrk="1" latinLnBrk="0" hangingPunct="1">
              <a:spcBef>
                <a:spcPts val="2000"/>
              </a:spcBef>
              <a:buFont typeface="Wingdings 2" pitchFamily="18" charset="2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2575" y="4920520"/>
            <a:ext cx="3931920" cy="1353312"/>
          </a:xfrm>
        </p:spPr>
        <p:txBody>
          <a:bodyPr anchor="t" anchorCtr="0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5BEC0-99B3-714C-A2E9-1EB90E2929D0}" type="datetimeFigureOut">
              <a:rPr lang="en-US" smtClean="0"/>
              <a:pPr/>
              <a:t>3/30/10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925BD-EF00-4745-B391-E730D37EFB6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3"/>
          </p:nvPr>
        </p:nvSpPr>
        <p:spPr>
          <a:xfrm>
            <a:off x="4927918" y="4899025"/>
            <a:ext cx="3931920" cy="1352458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300"/>
              </a:spcBef>
              <a:buNone/>
              <a:defRPr sz="1200" b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Freeform 9"/>
          <p:cNvSpPr/>
          <p:nvPr/>
        </p:nvSpPr>
        <p:spPr>
          <a:xfrm>
            <a:off x="280416" y="6399213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Video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2575" y="4920520"/>
            <a:ext cx="393192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82575" y="5563458"/>
            <a:ext cx="3931920" cy="652462"/>
          </a:xfrm>
        </p:spPr>
        <p:txBody>
          <a:bodyPr/>
          <a:lstStyle>
            <a:lvl1pPr marL="0" indent="0" algn="l">
              <a:spcBef>
                <a:spcPts val="300"/>
              </a:spcBef>
              <a:buNone/>
              <a:defRPr sz="1400" b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5BEC0-99B3-714C-A2E9-1EB90E2929D0}" type="datetimeFigureOut">
              <a:rPr lang="en-US" smtClean="0"/>
              <a:pPr/>
              <a:t>3/30/10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925BD-EF00-4745-B391-E730D37EFB6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3"/>
          </p:nvPr>
        </p:nvSpPr>
        <p:spPr>
          <a:xfrm>
            <a:off x="4927918" y="4899025"/>
            <a:ext cx="3931920" cy="1352458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300"/>
              </a:spcBef>
              <a:buNone/>
              <a:defRPr sz="1200" b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Freeform 9"/>
          <p:cNvSpPr/>
          <p:nvPr/>
        </p:nvSpPr>
        <p:spPr>
          <a:xfrm>
            <a:off x="280416" y="6399213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Media Placeholder 11"/>
          <p:cNvSpPr>
            <a:spLocks noGrp="1"/>
          </p:cNvSpPr>
          <p:nvPr>
            <p:ph type="media" sz="quarter" idx="14"/>
          </p:nvPr>
        </p:nvSpPr>
        <p:spPr>
          <a:xfrm>
            <a:off x="282575" y="458788"/>
            <a:ext cx="8577263" cy="3849624"/>
          </a:xfrm>
          <a:noFill/>
          <a:ln w="44450">
            <a:solidFill>
              <a:schemeClr val="bg1"/>
            </a:solidFill>
            <a:miter lim="800000"/>
          </a:ln>
          <a:effectLst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none"/>
        </p:style>
        <p:txBody>
          <a:bodyPr vert="horz" lIns="91440" tIns="45720" rIns="91440" bIns="45720" rtlCol="0">
            <a:normAutofit/>
          </a:bodyPr>
          <a:lstStyle>
            <a:lvl1pPr marL="349250" indent="-349250" algn="l" defTabSz="914400" rtl="0" eaLnBrk="1" latinLnBrk="0" hangingPunct="1">
              <a:spcBef>
                <a:spcPts val="2000"/>
              </a:spcBef>
              <a:buFont typeface="Wingdings 2" pitchFamily="18" charset="2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dirty="0" smtClean="0"/>
              <a:t>Click icon to add media</a:t>
            </a:r>
            <a:endParaRPr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5BEC0-99B3-714C-A2E9-1EB90E2929D0}" type="datetimeFigureOut">
              <a:rPr lang="en-US" smtClean="0"/>
              <a:pPr/>
              <a:t>3/30/10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925BD-EF00-4745-B391-E730D37EFB6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reeform 6"/>
          <p:cNvSpPr/>
          <p:nvPr/>
        </p:nvSpPr>
        <p:spPr>
          <a:xfrm>
            <a:off x="280416" y="1525588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Freeform 7"/>
          <p:cNvSpPr/>
          <p:nvPr/>
        </p:nvSpPr>
        <p:spPr>
          <a:xfrm>
            <a:off x="280416" y="6399213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458788"/>
            <a:ext cx="1447800" cy="57927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41350" y="458788"/>
            <a:ext cx="6521450" cy="57927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5BEC0-99B3-714C-A2E9-1EB90E2929D0}" type="datetimeFigureOut">
              <a:rPr lang="en-US" smtClean="0"/>
              <a:pPr/>
              <a:t>3/30/10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925BD-EF00-4745-B391-E730D37EFB6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reeform 6"/>
          <p:cNvSpPr/>
          <p:nvPr/>
        </p:nvSpPr>
        <p:spPr>
          <a:xfrm>
            <a:off x="280416" y="258580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Freeform 7"/>
          <p:cNvSpPr/>
          <p:nvPr/>
        </p:nvSpPr>
        <p:spPr>
          <a:xfrm>
            <a:off x="280416" y="6399213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2000"/>
              </a:spcBef>
              <a:defRPr/>
            </a:lvl1pPr>
            <a:lvl2pPr>
              <a:spcBef>
                <a:spcPts val="600"/>
              </a:spcBef>
              <a:defRPr/>
            </a:lvl2pPr>
            <a:lvl3pPr>
              <a:spcBef>
                <a:spcPts val="600"/>
              </a:spcBef>
              <a:defRPr/>
            </a:lvl3pPr>
            <a:lvl4pPr>
              <a:spcBef>
                <a:spcPts val="600"/>
              </a:spcBef>
              <a:defRPr/>
            </a:lvl4pPr>
            <a:lvl5pPr>
              <a:spcBef>
                <a:spcPts val="600"/>
              </a:spcBef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5BEC0-99B3-714C-A2E9-1EB90E2929D0}" type="datetimeFigureOut">
              <a:rPr lang="en-US" smtClean="0"/>
              <a:pPr/>
              <a:t>3/30/10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925BD-EF00-4745-B391-E730D37EFB6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9" name="Freeform 18"/>
          <p:cNvSpPr/>
          <p:nvPr/>
        </p:nvSpPr>
        <p:spPr>
          <a:xfrm>
            <a:off x="280416" y="1525588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0" name="Freeform 19"/>
          <p:cNvSpPr/>
          <p:nvPr/>
        </p:nvSpPr>
        <p:spPr>
          <a:xfrm>
            <a:off x="280416" y="6399213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2371725" y="381000"/>
            <a:ext cx="4400550" cy="3048000"/>
          </a:xfrm>
          <a:noFill/>
          <a:ln w="44450">
            <a:solidFill>
              <a:schemeClr val="bg1"/>
            </a:solidFill>
            <a:miter lim="800000"/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none"/>
        </p:style>
        <p:txBody>
          <a:bodyPr>
            <a:normAutofit/>
          </a:bodyPr>
          <a:lstStyle>
            <a:lvl1pPr>
              <a:buNone/>
              <a:defRPr sz="2000"/>
            </a:lvl1pPr>
          </a:lstStyle>
          <a:p>
            <a:r>
              <a:rPr lang="en-US" dirty="0" smtClean="0"/>
              <a:t>Click icon to add picture</a:t>
            </a:r>
            <a:endParaRPr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1350" y="4146363"/>
            <a:ext cx="7856538" cy="1470025"/>
          </a:xfrm>
        </p:spPr>
        <p:txBody>
          <a:bodyPr>
            <a:no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1350" y="5620871"/>
            <a:ext cx="7856538" cy="614081"/>
          </a:xfrm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5BEC0-99B3-714C-A2E9-1EB90E2929D0}" type="datetimeFigureOut">
              <a:rPr lang="en-US" smtClean="0"/>
              <a:pPr/>
              <a:t>3/30/10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925BD-EF00-4745-B391-E730D37EFB6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017059"/>
            <a:ext cx="7772400" cy="1655064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5400" b="0" kern="1200" cap="none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3662979"/>
            <a:ext cx="7772400" cy="1500187"/>
          </a:xfrm>
        </p:spPr>
        <p:txBody>
          <a:bodyPr vert="horz" lIns="91440" tIns="45720" rIns="91440" bIns="45720" rtlCol="0" anchor="t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ctr" defTabSz="914400" rtl="0" eaLnBrk="1" latinLnBrk="0" hangingPunct="1">
              <a:lnSpc>
                <a:spcPts val="2000"/>
              </a:lnSpc>
              <a:spcBef>
                <a:spcPts val="2000"/>
              </a:spcBef>
              <a:buFont typeface="Wingdings 2" pitchFamily="18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5BEC0-99B3-714C-A2E9-1EB90E2929D0}" type="datetimeFigureOut">
              <a:rPr lang="en-US" smtClean="0"/>
              <a:pPr/>
              <a:t>3/30/10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925BD-EF00-4745-B391-E730D37EFB6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41350" y="1600200"/>
            <a:ext cx="3749040" cy="4651375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49501" y="1600200"/>
            <a:ext cx="3749040" cy="4651375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5BEC0-99B3-714C-A2E9-1EB90E2929D0}" type="datetimeFigureOut">
              <a:rPr lang="en-US" smtClean="0"/>
              <a:pPr/>
              <a:t>3/30/10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925BD-EF00-4745-B391-E730D37EFB6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reeform 15"/>
          <p:cNvSpPr/>
          <p:nvPr/>
        </p:nvSpPr>
        <p:spPr>
          <a:xfrm>
            <a:off x="280416" y="1525588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7" name="Freeform 16"/>
          <p:cNvSpPr/>
          <p:nvPr/>
        </p:nvSpPr>
        <p:spPr>
          <a:xfrm>
            <a:off x="280416" y="6399213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1350" y="1532964"/>
            <a:ext cx="3749040" cy="833718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30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50" y="2362200"/>
            <a:ext cx="3749040" cy="3889375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2601" y="1532964"/>
            <a:ext cx="3749040" cy="833718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30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2601" y="2362200"/>
            <a:ext cx="3749040" cy="3889375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5BEC0-99B3-714C-A2E9-1EB90E2929D0}" type="datetimeFigureOut">
              <a:rPr lang="en-US" smtClean="0"/>
              <a:pPr/>
              <a:t>3/30/10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925BD-EF00-4745-B391-E730D37EFB6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Freeform 9"/>
          <p:cNvSpPr/>
          <p:nvPr/>
        </p:nvSpPr>
        <p:spPr>
          <a:xfrm>
            <a:off x="280416" y="1525588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1" name="Freeform 10"/>
          <p:cNvSpPr/>
          <p:nvPr/>
        </p:nvSpPr>
        <p:spPr>
          <a:xfrm>
            <a:off x="280416" y="6399213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5BEC0-99B3-714C-A2E9-1EB90E2929D0}" type="datetimeFigureOut">
              <a:rPr lang="en-US" smtClean="0"/>
              <a:pPr/>
              <a:t>3/30/10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925BD-EF00-4745-B391-E730D37EFB6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Freeform 5"/>
          <p:cNvSpPr/>
          <p:nvPr/>
        </p:nvSpPr>
        <p:spPr>
          <a:xfrm>
            <a:off x="280416" y="1525588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7" name="Freeform 6"/>
          <p:cNvSpPr/>
          <p:nvPr/>
        </p:nvSpPr>
        <p:spPr>
          <a:xfrm>
            <a:off x="280416" y="6399213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Freeform 7"/>
          <p:cNvSpPr/>
          <p:nvPr/>
        </p:nvSpPr>
        <p:spPr>
          <a:xfrm>
            <a:off x="280416" y="1525588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Freeform 8"/>
          <p:cNvSpPr/>
          <p:nvPr/>
        </p:nvSpPr>
        <p:spPr>
          <a:xfrm>
            <a:off x="280416" y="6399213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Freeform 9"/>
          <p:cNvSpPr/>
          <p:nvPr/>
        </p:nvSpPr>
        <p:spPr>
          <a:xfrm>
            <a:off x="280416" y="1525588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1" name="Freeform 10"/>
          <p:cNvSpPr/>
          <p:nvPr/>
        </p:nvSpPr>
        <p:spPr>
          <a:xfrm>
            <a:off x="280416" y="6399213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Freeform 11"/>
          <p:cNvSpPr/>
          <p:nvPr/>
        </p:nvSpPr>
        <p:spPr>
          <a:xfrm>
            <a:off x="280416" y="1525588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3" name="Freeform 12"/>
          <p:cNvSpPr/>
          <p:nvPr/>
        </p:nvSpPr>
        <p:spPr>
          <a:xfrm>
            <a:off x="280416" y="6399213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5BEC0-99B3-714C-A2E9-1EB90E2929D0}" type="datetimeFigureOut">
              <a:rPr lang="en-US" smtClean="0"/>
              <a:pPr/>
              <a:t>3/30/10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925BD-EF00-4745-B391-E730D37EFB6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4340" y="802910"/>
            <a:ext cx="3474720" cy="116205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62010" y="449705"/>
            <a:ext cx="3931920" cy="5781388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4340" y="2057399"/>
            <a:ext cx="3474720" cy="3733801"/>
          </a:xfrm>
        </p:spPr>
        <p:txBody>
          <a:bodyPr>
            <a:normAutofit/>
          </a:bodyPr>
          <a:lstStyle>
            <a:lvl1pPr marL="0" indent="0" algn="ctr">
              <a:lnSpc>
                <a:spcPct val="110000"/>
              </a:lnSpc>
              <a:buNone/>
              <a:defRPr sz="1800" b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5BEC0-99B3-714C-A2E9-1EB90E2929D0}" type="datetimeFigureOut">
              <a:rPr lang="en-US" smtClean="0"/>
              <a:pPr/>
              <a:t>3/30/10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925BD-EF00-4745-B391-E730D37EFB6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Freeform 7"/>
          <p:cNvSpPr/>
          <p:nvPr/>
        </p:nvSpPr>
        <p:spPr>
          <a:xfrm>
            <a:off x="280416" y="258580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Freeform 8"/>
          <p:cNvSpPr/>
          <p:nvPr/>
        </p:nvSpPr>
        <p:spPr>
          <a:xfrm>
            <a:off x="280416" y="6399213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1350" y="107576"/>
            <a:ext cx="7856538" cy="1310062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8565" y="1600200"/>
            <a:ext cx="7878788" cy="46392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505200" y="6356350"/>
            <a:ext cx="2133600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ctr">
              <a:defRPr sz="110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fld id="{9AF5BEC0-99B3-714C-A2E9-1EB90E2929D0}" type="datetimeFigureOut">
              <a:rPr lang="en-US" smtClean="0"/>
              <a:pPr/>
              <a:t>3/30/10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0416" y="6356350"/>
            <a:ext cx="2895600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l">
              <a:defRPr sz="110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77200" y="6356350"/>
            <a:ext cx="762000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fld id="{747925BD-EF00-4745-B391-E730D37EFB6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</p:sldLayoutIdLst>
  <p:txStyles>
    <p:titleStyle>
      <a:lvl1pPr algn="ctr" defTabSz="914400" rtl="0" eaLnBrk="1" latinLnBrk="0" hangingPunct="1">
        <a:spcBef>
          <a:spcPct val="0"/>
        </a:spcBef>
        <a:buNone/>
        <a:defRPr sz="4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9250" indent="-349250" algn="l" defTabSz="914400" rtl="0" eaLnBrk="1" latinLnBrk="0" hangingPunct="1">
        <a:spcBef>
          <a:spcPts val="2000"/>
        </a:spcBef>
        <a:buFont typeface="Wingdings 2" pitchFamily="18" charset="2"/>
        <a:buChar char="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tx1">
            <a:lumMod val="65000"/>
          </a:schemeClr>
        </a:buClr>
        <a:buFont typeface="Wingdings 2" pitchFamily="18" charset="2"/>
        <a:buChar char="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68375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63650" indent="-295275" algn="l" defTabSz="914400" rtl="0" eaLnBrk="1" latinLnBrk="0" hangingPunct="1">
        <a:spcBef>
          <a:spcPts val="600"/>
        </a:spcBef>
        <a:buClr>
          <a:schemeClr val="tx1">
            <a:lumMod val="65000"/>
          </a:schemeClr>
        </a:buClr>
        <a:buFont typeface="Wingdings 2" pitchFamily="18" charset="2"/>
        <a:buChar char="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546225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>
                <a:latin typeface="Times New Roman"/>
                <a:ea typeface="Times New Roman"/>
                <a:cs typeface="Times New Roman"/>
              </a:rPr>
              <a:t>Victorian Era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______________________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439749" y="3164540"/>
            <a:ext cx="23813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i="1" dirty="0" smtClean="0"/>
              <a:t>1837</a:t>
            </a:r>
            <a:r>
              <a:rPr lang="en-US" dirty="0" smtClean="0"/>
              <a:t> - 1901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u="sng" kern="0" dirty="0" smtClean="0">
                <a:latin typeface="Times New Roman"/>
                <a:ea typeface="Times New Roman"/>
                <a:cs typeface="Times New Roman"/>
              </a:rPr>
              <a:t>Royalty/Titled Class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7950" marR="0" indent="-4572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AutoNum type="arabicPeriod"/>
            </a:pPr>
            <a:r>
              <a:rPr lang="en-US" dirty="0" smtClean="0">
                <a:latin typeface="Times New Roman"/>
                <a:ea typeface="Times New Roman"/>
                <a:cs typeface="Times New Roman"/>
              </a:rPr>
              <a:t>   Multiple dwellings – ____________________</a:t>
            </a:r>
          </a:p>
          <a:p>
            <a:pPr marL="107950" marR="0" indent="-4572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AutoNum type="arabicPeriod"/>
            </a:pPr>
            <a:r>
              <a:rPr lang="en-US" dirty="0" smtClean="0">
                <a:latin typeface="Times New Roman"/>
                <a:ea typeface="Times New Roman"/>
                <a:cs typeface="Times New Roman"/>
              </a:rPr>
              <a:t>   _______ activities (hunting, riding, _______, parties and 	balls, _____ etc.)</a:t>
            </a:r>
          </a:p>
          <a:p>
            <a:pPr marL="107950" marR="0" indent="-4572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AutoNum type="arabicPeriod"/>
            </a:pPr>
            <a:r>
              <a:rPr lang="en-US" dirty="0" smtClean="0">
                <a:latin typeface="Times New Roman"/>
                <a:ea typeface="Times New Roman"/>
                <a:cs typeface="Times New Roman"/>
              </a:rPr>
              <a:t>   ________ = business – ________________</a:t>
            </a:r>
          </a:p>
          <a:p>
            <a:pPr marL="444500" lvl="1" indent="-457200">
              <a:lnSpc>
                <a:spcPct val="150000"/>
              </a:lnSpc>
              <a:spcBef>
                <a:spcPts val="0"/>
              </a:spcBef>
              <a:buNone/>
            </a:pPr>
            <a:r>
              <a:rPr lang="en-US" dirty="0" smtClean="0">
                <a:latin typeface="Times New Roman"/>
                <a:ea typeface="Times New Roman"/>
                <a:cs typeface="Times New Roman"/>
              </a:rPr>
              <a:t>		17/18 – introduced into ____-_ (________ ball)</a:t>
            </a:r>
          </a:p>
          <a:p>
            <a:pPr marL="107950" marR="0" indent="-4572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AutoNum type="arabicPeriod"/>
            </a:pPr>
            <a:r>
              <a:rPr lang="en-US" dirty="0" smtClean="0">
                <a:latin typeface="Times New Roman"/>
                <a:ea typeface="Times New Roman"/>
                <a:cs typeface="Times New Roman"/>
              </a:rPr>
              <a:t>    __________ find husband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997866" y="1834680"/>
            <a:ext cx="29874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/>
              <a:t>City and Country Estates</a:t>
            </a:r>
            <a:endParaRPr lang="en-US" b="1" i="1" dirty="0"/>
          </a:p>
        </p:txBody>
      </p:sp>
      <p:sp>
        <p:nvSpPr>
          <p:cNvPr id="5" name="TextBox 4"/>
          <p:cNvSpPr txBox="1"/>
          <p:nvPr/>
        </p:nvSpPr>
        <p:spPr>
          <a:xfrm>
            <a:off x="1175507" y="2381557"/>
            <a:ext cx="24166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/>
              <a:t>Leisure</a:t>
            </a:r>
            <a:endParaRPr lang="en-US" b="1" i="1" dirty="0"/>
          </a:p>
        </p:txBody>
      </p:sp>
      <p:sp>
        <p:nvSpPr>
          <p:cNvPr id="6" name="TextBox 5"/>
          <p:cNvSpPr txBox="1"/>
          <p:nvPr/>
        </p:nvSpPr>
        <p:spPr>
          <a:xfrm>
            <a:off x="5794657" y="2381557"/>
            <a:ext cx="24166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operas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392667" y="2910792"/>
            <a:ext cx="99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/>
              <a:t>travel</a:t>
            </a:r>
            <a:endParaRPr lang="en-US" b="1" i="1" dirty="0"/>
          </a:p>
        </p:txBody>
      </p:sp>
      <p:sp>
        <p:nvSpPr>
          <p:cNvPr id="8" name="TextBox 7"/>
          <p:cNvSpPr txBox="1"/>
          <p:nvPr/>
        </p:nvSpPr>
        <p:spPr>
          <a:xfrm>
            <a:off x="1263706" y="3449412"/>
            <a:ext cx="11705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/>
              <a:t>Parties</a:t>
            </a:r>
            <a:endParaRPr lang="en-US" b="1" i="1" dirty="0"/>
          </a:p>
        </p:txBody>
      </p:sp>
      <p:sp>
        <p:nvSpPr>
          <p:cNvPr id="9" name="TextBox 8"/>
          <p:cNvSpPr txBox="1"/>
          <p:nvPr/>
        </p:nvSpPr>
        <p:spPr>
          <a:xfrm>
            <a:off x="4198255" y="3449412"/>
            <a:ext cx="24166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/>
              <a:t>f</a:t>
            </a:r>
            <a:r>
              <a:rPr lang="en-US" b="1" i="1" dirty="0" smtClean="0"/>
              <a:t>ind a husband</a:t>
            </a:r>
            <a:endParaRPr lang="en-US" b="1" i="1" dirty="0"/>
          </a:p>
        </p:txBody>
      </p:sp>
      <p:sp>
        <p:nvSpPr>
          <p:cNvPr id="10" name="TextBox 9"/>
          <p:cNvSpPr txBox="1"/>
          <p:nvPr/>
        </p:nvSpPr>
        <p:spPr>
          <a:xfrm>
            <a:off x="4268815" y="3968128"/>
            <a:ext cx="9878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/>
              <a:t>society</a:t>
            </a:r>
            <a:endParaRPr lang="en-US" b="1" i="1" dirty="0"/>
          </a:p>
        </p:txBody>
      </p:sp>
      <p:sp>
        <p:nvSpPr>
          <p:cNvPr id="11" name="TextBox 10"/>
          <p:cNvSpPr txBox="1"/>
          <p:nvPr/>
        </p:nvSpPr>
        <p:spPr>
          <a:xfrm>
            <a:off x="5256642" y="3968128"/>
            <a:ext cx="13582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/>
              <a:t>debutante</a:t>
            </a:r>
            <a:endParaRPr lang="en-US" b="1" i="1" dirty="0"/>
          </a:p>
        </p:txBody>
      </p:sp>
      <p:sp>
        <p:nvSpPr>
          <p:cNvPr id="12" name="TextBox 11"/>
          <p:cNvSpPr txBox="1"/>
          <p:nvPr/>
        </p:nvSpPr>
        <p:spPr>
          <a:xfrm>
            <a:off x="1084844" y="4496229"/>
            <a:ext cx="24166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/>
              <a:t>2-3 Seasons to</a:t>
            </a:r>
            <a:endParaRPr lang="en-US" b="1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Royalty and Titled Class </a:t>
            </a:r>
            <a:br>
              <a:rPr lang="en-US" dirty="0" smtClean="0"/>
            </a:br>
            <a:r>
              <a:rPr lang="en-US" i="1" dirty="0" smtClean="0"/>
              <a:t>continued …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  <a:buNone/>
              <a:tabLst>
                <a:tab pos="228600" algn="l"/>
              </a:tabLst>
            </a:pPr>
            <a:r>
              <a:rPr lang="en-US" dirty="0" smtClean="0">
                <a:latin typeface="Times New Roman"/>
                <a:ea typeface="Times New Roman"/>
                <a:cs typeface="Times New Roman"/>
              </a:rPr>
              <a:t>30+ Unmarried Women</a:t>
            </a:r>
          </a:p>
          <a:p>
            <a:pPr marL="0" marR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342900" algn="l"/>
              </a:tabLst>
            </a:pPr>
            <a:r>
              <a:rPr lang="en-US" dirty="0" smtClean="0">
                <a:latin typeface="Times New Roman"/>
                <a:ea typeface="Times New Roman"/>
                <a:cs typeface="Times New Roman"/>
              </a:rPr>
              <a:t>	 _____ – flawed – appearance &amp;/or  personality</a:t>
            </a:r>
          </a:p>
          <a:p>
            <a:pPr marL="0" marR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342900" algn="l"/>
              </a:tabLst>
            </a:pPr>
            <a:endParaRPr lang="en-US" dirty="0" smtClean="0">
              <a:latin typeface="Times New Roman"/>
              <a:ea typeface="Times New Roman"/>
              <a:cs typeface="Times New Roman"/>
            </a:endParaRPr>
          </a:p>
          <a:p>
            <a:pPr marL="0" marR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342900" algn="l"/>
              </a:tabLst>
            </a:pPr>
            <a:r>
              <a:rPr lang="en-US" dirty="0" smtClean="0">
                <a:latin typeface="Times New Roman"/>
                <a:ea typeface="Times New Roman"/>
                <a:cs typeface="Times New Roman"/>
              </a:rPr>
              <a:t>“Maiden aunt”   “dusty ______ books in a library”</a:t>
            </a:r>
          </a:p>
          <a:p>
            <a:pPr marL="0" marR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342900" algn="l"/>
              </a:tabLst>
            </a:pPr>
            <a:r>
              <a:rPr lang="en-US" dirty="0" smtClean="0">
                <a:latin typeface="Times New Roman"/>
                <a:ea typeface="Times New Roman"/>
                <a:cs typeface="Times New Roman"/>
              </a:rPr>
              <a:t>__________ – generosity – other family members – support</a:t>
            </a:r>
          </a:p>
          <a:p>
            <a:pPr marL="0" marR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342900" algn="l"/>
              </a:tabLst>
            </a:pPr>
            <a:r>
              <a:rPr lang="en-US" dirty="0" smtClean="0">
                <a:latin typeface="Times New Roman"/>
                <a:ea typeface="Times New Roman"/>
                <a:cs typeface="Times New Roman"/>
              </a:rPr>
              <a:t>__________-- fortunate</a:t>
            </a:r>
          </a:p>
          <a:p>
            <a:pPr marL="0" marR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342900" algn="l"/>
              </a:tabLst>
            </a:pPr>
            <a:r>
              <a:rPr lang="en-US" dirty="0" smtClean="0">
                <a:latin typeface="Times New Roman"/>
                <a:ea typeface="Times New Roman"/>
                <a:cs typeface="Times New Roman"/>
              </a:rPr>
              <a:t>_______ possibilities –old widower -- ______ for children 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122586" y="2205144"/>
            <a:ext cx="9765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/>
              <a:t>Pitied </a:t>
            </a:r>
            <a:endParaRPr lang="en-US" b="1" i="1" dirty="0"/>
          </a:p>
        </p:txBody>
      </p:sp>
      <p:sp>
        <p:nvSpPr>
          <p:cNvPr id="5" name="TextBox 4"/>
          <p:cNvSpPr txBox="1"/>
          <p:nvPr/>
        </p:nvSpPr>
        <p:spPr>
          <a:xfrm>
            <a:off x="3609790" y="3264746"/>
            <a:ext cx="9941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/>
              <a:t>useless</a:t>
            </a:r>
            <a:endParaRPr lang="en-US" b="1" i="1" dirty="0"/>
          </a:p>
        </p:txBody>
      </p:sp>
      <p:sp>
        <p:nvSpPr>
          <p:cNvPr id="6" name="TextBox 5"/>
          <p:cNvSpPr txBox="1"/>
          <p:nvPr/>
        </p:nvSpPr>
        <p:spPr>
          <a:xfrm>
            <a:off x="760972" y="3818744"/>
            <a:ext cx="1585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/>
              <a:t>Reliant on the</a:t>
            </a:r>
            <a:endParaRPr lang="en-US" b="1" i="1" dirty="0"/>
          </a:p>
        </p:txBody>
      </p:sp>
      <p:sp>
        <p:nvSpPr>
          <p:cNvPr id="7" name="TextBox 6"/>
          <p:cNvSpPr txBox="1"/>
          <p:nvPr/>
        </p:nvSpPr>
        <p:spPr>
          <a:xfrm>
            <a:off x="764830" y="4392649"/>
            <a:ext cx="24166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/>
              <a:t>Governess</a:t>
            </a:r>
            <a:endParaRPr lang="en-US" b="1" i="1" dirty="0"/>
          </a:p>
        </p:txBody>
      </p:sp>
      <p:sp>
        <p:nvSpPr>
          <p:cNvPr id="8" name="TextBox 7"/>
          <p:cNvSpPr txBox="1"/>
          <p:nvPr/>
        </p:nvSpPr>
        <p:spPr>
          <a:xfrm>
            <a:off x="747190" y="4957165"/>
            <a:ext cx="10873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/>
              <a:t>Marriage</a:t>
            </a:r>
            <a:endParaRPr lang="en-US" b="1" i="1" dirty="0"/>
          </a:p>
        </p:txBody>
      </p:sp>
      <p:sp>
        <p:nvSpPr>
          <p:cNvPr id="9" name="TextBox 8"/>
          <p:cNvSpPr txBox="1"/>
          <p:nvPr/>
        </p:nvSpPr>
        <p:spPr>
          <a:xfrm>
            <a:off x="5391403" y="4957165"/>
            <a:ext cx="14704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/>
              <a:t>mother</a:t>
            </a:r>
            <a:endParaRPr lang="en-US" b="1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u="sng" dirty="0" smtClean="0">
                <a:latin typeface="Times New Roman"/>
                <a:ea typeface="Times New Roman"/>
                <a:cs typeface="Times New Roman"/>
              </a:rPr>
              <a:t>Education</a:t>
            </a:r>
            <a:br>
              <a:rPr lang="en-US" b="1" u="sng" dirty="0" smtClean="0">
                <a:latin typeface="Times New Roman"/>
                <a:ea typeface="Times New Roman"/>
                <a:cs typeface="Times New Roman"/>
              </a:rPr>
            </a:br>
            <a:r>
              <a:rPr lang="en-US" b="1" u="sng" dirty="0" smtClean="0">
                <a:latin typeface="Times New Roman"/>
                <a:ea typeface="Times New Roman"/>
                <a:cs typeface="Times New Roman"/>
              </a:rPr>
              <a:t>Young Women –           Class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marR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>
                <a:latin typeface="Times New Roman"/>
                <a:ea typeface="Times New Roman"/>
                <a:cs typeface="Times New Roman"/>
              </a:rPr>
              <a:t>Purpose -- find _______&amp; be good ____ at home – governess &amp; ____ teacher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buNone/>
            </a:pPr>
            <a:endParaRPr lang="en-US" dirty="0" smtClean="0">
              <a:latin typeface="Times New Roman"/>
              <a:ea typeface="Times New Roman"/>
              <a:cs typeface="Times New Roman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>
                <a:latin typeface="Times New Roman"/>
                <a:ea typeface="Times New Roman"/>
                <a:cs typeface="Times New Roman"/>
              </a:rPr>
              <a:t>Subjects of ____:</a:t>
            </a:r>
          </a:p>
          <a:p>
            <a:pPr marL="0" marR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571500" algn="l"/>
              </a:tabLst>
            </a:pPr>
            <a:r>
              <a:rPr lang="en-US" dirty="0" smtClean="0">
                <a:latin typeface="Times New Roman"/>
                <a:ea typeface="Times New Roman"/>
                <a:cs typeface="Times New Roman"/>
              </a:rPr>
              <a:t>	______, ________, painting, music, French</a:t>
            </a:r>
          </a:p>
          <a:p>
            <a:pPr marL="0" marR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571500" algn="l"/>
              </a:tabLst>
            </a:pPr>
            <a:r>
              <a:rPr lang="en-US" dirty="0" smtClean="0">
                <a:latin typeface="Times New Roman"/>
                <a:ea typeface="Times New Roman"/>
                <a:cs typeface="Times New Roman"/>
              </a:rPr>
              <a:t>	Entertaining _____,  good hostess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buNone/>
              <a:tabLst>
                <a:tab pos="571500" algn="l"/>
              </a:tabLst>
            </a:pPr>
            <a:r>
              <a:rPr lang="en-US" dirty="0" smtClean="0">
                <a:latin typeface="Times New Roman"/>
                <a:ea typeface="Times New Roman"/>
                <a:cs typeface="Times New Roman"/>
              </a:rPr>
              <a:t>	__________ – household staff, planning meals &amp; 	parties 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657244" y="1834680"/>
            <a:ext cx="11353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/>
              <a:t>husband</a:t>
            </a:r>
            <a:endParaRPr lang="en-US" b="1" i="1" dirty="0"/>
          </a:p>
        </p:txBody>
      </p:sp>
      <p:sp>
        <p:nvSpPr>
          <p:cNvPr id="5" name="TextBox 4"/>
          <p:cNvSpPr txBox="1"/>
          <p:nvPr/>
        </p:nvSpPr>
        <p:spPr>
          <a:xfrm>
            <a:off x="5044965" y="1834680"/>
            <a:ext cx="7232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/>
              <a:t>wife</a:t>
            </a:r>
            <a:endParaRPr lang="en-US" b="1" i="1" dirty="0"/>
          </a:p>
        </p:txBody>
      </p:sp>
      <p:sp>
        <p:nvSpPr>
          <p:cNvPr id="6" name="TextBox 5"/>
          <p:cNvSpPr txBox="1"/>
          <p:nvPr/>
        </p:nvSpPr>
        <p:spPr>
          <a:xfrm>
            <a:off x="952545" y="2399198"/>
            <a:ext cx="8467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/>
              <a:t>music</a:t>
            </a:r>
            <a:endParaRPr lang="en-US" b="1" i="1" dirty="0"/>
          </a:p>
        </p:txBody>
      </p:sp>
      <p:sp>
        <p:nvSpPr>
          <p:cNvPr id="7" name="TextBox 6"/>
          <p:cNvSpPr txBox="1"/>
          <p:nvPr/>
        </p:nvSpPr>
        <p:spPr>
          <a:xfrm>
            <a:off x="2092774" y="3122484"/>
            <a:ext cx="9236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/>
              <a:t>study</a:t>
            </a:r>
            <a:endParaRPr lang="en-US" b="1" i="1" dirty="0"/>
          </a:p>
        </p:txBody>
      </p:sp>
      <p:sp>
        <p:nvSpPr>
          <p:cNvPr id="8" name="TextBox 7"/>
          <p:cNvSpPr txBox="1"/>
          <p:nvPr/>
        </p:nvSpPr>
        <p:spPr>
          <a:xfrm>
            <a:off x="1305340" y="3634078"/>
            <a:ext cx="10231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/>
              <a:t>Sewing</a:t>
            </a:r>
            <a:endParaRPr lang="en-US" b="1" i="1" dirty="0"/>
          </a:p>
        </p:txBody>
      </p:sp>
      <p:sp>
        <p:nvSpPr>
          <p:cNvPr id="9" name="TextBox 8"/>
          <p:cNvSpPr txBox="1"/>
          <p:nvPr/>
        </p:nvSpPr>
        <p:spPr>
          <a:xfrm>
            <a:off x="2286814" y="3634078"/>
            <a:ext cx="15057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/>
              <a:t>embroidery</a:t>
            </a:r>
            <a:endParaRPr lang="en-US" b="1" i="1" dirty="0"/>
          </a:p>
        </p:txBody>
      </p:sp>
      <p:sp>
        <p:nvSpPr>
          <p:cNvPr id="10" name="TextBox 9"/>
          <p:cNvSpPr txBox="1"/>
          <p:nvPr/>
        </p:nvSpPr>
        <p:spPr>
          <a:xfrm>
            <a:off x="2787076" y="4179820"/>
            <a:ext cx="10054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/>
              <a:t>guests</a:t>
            </a:r>
            <a:endParaRPr lang="en-US" b="1" i="1" dirty="0"/>
          </a:p>
        </p:txBody>
      </p:sp>
      <p:sp>
        <p:nvSpPr>
          <p:cNvPr id="11" name="TextBox 10"/>
          <p:cNvSpPr txBox="1"/>
          <p:nvPr/>
        </p:nvSpPr>
        <p:spPr>
          <a:xfrm>
            <a:off x="1305340" y="4549152"/>
            <a:ext cx="14817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/>
              <a:t>Management</a:t>
            </a:r>
            <a:endParaRPr lang="en-US" b="1" i="1" dirty="0"/>
          </a:p>
        </p:txBody>
      </p:sp>
      <p:sp>
        <p:nvSpPr>
          <p:cNvPr id="12" name="TextBox 11"/>
          <p:cNvSpPr txBox="1"/>
          <p:nvPr/>
        </p:nvSpPr>
        <p:spPr>
          <a:xfrm>
            <a:off x="5044965" y="709752"/>
            <a:ext cx="24166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latin typeface="+mj-lt"/>
              </a:rPr>
              <a:t>Titled</a:t>
            </a:r>
            <a:endParaRPr lang="en-US" sz="4000" b="1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u="sng" dirty="0" smtClean="0">
                <a:latin typeface="Times New Roman"/>
                <a:ea typeface="Times New Roman"/>
                <a:cs typeface="Times New Roman"/>
              </a:rPr>
              <a:t>Education </a:t>
            </a:r>
            <a:br>
              <a:rPr lang="en-US" b="1" u="sng" dirty="0" smtClean="0">
                <a:latin typeface="Times New Roman"/>
                <a:ea typeface="Times New Roman"/>
                <a:cs typeface="Times New Roman"/>
              </a:rPr>
            </a:br>
            <a:r>
              <a:rPr lang="en-US" b="1" u="sng" dirty="0" smtClean="0">
                <a:latin typeface="Times New Roman"/>
                <a:ea typeface="Times New Roman"/>
                <a:cs typeface="Times New Roman"/>
              </a:rPr>
              <a:t>Young Men – Titled Class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marR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685800" algn="l"/>
                <a:tab pos="1143000" algn="l"/>
              </a:tabLst>
            </a:pPr>
            <a:r>
              <a:rPr lang="en-US" dirty="0" smtClean="0">
                <a:latin typeface="Times New Roman"/>
                <a:ea typeface="Times New Roman"/>
                <a:cs typeface="Times New Roman"/>
              </a:rPr>
              <a:t>______________  (0-4 yrs.)</a:t>
            </a:r>
          </a:p>
          <a:p>
            <a:pPr marL="0" marR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685800" algn="l"/>
              </a:tabLst>
            </a:pPr>
            <a:r>
              <a:rPr lang="en-US" dirty="0" smtClean="0">
                <a:latin typeface="Times New Roman"/>
                <a:ea typeface="Times New Roman"/>
                <a:cs typeface="Times New Roman"/>
              </a:rPr>
              <a:t>live-in ________ (5-7 yrs.)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buNone/>
              <a:tabLst>
                <a:tab pos="685800" algn="l"/>
              </a:tabLst>
            </a:pPr>
            <a:r>
              <a:rPr lang="en-US" dirty="0" smtClean="0">
                <a:latin typeface="Times New Roman"/>
                <a:ea typeface="Times New Roman"/>
                <a:cs typeface="Times New Roman"/>
              </a:rPr>
              <a:t>_____________  school (8-16 yrs.)</a:t>
            </a:r>
          </a:p>
          <a:p>
            <a:pPr marL="0" marR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457200" algn="l"/>
                <a:tab pos="685800" algn="l"/>
              </a:tabLst>
            </a:pPr>
            <a:r>
              <a:rPr lang="en-US" dirty="0" smtClean="0">
                <a:latin typeface="Times New Roman"/>
                <a:ea typeface="Times New Roman"/>
                <a:cs typeface="Times New Roman"/>
              </a:rPr>
              <a:t>fee to attend &amp; place secured at birth -- family name/title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buNone/>
              <a:tabLst>
                <a:tab pos="685800" algn="l"/>
              </a:tabLst>
            </a:pPr>
            <a:r>
              <a:rPr lang="en-US" dirty="0" smtClean="0">
                <a:latin typeface="Times New Roman"/>
                <a:ea typeface="Times New Roman"/>
                <a:cs typeface="Times New Roman"/>
              </a:rPr>
              <a:t>University – _______________ (17 –20/21 yrs.)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buNone/>
              <a:tabLst>
                <a:tab pos="457200" algn="l"/>
                <a:tab pos="571500" algn="l"/>
                <a:tab pos="685800" algn="l"/>
                <a:tab pos="742950" algn="l"/>
                <a:tab pos="914400" algn="l"/>
                <a:tab pos="1143000" algn="l"/>
              </a:tabLst>
            </a:pPr>
            <a:r>
              <a:rPr lang="en-US" dirty="0" smtClean="0">
                <a:latin typeface="Times New Roman"/>
                <a:ea typeface="Times New Roman"/>
                <a:cs typeface="Times New Roman"/>
              </a:rPr>
              <a:t>graduation – ____________________ exams  	________________ -- newspaper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buNone/>
              <a:tabLst>
                <a:tab pos="457200" algn="l"/>
                <a:tab pos="571500" algn="l"/>
                <a:tab pos="685800" algn="l"/>
                <a:tab pos="742950" algn="l"/>
                <a:tab pos="914400" algn="l"/>
                <a:tab pos="1143000" algn="l"/>
              </a:tabLst>
            </a:pPr>
            <a:r>
              <a:rPr lang="en-US" dirty="0" smtClean="0">
                <a:latin typeface="Times New Roman"/>
                <a:ea typeface="Times New Roman"/>
                <a:cs typeface="Times New Roman"/>
              </a:rPr>
              <a:t>	“_________” = failure _______ to family </a:t>
            </a:r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676404" y="1826427"/>
            <a:ext cx="125696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i="1" dirty="0" smtClean="0"/>
              <a:t>Governess</a:t>
            </a:r>
            <a:endParaRPr lang="en-US" b="1" i="1" dirty="0"/>
          </a:p>
        </p:txBody>
      </p:sp>
      <p:sp>
        <p:nvSpPr>
          <p:cNvPr id="5" name="Rectangle 4"/>
          <p:cNvSpPr/>
          <p:nvPr/>
        </p:nvSpPr>
        <p:spPr>
          <a:xfrm>
            <a:off x="1580554" y="2362784"/>
            <a:ext cx="7390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i="1" dirty="0" smtClean="0"/>
              <a:t>tutor</a:t>
            </a:r>
            <a:endParaRPr lang="en-US" b="1" i="1" dirty="0"/>
          </a:p>
        </p:txBody>
      </p:sp>
      <p:sp>
        <p:nvSpPr>
          <p:cNvPr id="6" name="Rectangle 5"/>
          <p:cNvSpPr/>
          <p:nvPr/>
        </p:nvSpPr>
        <p:spPr>
          <a:xfrm>
            <a:off x="793924" y="2732116"/>
            <a:ext cx="9554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i="1" dirty="0" smtClean="0"/>
              <a:t>Private</a:t>
            </a:r>
            <a:endParaRPr lang="en-US" b="1" i="1" dirty="0"/>
          </a:p>
        </p:txBody>
      </p:sp>
      <p:sp>
        <p:nvSpPr>
          <p:cNvPr id="7" name="Rectangle 6"/>
          <p:cNvSpPr/>
          <p:nvPr/>
        </p:nvSpPr>
        <p:spPr>
          <a:xfrm>
            <a:off x="2245369" y="3651720"/>
            <a:ext cx="22749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i="1" dirty="0" smtClean="0"/>
              <a:t>Oxford or Cambridge</a:t>
            </a:r>
            <a:endParaRPr lang="en-US" b="1" i="1" dirty="0"/>
          </a:p>
        </p:txBody>
      </p:sp>
      <p:sp>
        <p:nvSpPr>
          <p:cNvPr id="8" name="Rectangle 7"/>
          <p:cNvSpPr/>
          <p:nvPr/>
        </p:nvSpPr>
        <p:spPr>
          <a:xfrm>
            <a:off x="2280649" y="4021052"/>
            <a:ext cx="16993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i="1" dirty="0" smtClean="0"/>
              <a:t>comprehensive</a:t>
            </a:r>
            <a:endParaRPr lang="en-US" b="1" i="1" dirty="0"/>
          </a:p>
        </p:txBody>
      </p:sp>
      <p:sp>
        <p:nvSpPr>
          <p:cNvPr id="9" name="Rectangle 8"/>
          <p:cNvSpPr/>
          <p:nvPr/>
        </p:nvSpPr>
        <p:spPr>
          <a:xfrm>
            <a:off x="1122048" y="4390384"/>
            <a:ext cx="26337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i="1" dirty="0" smtClean="0"/>
              <a:t>Scores were published in</a:t>
            </a:r>
            <a:endParaRPr lang="en-US" b="1" i="1" dirty="0"/>
          </a:p>
        </p:txBody>
      </p:sp>
      <p:sp>
        <p:nvSpPr>
          <p:cNvPr id="10" name="Rectangle 9"/>
          <p:cNvSpPr/>
          <p:nvPr/>
        </p:nvSpPr>
        <p:spPr>
          <a:xfrm>
            <a:off x="1327634" y="4759716"/>
            <a:ext cx="12802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i="1" dirty="0" smtClean="0"/>
              <a:t>Sent down</a:t>
            </a:r>
            <a:endParaRPr lang="en-US" b="1" i="1" dirty="0"/>
          </a:p>
        </p:txBody>
      </p:sp>
      <p:sp>
        <p:nvSpPr>
          <p:cNvPr id="11" name="Rectangle 10"/>
          <p:cNvSpPr/>
          <p:nvPr/>
        </p:nvSpPr>
        <p:spPr>
          <a:xfrm>
            <a:off x="4011546" y="4759716"/>
            <a:ext cx="10606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i="1" dirty="0" smtClean="0"/>
              <a:t>disgrace</a:t>
            </a:r>
            <a:endParaRPr lang="en-US" b="1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u="sng" dirty="0" smtClean="0">
                <a:latin typeface="Times New Roman"/>
                <a:ea typeface="Times New Roman"/>
                <a:cs typeface="Times New Roman"/>
              </a:rPr>
              <a:t>Young Man’s - ______</a:t>
            </a:r>
            <a:r>
              <a:rPr lang="en-US" b="1" dirty="0" smtClean="0">
                <a:latin typeface="Times New Roman"/>
                <a:ea typeface="Times New Roman"/>
                <a:cs typeface="Times New Roman"/>
              </a:rPr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marR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>
                <a:latin typeface="Times New Roman"/>
                <a:ea typeface="Times New Roman"/>
                <a:cs typeface="Times New Roman"/>
              </a:rPr>
              <a:t>________– date of birth (</a:t>
            </a:r>
            <a:r>
              <a:rPr lang="en-US" i="1" dirty="0" smtClean="0">
                <a:latin typeface="Times New Roman"/>
                <a:ea typeface="Times New Roman"/>
                <a:cs typeface="Times New Roman"/>
              </a:rPr>
              <a:t>birth order)</a:t>
            </a:r>
            <a:endParaRPr lang="en-US" dirty="0" smtClean="0">
              <a:latin typeface="Times New Roman"/>
              <a:ea typeface="Times New Roman"/>
              <a:cs typeface="Times New Roman"/>
            </a:endParaRPr>
          </a:p>
          <a:p>
            <a:pPr marL="0" marR="0">
              <a:spcBef>
                <a:spcPts val="1000"/>
              </a:spcBef>
              <a:spcAft>
                <a:spcPts val="0"/>
              </a:spcAft>
              <a:buNone/>
              <a:tabLst>
                <a:tab pos="457200" algn="l"/>
                <a:tab pos="685800" algn="l"/>
              </a:tabLst>
            </a:pPr>
            <a:r>
              <a:rPr lang="en-US" dirty="0" smtClean="0">
                <a:latin typeface="Times New Roman"/>
                <a:ea typeface="Times New Roman"/>
                <a:cs typeface="Times New Roman"/>
              </a:rPr>
              <a:t>____________  -- inherit ____ wealth, estates, titles, privileges</a:t>
            </a:r>
            <a:endParaRPr lang="en-US" b="1" dirty="0" smtClean="0">
              <a:latin typeface="Times New Roman"/>
              <a:ea typeface="Times New Roman"/>
              <a:cs typeface="Times New Roman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>
                <a:latin typeface="Times New Roman"/>
                <a:ea typeface="Times New Roman"/>
                <a:cs typeface="Times New Roman"/>
              </a:rPr>
              <a:t>-- succeed father</a:t>
            </a:r>
          </a:p>
          <a:p>
            <a:pPr marL="0" marR="0">
              <a:spcBef>
                <a:spcPts val="1000"/>
              </a:spcBef>
              <a:spcAft>
                <a:spcPts val="0"/>
              </a:spcAft>
              <a:buNone/>
              <a:tabLst>
                <a:tab pos="457200" algn="l"/>
                <a:tab pos="685800" algn="l"/>
              </a:tabLst>
            </a:pPr>
            <a:r>
              <a:rPr lang="en-US" dirty="0" smtClean="0">
                <a:latin typeface="Times New Roman"/>
                <a:ea typeface="Times New Roman"/>
                <a:cs typeface="Times New Roman"/>
              </a:rPr>
              <a:t>Others -- 2 choices – __________ – respectable; low pay  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461961" y="635083"/>
            <a:ext cx="24166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smtClean="0">
                <a:latin typeface="+mj-lt"/>
              </a:rPr>
              <a:t>Destiny</a:t>
            </a:r>
            <a:endParaRPr lang="en-US" sz="4800" b="1" dirty="0">
              <a:latin typeface="+mj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76630" y="1600200"/>
            <a:ext cx="13695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/>
              <a:t>Dependent</a:t>
            </a:r>
            <a:endParaRPr lang="en-US" b="1" i="1" dirty="0"/>
          </a:p>
        </p:txBody>
      </p:sp>
      <p:sp>
        <p:nvSpPr>
          <p:cNvPr id="6" name="TextBox 5"/>
          <p:cNvSpPr txBox="1"/>
          <p:nvPr/>
        </p:nvSpPr>
        <p:spPr>
          <a:xfrm>
            <a:off x="676630" y="2187504"/>
            <a:ext cx="13695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/>
              <a:t>Oldest</a:t>
            </a:r>
            <a:endParaRPr lang="en-US" b="1" i="1" dirty="0"/>
          </a:p>
        </p:txBody>
      </p:sp>
      <p:sp>
        <p:nvSpPr>
          <p:cNvPr id="7" name="TextBox 6"/>
          <p:cNvSpPr txBox="1"/>
          <p:nvPr/>
        </p:nvSpPr>
        <p:spPr>
          <a:xfrm>
            <a:off x="3795007" y="2187504"/>
            <a:ext cx="6502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/>
              <a:t>all</a:t>
            </a:r>
            <a:endParaRPr lang="en-US" b="1" i="1" dirty="0"/>
          </a:p>
        </p:txBody>
      </p:sp>
      <p:sp>
        <p:nvSpPr>
          <p:cNvPr id="8" name="TextBox 7"/>
          <p:cNvSpPr txBox="1"/>
          <p:nvPr/>
        </p:nvSpPr>
        <p:spPr>
          <a:xfrm>
            <a:off x="3283456" y="2981356"/>
            <a:ext cx="1620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/>
              <a:t>a</a:t>
            </a:r>
            <a:r>
              <a:rPr lang="en-US" b="1" i="1" dirty="0" smtClean="0"/>
              <a:t>rmy or clergy</a:t>
            </a:r>
            <a:endParaRPr lang="en-US" b="1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spcBef>
                <a:spcPts val="0"/>
              </a:spcBef>
            </a:pPr>
            <a:r>
              <a:rPr lang="en-US" b="1" dirty="0" smtClean="0">
                <a:latin typeface="Times New Roman"/>
                <a:ea typeface="Times New Roman"/>
                <a:cs typeface="Times New Roman"/>
              </a:rPr>
              <a:t>Victorian Period </a:t>
            </a:r>
            <a:br>
              <a:rPr lang="en-US" b="1" dirty="0" smtClean="0">
                <a:latin typeface="Times New Roman"/>
                <a:ea typeface="Times New Roman"/>
                <a:cs typeface="Times New Roman"/>
              </a:rPr>
            </a:br>
            <a:r>
              <a:rPr lang="en-US" b="1" dirty="0" smtClean="0">
                <a:latin typeface="Times New Roman"/>
                <a:ea typeface="Times New Roman"/>
                <a:cs typeface="Times New Roman"/>
              </a:rPr>
              <a:t>(1832-1901)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07950" marR="0" indent="-45720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>
                <a:latin typeface="Times New Roman"/>
                <a:ea typeface="Times New Roman"/>
                <a:cs typeface="Times New Roman"/>
              </a:rPr>
              <a:t>The Victorian era was a time of ___________________.  After ________ defeat at Waterloo, in 1815, Britain was not involved in a major European war until _____ began in 1914.  </a:t>
            </a:r>
          </a:p>
          <a:p>
            <a:pPr marL="107950" marR="0" indent="-457200">
              <a:spcBef>
                <a:spcPts val="0"/>
              </a:spcBef>
              <a:spcAft>
                <a:spcPts val="0"/>
              </a:spcAft>
              <a:buNone/>
            </a:pPr>
            <a:endParaRPr lang="en-US" dirty="0" smtClean="0">
              <a:latin typeface="Times New Roman"/>
              <a:ea typeface="Times New Roman"/>
              <a:cs typeface="Times New Roman"/>
            </a:endParaRPr>
          </a:p>
          <a:p>
            <a:pPr marL="107950" marR="0" indent="-45720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>
                <a:latin typeface="Times New Roman"/>
                <a:ea typeface="Times New Roman"/>
                <a:cs typeface="Times New Roman"/>
              </a:rPr>
              <a:t>The ______________ of the 18th century greatly expanded during the Victorian period.  Over the course of the century, it created new ______, new goods, new ______, and new ______ for tens of thousands of people, climbing through the complicated levels of the middle class. </a:t>
            </a:r>
          </a:p>
          <a:p>
            <a:pPr marL="107950" marR="0" indent="-457200">
              <a:spcBef>
                <a:spcPts val="0"/>
              </a:spcBef>
              <a:spcAft>
                <a:spcPts val="0"/>
              </a:spcAft>
              <a:buNone/>
            </a:pPr>
            <a:endParaRPr lang="en-US" dirty="0" smtClean="0">
              <a:latin typeface="Times New Roman"/>
              <a:ea typeface="Times New Roman"/>
              <a:cs typeface="Times New Roman"/>
            </a:endParaRPr>
          </a:p>
          <a:p>
            <a:pPr marL="107950" marR="0" indent="-45720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>
                <a:latin typeface="Times New Roman"/>
                <a:ea typeface="Times New Roman"/>
                <a:cs typeface="Times New Roman"/>
              </a:rPr>
              <a:t>History for many Victorians meant ______, and this progress was often measured in ______ success.</a:t>
            </a:r>
          </a:p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632894" y="1600200"/>
            <a:ext cx="31815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/>
              <a:t>p</a:t>
            </a:r>
            <a:r>
              <a:rPr lang="en-US" b="1" i="1" dirty="0" smtClean="0"/>
              <a:t>eace and economic growth</a:t>
            </a:r>
            <a:endParaRPr lang="en-US" b="1" i="1" dirty="0"/>
          </a:p>
        </p:txBody>
      </p:sp>
      <p:sp>
        <p:nvSpPr>
          <p:cNvPr id="6" name="TextBox 5"/>
          <p:cNvSpPr txBox="1"/>
          <p:nvPr/>
        </p:nvSpPr>
        <p:spPr>
          <a:xfrm>
            <a:off x="760972" y="2040096"/>
            <a:ext cx="13381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/>
              <a:t>Napoleon's</a:t>
            </a:r>
            <a:endParaRPr lang="en-US" b="1" i="1" dirty="0"/>
          </a:p>
        </p:txBody>
      </p:sp>
      <p:sp>
        <p:nvSpPr>
          <p:cNvPr id="7" name="TextBox 6"/>
          <p:cNvSpPr txBox="1"/>
          <p:nvPr/>
        </p:nvSpPr>
        <p:spPr>
          <a:xfrm>
            <a:off x="5691279" y="2427069"/>
            <a:ext cx="7472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/>
              <a:t>WWI</a:t>
            </a:r>
            <a:endParaRPr lang="en-US" b="1" i="1" dirty="0"/>
          </a:p>
        </p:txBody>
      </p:sp>
      <p:sp>
        <p:nvSpPr>
          <p:cNvPr id="8" name="TextBox 7"/>
          <p:cNvSpPr txBox="1"/>
          <p:nvPr/>
        </p:nvSpPr>
        <p:spPr>
          <a:xfrm>
            <a:off x="1210782" y="3157766"/>
            <a:ext cx="24166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/>
              <a:t>Industrial Revolution</a:t>
            </a:r>
            <a:endParaRPr lang="en-US" b="1" i="1" dirty="0"/>
          </a:p>
        </p:txBody>
      </p:sp>
      <p:sp>
        <p:nvSpPr>
          <p:cNvPr id="9" name="TextBox 8"/>
          <p:cNvSpPr txBox="1"/>
          <p:nvPr/>
        </p:nvSpPr>
        <p:spPr>
          <a:xfrm>
            <a:off x="2419104" y="3818744"/>
            <a:ext cx="8089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/>
              <a:t>towns</a:t>
            </a:r>
            <a:endParaRPr lang="en-US" b="1" i="1" dirty="0"/>
          </a:p>
        </p:txBody>
      </p:sp>
      <p:sp>
        <p:nvSpPr>
          <p:cNvPr id="10" name="TextBox 9"/>
          <p:cNvSpPr txBox="1"/>
          <p:nvPr/>
        </p:nvSpPr>
        <p:spPr>
          <a:xfrm>
            <a:off x="831527" y="4223358"/>
            <a:ext cx="7585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/>
              <a:t>jobs</a:t>
            </a:r>
            <a:endParaRPr lang="en-US" b="1" i="1" dirty="0"/>
          </a:p>
        </p:txBody>
      </p:sp>
      <p:sp>
        <p:nvSpPr>
          <p:cNvPr id="11" name="TextBox 10"/>
          <p:cNvSpPr txBox="1"/>
          <p:nvPr/>
        </p:nvSpPr>
        <p:spPr>
          <a:xfrm>
            <a:off x="5474679" y="3871667"/>
            <a:ext cx="12877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/>
              <a:t>wealth</a:t>
            </a:r>
            <a:endParaRPr lang="en-US" b="1" i="1" dirty="0"/>
          </a:p>
        </p:txBody>
      </p:sp>
      <p:sp>
        <p:nvSpPr>
          <p:cNvPr id="12" name="TextBox 11"/>
          <p:cNvSpPr txBox="1"/>
          <p:nvPr/>
        </p:nvSpPr>
        <p:spPr>
          <a:xfrm>
            <a:off x="5000870" y="5293480"/>
            <a:ext cx="14376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/>
              <a:t>progress</a:t>
            </a:r>
            <a:endParaRPr lang="en-US" b="1" i="1" dirty="0"/>
          </a:p>
        </p:txBody>
      </p:sp>
      <p:sp>
        <p:nvSpPr>
          <p:cNvPr id="13" name="TextBox 12"/>
          <p:cNvSpPr txBox="1"/>
          <p:nvPr/>
        </p:nvSpPr>
        <p:spPr>
          <a:xfrm>
            <a:off x="3627426" y="5662812"/>
            <a:ext cx="10054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/>
              <a:t>material</a:t>
            </a:r>
            <a:endParaRPr lang="en-US" b="1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Victorian Period (1832-1901) </a:t>
            </a:r>
            <a:r>
              <a:rPr lang="en-US" i="1" dirty="0" smtClean="0"/>
              <a:t>continued …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>
                <a:latin typeface="Times New Roman"/>
                <a:ea typeface="Times New Roman"/>
                <a:cs typeface="Times New Roman"/>
              </a:rPr>
              <a:t>At the beginning of Victoria’s reign, her first decade was full of ______: depression, ___________, 1 1/2 million people on ________, working conditions horrific (especially for children), potato ______ caused _____ in Ireland (causing people to emigrate), ______ (2 toilets to every 250 people), filthy and polluted cities (Thames River), ______ problems.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058384" y="2081657"/>
            <a:ext cx="9701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/>
              <a:t>trouble</a:t>
            </a:r>
            <a:endParaRPr lang="en-US" b="1" i="1" dirty="0"/>
          </a:p>
        </p:txBody>
      </p:sp>
      <p:sp>
        <p:nvSpPr>
          <p:cNvPr id="5" name="Rectangle 4"/>
          <p:cNvSpPr/>
          <p:nvPr/>
        </p:nvSpPr>
        <p:spPr>
          <a:xfrm>
            <a:off x="3534045" y="2081657"/>
            <a:ext cx="17235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i="1" dirty="0" smtClean="0"/>
              <a:t>unemployment</a:t>
            </a:r>
            <a:endParaRPr lang="en-US" b="1" i="1" dirty="0"/>
          </a:p>
        </p:txBody>
      </p:sp>
      <p:sp>
        <p:nvSpPr>
          <p:cNvPr id="6" name="Rectangle 5"/>
          <p:cNvSpPr/>
          <p:nvPr/>
        </p:nvSpPr>
        <p:spPr>
          <a:xfrm>
            <a:off x="676630" y="2418723"/>
            <a:ext cx="123791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i="1" dirty="0"/>
              <a:t>p</a:t>
            </a:r>
            <a:r>
              <a:rPr lang="en-US" b="1" i="1" dirty="0" smtClean="0"/>
              <a:t>oor relief</a:t>
            </a:r>
            <a:endParaRPr lang="en-US" b="1" i="1" dirty="0"/>
          </a:p>
        </p:txBody>
      </p:sp>
      <p:sp>
        <p:nvSpPr>
          <p:cNvPr id="7" name="Rectangle 6"/>
          <p:cNvSpPr/>
          <p:nvPr/>
        </p:nvSpPr>
        <p:spPr>
          <a:xfrm>
            <a:off x="2861546" y="2788055"/>
            <a:ext cx="8113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i="1" dirty="0" smtClean="0"/>
              <a:t>blight</a:t>
            </a:r>
            <a:endParaRPr lang="en-US" b="1" i="1" dirty="0"/>
          </a:p>
        </p:txBody>
      </p:sp>
      <p:sp>
        <p:nvSpPr>
          <p:cNvPr id="8" name="Rectangle 7"/>
          <p:cNvSpPr/>
          <p:nvPr/>
        </p:nvSpPr>
        <p:spPr>
          <a:xfrm>
            <a:off x="4621350" y="2770414"/>
            <a:ext cx="95393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i="1" dirty="0" smtClean="0"/>
              <a:t>famine</a:t>
            </a:r>
            <a:endParaRPr lang="en-US" b="1" i="1" dirty="0"/>
          </a:p>
        </p:txBody>
      </p:sp>
      <p:sp>
        <p:nvSpPr>
          <p:cNvPr id="9" name="Rectangle 8"/>
          <p:cNvSpPr/>
          <p:nvPr/>
        </p:nvSpPr>
        <p:spPr>
          <a:xfrm>
            <a:off x="3210172" y="3157387"/>
            <a:ext cx="8063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i="1" dirty="0" smtClean="0"/>
              <a:t>slums</a:t>
            </a:r>
            <a:endParaRPr lang="en-US" b="1" i="1" dirty="0"/>
          </a:p>
        </p:txBody>
      </p:sp>
      <p:sp>
        <p:nvSpPr>
          <p:cNvPr id="10" name="Rectangle 9"/>
          <p:cNvSpPr/>
          <p:nvPr/>
        </p:nvSpPr>
        <p:spPr>
          <a:xfrm>
            <a:off x="5808244" y="3526719"/>
            <a:ext cx="97653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i="1" dirty="0" smtClean="0"/>
              <a:t>sewage</a:t>
            </a:r>
            <a:endParaRPr lang="en-US" b="1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Victorian Period (1832-1901) </a:t>
            </a:r>
            <a:r>
              <a:rPr lang="en-US" i="1" dirty="0" smtClean="0"/>
              <a:t>continued 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>
                <a:latin typeface="Times New Roman"/>
                <a:ea typeface="Times New Roman"/>
                <a:cs typeface="Times New Roman"/>
              </a:rPr>
              <a:t>Movement for ______: violence broke out at massive political rallies to ______ government policies that kept food ________ high and deprived working class males of the ____ and __________ in Parliament.  Many women approached social reform as a  _____ and _______ duty.  One of these women was ______________, a nurse,  who became an ____________ on public health.  She observed that __________ could save lives.   During the ________________, Nightingale worked with soldiers and observed that inadequate food, clothing, and ______________________ -- more than the wounds from fighting – contributed to their disastrous ________________ rate.</a:t>
            </a:r>
          </a:p>
        </p:txBody>
      </p:sp>
      <p:sp>
        <p:nvSpPr>
          <p:cNvPr id="4" name="Rectangle 3"/>
          <p:cNvSpPr/>
          <p:nvPr/>
        </p:nvSpPr>
        <p:spPr>
          <a:xfrm>
            <a:off x="2546221" y="1677043"/>
            <a:ext cx="9075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i="1" dirty="0" smtClean="0"/>
              <a:t>reform</a:t>
            </a:r>
            <a:endParaRPr lang="en-US" b="1" i="1" dirty="0"/>
          </a:p>
        </p:txBody>
      </p:sp>
      <p:sp>
        <p:nvSpPr>
          <p:cNvPr id="5" name="Rectangle 4"/>
          <p:cNvSpPr/>
          <p:nvPr/>
        </p:nvSpPr>
        <p:spPr>
          <a:xfrm>
            <a:off x="1831327" y="1993452"/>
            <a:ext cx="94441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i="1" dirty="0" smtClean="0"/>
              <a:t>protest</a:t>
            </a:r>
            <a:endParaRPr lang="en-US" b="1" i="1" dirty="0"/>
          </a:p>
        </p:txBody>
      </p:sp>
      <p:sp>
        <p:nvSpPr>
          <p:cNvPr id="6" name="Rectangle 5"/>
          <p:cNvSpPr/>
          <p:nvPr/>
        </p:nvSpPr>
        <p:spPr>
          <a:xfrm>
            <a:off x="7132551" y="1993452"/>
            <a:ext cx="8108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i="1" dirty="0" smtClean="0"/>
              <a:t>prices</a:t>
            </a:r>
            <a:endParaRPr lang="en-US" b="1" i="1" dirty="0"/>
          </a:p>
        </p:txBody>
      </p:sp>
      <p:sp>
        <p:nvSpPr>
          <p:cNvPr id="7" name="Rectangle 6"/>
          <p:cNvSpPr/>
          <p:nvPr/>
        </p:nvSpPr>
        <p:spPr>
          <a:xfrm>
            <a:off x="6272372" y="2283964"/>
            <a:ext cx="6746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i="1" dirty="0" smtClean="0"/>
              <a:t>vote</a:t>
            </a:r>
            <a:endParaRPr lang="en-US" b="1" i="1" dirty="0"/>
          </a:p>
        </p:txBody>
      </p:sp>
      <p:sp>
        <p:nvSpPr>
          <p:cNvPr id="8" name="Rectangle 7"/>
          <p:cNvSpPr/>
          <p:nvPr/>
        </p:nvSpPr>
        <p:spPr>
          <a:xfrm>
            <a:off x="676630" y="2653296"/>
            <a:ext cx="16799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i="1" dirty="0" smtClean="0"/>
              <a:t>representation</a:t>
            </a:r>
            <a:endParaRPr lang="en-US" b="1" i="1" dirty="0"/>
          </a:p>
        </p:txBody>
      </p:sp>
      <p:sp>
        <p:nvSpPr>
          <p:cNvPr id="9" name="Rectangle 8"/>
          <p:cNvSpPr/>
          <p:nvPr/>
        </p:nvSpPr>
        <p:spPr>
          <a:xfrm>
            <a:off x="2199174" y="2987346"/>
            <a:ext cx="8170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i="1" dirty="0" smtClean="0"/>
              <a:t>moral</a:t>
            </a:r>
            <a:endParaRPr lang="en-US" b="1" i="1" dirty="0"/>
          </a:p>
        </p:txBody>
      </p:sp>
      <p:sp>
        <p:nvSpPr>
          <p:cNvPr id="10" name="Rectangle 9"/>
          <p:cNvSpPr/>
          <p:nvPr/>
        </p:nvSpPr>
        <p:spPr>
          <a:xfrm>
            <a:off x="3551685" y="2987346"/>
            <a:ext cx="1049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i="1" dirty="0" smtClean="0"/>
              <a:t>spiritual</a:t>
            </a:r>
            <a:endParaRPr lang="en-US" b="1" i="1" dirty="0"/>
          </a:p>
        </p:txBody>
      </p:sp>
      <p:sp>
        <p:nvSpPr>
          <p:cNvPr id="11" name="Rectangle 10"/>
          <p:cNvSpPr/>
          <p:nvPr/>
        </p:nvSpPr>
        <p:spPr>
          <a:xfrm>
            <a:off x="1215515" y="3303755"/>
            <a:ext cx="22624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i="1" dirty="0" smtClean="0"/>
              <a:t>Florence Nightingale</a:t>
            </a:r>
            <a:endParaRPr lang="en-US" b="1" i="1" dirty="0"/>
          </a:p>
        </p:txBody>
      </p:sp>
      <p:sp>
        <p:nvSpPr>
          <p:cNvPr id="12" name="Rectangle 11"/>
          <p:cNvSpPr/>
          <p:nvPr/>
        </p:nvSpPr>
        <p:spPr>
          <a:xfrm>
            <a:off x="676630" y="3673087"/>
            <a:ext cx="11586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i="1" dirty="0" smtClean="0"/>
              <a:t>authority</a:t>
            </a:r>
            <a:endParaRPr lang="en-US" b="1" i="1" dirty="0"/>
          </a:p>
        </p:txBody>
      </p:sp>
      <p:sp>
        <p:nvSpPr>
          <p:cNvPr id="13" name="Rectangle 12"/>
          <p:cNvSpPr/>
          <p:nvPr/>
        </p:nvSpPr>
        <p:spPr>
          <a:xfrm>
            <a:off x="676630" y="3928317"/>
            <a:ext cx="12419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i="1" dirty="0" smtClean="0"/>
              <a:t>sanitation</a:t>
            </a:r>
            <a:endParaRPr lang="en-US" b="1" i="1" dirty="0"/>
          </a:p>
        </p:txBody>
      </p:sp>
      <p:sp>
        <p:nvSpPr>
          <p:cNvPr id="14" name="Rectangle 13"/>
          <p:cNvSpPr/>
          <p:nvPr/>
        </p:nvSpPr>
        <p:spPr>
          <a:xfrm>
            <a:off x="676630" y="4297649"/>
            <a:ext cx="15060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i="1" dirty="0" smtClean="0"/>
              <a:t>Crimean War</a:t>
            </a:r>
            <a:endParaRPr lang="en-US" b="1" i="1" dirty="0"/>
          </a:p>
        </p:txBody>
      </p:sp>
      <p:sp>
        <p:nvSpPr>
          <p:cNvPr id="15" name="Rectangle 14"/>
          <p:cNvSpPr/>
          <p:nvPr/>
        </p:nvSpPr>
        <p:spPr>
          <a:xfrm>
            <a:off x="684743" y="4921883"/>
            <a:ext cx="23360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i="1" dirty="0"/>
              <a:t>u</a:t>
            </a:r>
            <a:r>
              <a:rPr lang="en-US" b="1" i="1" dirty="0" smtClean="0"/>
              <a:t>nsanitary conditions</a:t>
            </a:r>
            <a:endParaRPr lang="en-US" b="1" i="1" dirty="0"/>
          </a:p>
        </p:txBody>
      </p:sp>
      <p:sp>
        <p:nvSpPr>
          <p:cNvPr id="16" name="Rectangle 15"/>
          <p:cNvSpPr/>
          <p:nvPr/>
        </p:nvSpPr>
        <p:spPr>
          <a:xfrm>
            <a:off x="6092418" y="5234139"/>
            <a:ext cx="141117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i="1" dirty="0" smtClean="0"/>
              <a:t>mortality</a:t>
            </a:r>
            <a:endParaRPr lang="en-US" b="1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Victorian Period (1832-1901) </a:t>
            </a:r>
            <a:r>
              <a:rPr lang="en-US" i="1" dirty="0" smtClean="0"/>
              <a:t>continued 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>
                <a:latin typeface="Times New Roman"/>
                <a:ea typeface="Times New Roman"/>
                <a:cs typeface="Times New Roman"/>
              </a:rPr>
              <a:t>Still in the midst of all this, most Victorians felt that things were ______ than ever in the past and that things would continue to _________  in the future.  Some truth to this: steady improvement in ____________ of all classes throughout Victorian era, price of________ dropped mid-century (trade w/other countries), ____ improved as meat, fruit, margarine (Victorian invention) began to appear regularly in middle class homes.  Factories and railroads made goods and services affordable.</a:t>
            </a:r>
          </a:p>
        </p:txBody>
      </p:sp>
      <p:sp>
        <p:nvSpPr>
          <p:cNvPr id="4" name="Rectangle 3"/>
          <p:cNvSpPr/>
          <p:nvPr/>
        </p:nvSpPr>
        <p:spPr>
          <a:xfrm>
            <a:off x="1311437" y="2081657"/>
            <a:ext cx="8398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i="1" dirty="0" smtClean="0"/>
              <a:t>better</a:t>
            </a:r>
            <a:endParaRPr lang="en-US" b="1" i="1" dirty="0"/>
          </a:p>
        </p:txBody>
      </p:sp>
      <p:sp>
        <p:nvSpPr>
          <p:cNvPr id="5" name="Rectangle 4"/>
          <p:cNvSpPr/>
          <p:nvPr/>
        </p:nvSpPr>
        <p:spPr>
          <a:xfrm>
            <a:off x="2087047" y="2450989"/>
            <a:ext cx="103063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i="1" dirty="0" smtClean="0"/>
              <a:t>improve</a:t>
            </a:r>
            <a:endParaRPr lang="en-US" b="1" i="1" dirty="0"/>
          </a:p>
        </p:txBody>
      </p:sp>
      <p:sp>
        <p:nvSpPr>
          <p:cNvPr id="6" name="Rectangle 5"/>
          <p:cNvSpPr/>
          <p:nvPr/>
        </p:nvSpPr>
        <p:spPr>
          <a:xfrm>
            <a:off x="3534045" y="2785039"/>
            <a:ext cx="20341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i="1" dirty="0" smtClean="0"/>
              <a:t>Material condition</a:t>
            </a:r>
            <a:endParaRPr lang="en-US" b="1" i="1" dirty="0"/>
          </a:p>
        </p:txBody>
      </p:sp>
      <p:sp>
        <p:nvSpPr>
          <p:cNvPr id="7" name="Rectangle 6"/>
          <p:cNvSpPr/>
          <p:nvPr/>
        </p:nvSpPr>
        <p:spPr>
          <a:xfrm>
            <a:off x="4786465" y="3136730"/>
            <a:ext cx="7135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i="1" dirty="0" smtClean="0"/>
              <a:t>food</a:t>
            </a:r>
            <a:endParaRPr lang="en-US" b="1" i="1" dirty="0"/>
          </a:p>
        </p:txBody>
      </p:sp>
      <p:sp>
        <p:nvSpPr>
          <p:cNvPr id="8" name="Rectangle 7"/>
          <p:cNvSpPr/>
          <p:nvPr/>
        </p:nvSpPr>
        <p:spPr>
          <a:xfrm>
            <a:off x="4786465" y="3506062"/>
            <a:ext cx="6238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i="1" dirty="0" smtClean="0"/>
              <a:t>diet</a:t>
            </a:r>
            <a:endParaRPr lang="en-US" b="1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Victorian Period (1832-1901) </a:t>
            </a:r>
            <a:r>
              <a:rPr lang="en-US" i="1" dirty="0" smtClean="0"/>
              <a:t>continued 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>
                <a:latin typeface="Times New Roman"/>
                <a:ea typeface="Times New Roman"/>
                <a:cs typeface="Times New Roman"/>
              </a:rPr>
              <a:t>Political reforms gave vote to almost all ______  by last decades of century.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>
                <a:latin typeface="Times New Roman"/>
                <a:ea typeface="Times New Roman"/>
                <a:cs typeface="Times New Roman"/>
              </a:rPr>
              <a:t> 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>
                <a:latin typeface="Times New Roman"/>
                <a:ea typeface="Times New Roman"/>
                <a:cs typeface="Times New Roman"/>
              </a:rPr>
              <a:t>Organized political action by ______ (Victorian invention), women couldn’t vote until 1928, but began being involved to push for vote with Victorian era. </a:t>
            </a:r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5668453" y="1712325"/>
            <a:ext cx="8244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i="1" dirty="0" smtClean="0"/>
              <a:t>males</a:t>
            </a:r>
            <a:endParaRPr lang="en-US" b="1" i="1" dirty="0"/>
          </a:p>
        </p:txBody>
      </p:sp>
      <p:sp>
        <p:nvSpPr>
          <p:cNvPr id="5" name="Rectangle 4"/>
          <p:cNvSpPr/>
          <p:nvPr/>
        </p:nvSpPr>
        <p:spPr>
          <a:xfrm>
            <a:off x="4358944" y="2752021"/>
            <a:ext cx="9520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i="1" dirty="0" smtClean="0"/>
              <a:t>women</a:t>
            </a:r>
            <a:endParaRPr lang="en-US" b="1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u="sng" kern="0" dirty="0" smtClean="0">
                <a:latin typeface="Times New Roman"/>
                <a:ea typeface="Times New Roman"/>
                <a:cs typeface="Times New Roman"/>
              </a:rPr>
              <a:t>Victorian Society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marR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>
                <a:latin typeface="Times New Roman"/>
                <a:ea typeface="Times New Roman"/>
                <a:cs typeface="Times New Roman"/>
              </a:rPr>
              <a:t>Named for __________________ reign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buNone/>
            </a:pPr>
            <a:endParaRPr lang="en-US" dirty="0" smtClean="0">
              <a:latin typeface="Times New Roman"/>
              <a:ea typeface="Times New Roman"/>
              <a:cs typeface="Times New Roman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>
                <a:latin typeface="Times New Roman"/>
                <a:ea typeface="Times New Roman"/>
                <a:cs typeface="Times New Roman"/>
              </a:rPr>
              <a:t>Structured society – everyone had his/her own station in life &amp; was happy in it a person’s destiny was pre-determined by 3 factors:	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>
                <a:latin typeface="Times New Roman"/>
                <a:ea typeface="Times New Roman"/>
                <a:cs typeface="Times New Roman"/>
              </a:rPr>
              <a:t>	1.  ______________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>
                <a:latin typeface="Times New Roman"/>
                <a:ea typeface="Times New Roman"/>
                <a:cs typeface="Times New Roman"/>
              </a:rPr>
              <a:t>									2.  ______________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buNone/>
            </a:pPr>
            <a:endParaRPr lang="en-US" dirty="0" smtClean="0">
              <a:latin typeface="Times New Roman"/>
              <a:ea typeface="Times New Roman"/>
              <a:cs typeface="Times New Roman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>
                <a:latin typeface="Times New Roman"/>
                <a:ea typeface="Times New Roman"/>
                <a:cs typeface="Times New Roman"/>
              </a:rPr>
              <a:t>	3.  ______________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204969" y="1800530"/>
            <a:ext cx="24166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/>
              <a:t>Queen Victoria’s</a:t>
            </a:r>
            <a:endParaRPr lang="en-US" b="1" i="1" dirty="0"/>
          </a:p>
        </p:txBody>
      </p:sp>
      <p:sp>
        <p:nvSpPr>
          <p:cNvPr id="5" name="TextBox 4"/>
          <p:cNvSpPr txBox="1"/>
          <p:nvPr/>
        </p:nvSpPr>
        <p:spPr>
          <a:xfrm>
            <a:off x="1969294" y="3634078"/>
            <a:ext cx="24166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/>
              <a:t>Social class</a:t>
            </a:r>
            <a:endParaRPr lang="en-US" b="1" i="1" dirty="0"/>
          </a:p>
        </p:txBody>
      </p:sp>
      <p:sp>
        <p:nvSpPr>
          <p:cNvPr id="6" name="TextBox 5"/>
          <p:cNvSpPr txBox="1"/>
          <p:nvPr/>
        </p:nvSpPr>
        <p:spPr>
          <a:xfrm>
            <a:off x="1969294" y="4392648"/>
            <a:ext cx="24166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/>
              <a:t>Gender</a:t>
            </a:r>
            <a:endParaRPr lang="en-US" b="1" i="1" dirty="0"/>
          </a:p>
        </p:txBody>
      </p:sp>
      <p:sp>
        <p:nvSpPr>
          <p:cNvPr id="7" name="TextBox 6"/>
          <p:cNvSpPr txBox="1"/>
          <p:nvPr/>
        </p:nvSpPr>
        <p:spPr>
          <a:xfrm>
            <a:off x="1969294" y="5115936"/>
            <a:ext cx="24166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/>
              <a:t>Birthday  (birth order)</a:t>
            </a:r>
            <a:endParaRPr lang="en-US" b="1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Victorian Period (1832-1901) </a:t>
            </a:r>
            <a:r>
              <a:rPr lang="en-US" i="1" dirty="0" smtClean="0"/>
              <a:t>continued 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>
                <a:latin typeface="Times New Roman"/>
                <a:ea typeface="Times New Roman"/>
                <a:cs typeface="Times New Roman"/>
              </a:rPr>
              <a:t> A series of _________ limited ________and reduced their work day to ___ hours with 1/2 holiday on Saturday.  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>
                <a:latin typeface="Times New Roman"/>
                <a:ea typeface="Times New Roman"/>
                <a:cs typeface="Times New Roman"/>
              </a:rPr>
              <a:t> 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>
                <a:latin typeface="Times New Roman"/>
                <a:ea typeface="Times New Roman"/>
                <a:cs typeface="Times New Roman"/>
              </a:rPr>
              <a:t>State supported schools established in 1870, made compulsory in 1880, and free in 1891.  In 1859, ____  of couples getting married could not write their names on marriage certificates.  By 1900, more than ____ could.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>
                <a:latin typeface="Geneva"/>
                <a:ea typeface="Times New Roman"/>
                <a:cs typeface="Times New Roman"/>
              </a:rPr>
              <a:t> </a:t>
            </a:r>
            <a:endParaRPr lang="en-US" dirty="0" smtClean="0">
              <a:latin typeface="Times New Roman"/>
              <a:ea typeface="Times New Roman"/>
              <a:cs typeface="Times New Roman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>
                <a:latin typeface="Times New Roman"/>
                <a:ea typeface="Times New Roman"/>
                <a:cs typeface="Times New Roman"/>
              </a:rPr>
              <a:t>Many Victorians saw themselves progressing ______ and ________ as well as materially. The middle class  was mostly obsessed with _______ or decorum: “prudery.” </a:t>
            </a:r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2211065" y="1670764"/>
            <a:ext cx="14554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i="1" dirty="0" smtClean="0"/>
              <a:t>Factory Acts</a:t>
            </a:r>
            <a:endParaRPr lang="en-US" b="1" i="1" dirty="0"/>
          </a:p>
        </p:txBody>
      </p:sp>
      <p:sp>
        <p:nvSpPr>
          <p:cNvPr id="5" name="Rectangle 4"/>
          <p:cNvSpPr/>
          <p:nvPr/>
        </p:nvSpPr>
        <p:spPr>
          <a:xfrm>
            <a:off x="4504230" y="1677043"/>
            <a:ext cx="12666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i="1" dirty="0"/>
              <a:t>c</a:t>
            </a:r>
            <a:r>
              <a:rPr lang="en-US" b="1" i="1" dirty="0" smtClean="0"/>
              <a:t>hild labor</a:t>
            </a:r>
            <a:endParaRPr lang="en-US" b="1" i="1" dirty="0"/>
          </a:p>
        </p:txBody>
      </p:sp>
      <p:sp>
        <p:nvSpPr>
          <p:cNvPr id="6" name="Rectangle 5"/>
          <p:cNvSpPr/>
          <p:nvPr/>
        </p:nvSpPr>
        <p:spPr>
          <a:xfrm>
            <a:off x="2211065" y="2040096"/>
            <a:ext cx="4712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i="1" dirty="0" smtClean="0"/>
              <a:t>10</a:t>
            </a:r>
            <a:endParaRPr lang="en-US" b="1" i="1" dirty="0"/>
          </a:p>
        </p:txBody>
      </p:sp>
      <p:sp>
        <p:nvSpPr>
          <p:cNvPr id="7" name="Rectangle 6"/>
          <p:cNvSpPr/>
          <p:nvPr/>
        </p:nvSpPr>
        <p:spPr>
          <a:xfrm>
            <a:off x="5042723" y="3122484"/>
            <a:ext cx="6789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i="1" dirty="0" smtClean="0"/>
              <a:t>40%</a:t>
            </a:r>
            <a:endParaRPr lang="en-US" b="1" i="1" dirty="0"/>
          </a:p>
        </p:txBody>
      </p:sp>
      <p:sp>
        <p:nvSpPr>
          <p:cNvPr id="8" name="Rectangle 7"/>
          <p:cNvSpPr/>
          <p:nvPr/>
        </p:nvSpPr>
        <p:spPr>
          <a:xfrm>
            <a:off x="3163605" y="3898696"/>
            <a:ext cx="6858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i="1" dirty="0" smtClean="0"/>
              <a:t>90%</a:t>
            </a:r>
            <a:endParaRPr lang="en-US" b="1" i="1" dirty="0"/>
          </a:p>
        </p:txBody>
      </p:sp>
      <p:sp>
        <p:nvSpPr>
          <p:cNvPr id="9" name="Rectangle 8"/>
          <p:cNvSpPr/>
          <p:nvPr/>
        </p:nvSpPr>
        <p:spPr>
          <a:xfrm>
            <a:off x="6269466" y="4575338"/>
            <a:ext cx="9932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i="1" dirty="0" smtClean="0"/>
              <a:t>morally</a:t>
            </a:r>
            <a:endParaRPr lang="en-US" b="1" i="1" dirty="0"/>
          </a:p>
        </p:txBody>
      </p:sp>
      <p:sp>
        <p:nvSpPr>
          <p:cNvPr id="10" name="Rectangle 9"/>
          <p:cNvSpPr/>
          <p:nvPr/>
        </p:nvSpPr>
        <p:spPr>
          <a:xfrm>
            <a:off x="641350" y="4944670"/>
            <a:ext cx="12258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i="1" dirty="0" smtClean="0"/>
              <a:t>spiritually</a:t>
            </a:r>
            <a:endParaRPr lang="en-US" b="1" i="1" dirty="0"/>
          </a:p>
        </p:txBody>
      </p:sp>
      <p:sp>
        <p:nvSpPr>
          <p:cNvPr id="11" name="Rectangle 10"/>
          <p:cNvSpPr/>
          <p:nvPr/>
        </p:nvSpPr>
        <p:spPr>
          <a:xfrm>
            <a:off x="2542642" y="5245962"/>
            <a:ext cx="10614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i="1" dirty="0" smtClean="0"/>
              <a:t>gentility</a:t>
            </a:r>
            <a:endParaRPr lang="en-US" b="1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Victorian Period (1832-1901) </a:t>
            </a:r>
            <a:r>
              <a:rPr lang="en-US" i="1" dirty="0" smtClean="0"/>
              <a:t>continued 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>
                <a:latin typeface="Times New Roman"/>
                <a:ea typeface="Times New Roman"/>
                <a:cs typeface="Times New Roman"/>
              </a:rPr>
              <a:t>Lots covered up: editors deleted or obscured words and episodes that might make young person blush.  ___________ for sex, birth, death. People arrested for distributing information about _____ .  Seduced or ________ women (not men) judged as “fallen” and ___________.</a:t>
            </a:r>
          </a:p>
        </p:txBody>
      </p:sp>
      <p:sp>
        <p:nvSpPr>
          <p:cNvPr id="4" name="Rectangle 3"/>
          <p:cNvSpPr/>
          <p:nvPr/>
        </p:nvSpPr>
        <p:spPr>
          <a:xfrm>
            <a:off x="6497521" y="2081657"/>
            <a:ext cx="13645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i="1" dirty="0" smtClean="0"/>
              <a:t>Euphemism</a:t>
            </a:r>
            <a:endParaRPr lang="en-US" b="1" i="1" dirty="0"/>
          </a:p>
        </p:txBody>
      </p:sp>
      <p:sp>
        <p:nvSpPr>
          <p:cNvPr id="5" name="Rectangle 4"/>
          <p:cNvSpPr/>
          <p:nvPr/>
        </p:nvSpPr>
        <p:spPr>
          <a:xfrm>
            <a:off x="2969573" y="2752021"/>
            <a:ext cx="7576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i="1" dirty="0" smtClean="0"/>
              <a:t>STDs</a:t>
            </a:r>
            <a:endParaRPr lang="en-US" b="1" i="1" dirty="0"/>
          </a:p>
        </p:txBody>
      </p:sp>
      <p:sp>
        <p:nvSpPr>
          <p:cNvPr id="6" name="Rectangle 5"/>
          <p:cNvSpPr/>
          <p:nvPr/>
        </p:nvSpPr>
        <p:spPr>
          <a:xfrm>
            <a:off x="5467898" y="2734380"/>
            <a:ext cx="12940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i="1" dirty="0" smtClean="0"/>
              <a:t>adulterous</a:t>
            </a:r>
            <a:endParaRPr lang="en-US" b="1" i="1" dirty="0"/>
          </a:p>
        </p:txBody>
      </p:sp>
      <p:sp>
        <p:nvSpPr>
          <p:cNvPr id="7" name="Rectangle 6"/>
          <p:cNvSpPr/>
          <p:nvPr/>
        </p:nvSpPr>
        <p:spPr>
          <a:xfrm>
            <a:off x="4164904" y="3121353"/>
            <a:ext cx="125121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i="1" dirty="0" smtClean="0"/>
              <a:t>ostracized</a:t>
            </a:r>
            <a:endParaRPr lang="en-US" b="1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Victorian Period (1832-1901) </a:t>
            </a:r>
            <a:r>
              <a:rPr lang="en-US" i="1" dirty="0" smtClean="0"/>
              <a:t>continued 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>
                <a:latin typeface="Times New Roman"/>
                <a:ea typeface="Times New Roman"/>
                <a:cs typeface="Times New Roman"/>
              </a:rPr>
              <a:t>Uneasy about giving ____________ to central government.  _____________  father of middle class households.  Women subject to ____________ (expected to marry and create refuge for family). Women who didn’t marry had few occupations open to them.  If working class, could be ____________ in affluent home; if middle class, could be __________ or teacher.</a:t>
            </a:r>
          </a:p>
        </p:txBody>
      </p:sp>
      <p:sp>
        <p:nvSpPr>
          <p:cNvPr id="4" name="Rectangle 3"/>
          <p:cNvSpPr/>
          <p:nvPr/>
        </p:nvSpPr>
        <p:spPr>
          <a:xfrm>
            <a:off x="3322368" y="1677043"/>
            <a:ext cx="11586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i="1" dirty="0" smtClean="0"/>
              <a:t>authority</a:t>
            </a:r>
            <a:endParaRPr lang="en-US" b="1" i="1" dirty="0"/>
          </a:p>
        </p:txBody>
      </p:sp>
      <p:sp>
        <p:nvSpPr>
          <p:cNvPr id="5" name="Rectangle 4"/>
          <p:cNvSpPr/>
          <p:nvPr/>
        </p:nvSpPr>
        <p:spPr>
          <a:xfrm>
            <a:off x="941004" y="2046375"/>
            <a:ext cx="12673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i="1" dirty="0" smtClean="0"/>
              <a:t>Autocratic</a:t>
            </a:r>
            <a:endParaRPr lang="en-US" b="1" i="1" dirty="0"/>
          </a:p>
        </p:txBody>
      </p:sp>
      <p:sp>
        <p:nvSpPr>
          <p:cNvPr id="8" name="Rectangle 7"/>
          <p:cNvSpPr/>
          <p:nvPr/>
        </p:nvSpPr>
        <p:spPr>
          <a:xfrm>
            <a:off x="2113828" y="2383441"/>
            <a:ext cx="17371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i="1" dirty="0" smtClean="0"/>
              <a:t>male  authority</a:t>
            </a:r>
            <a:endParaRPr lang="en-US" b="1" i="1" dirty="0"/>
          </a:p>
        </p:txBody>
      </p:sp>
      <p:sp>
        <p:nvSpPr>
          <p:cNvPr id="9" name="Rectangle 8"/>
          <p:cNvSpPr/>
          <p:nvPr/>
        </p:nvSpPr>
        <p:spPr>
          <a:xfrm>
            <a:off x="5803215" y="3122485"/>
            <a:ext cx="9844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i="1" dirty="0" smtClean="0"/>
              <a:t>servant</a:t>
            </a:r>
            <a:endParaRPr lang="en-US" b="1" i="1" dirty="0"/>
          </a:p>
        </p:txBody>
      </p:sp>
      <p:sp>
        <p:nvSpPr>
          <p:cNvPr id="10" name="Rectangle 9"/>
          <p:cNvSpPr/>
          <p:nvPr/>
        </p:nvSpPr>
        <p:spPr>
          <a:xfrm>
            <a:off x="5627498" y="3491817"/>
            <a:ext cx="12194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i="1" dirty="0" smtClean="0"/>
              <a:t>governess</a:t>
            </a:r>
            <a:endParaRPr lang="en-US" b="1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8" grpId="0"/>
      <p:bldP spid="9" grpId="0"/>
      <p:bldP spid="10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Victorian Period (1832-1901) </a:t>
            </a:r>
            <a:r>
              <a:rPr lang="en-US" i="1" dirty="0" smtClean="0"/>
              <a:t>continued 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marR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>
                <a:latin typeface="Times New Roman"/>
                <a:ea typeface="Times New Roman"/>
                <a:cs typeface="Times New Roman"/>
              </a:rPr>
              <a:t>Excesses, cruelties, hypocrisies of all ___________ obvious even to those living, but the idea of decorum ingrained in their idea of progress.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>
                <a:latin typeface="Times New Roman"/>
                <a:ea typeface="Times New Roman"/>
                <a:cs typeface="Times New Roman"/>
              </a:rPr>
              <a:t> 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>
                <a:latin typeface="Times New Roman"/>
                <a:ea typeface="Times New Roman"/>
                <a:cs typeface="Times New Roman"/>
              </a:rPr>
              <a:t>_______ and _________ intended to control the wildness and __________ actions that Victorians associated with the political revolutions of 18th century.</a:t>
            </a:r>
          </a:p>
        </p:txBody>
      </p:sp>
      <p:sp>
        <p:nvSpPr>
          <p:cNvPr id="4" name="Rectangle 3"/>
          <p:cNvSpPr/>
          <p:nvPr/>
        </p:nvSpPr>
        <p:spPr>
          <a:xfrm>
            <a:off x="5509697" y="1677043"/>
            <a:ext cx="13404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i="1" dirty="0" smtClean="0"/>
              <a:t>repressions</a:t>
            </a:r>
            <a:endParaRPr lang="en-US" b="1" i="1" dirty="0"/>
          </a:p>
        </p:txBody>
      </p:sp>
      <p:sp>
        <p:nvSpPr>
          <p:cNvPr id="5" name="Rectangle 4"/>
          <p:cNvSpPr/>
          <p:nvPr/>
        </p:nvSpPr>
        <p:spPr>
          <a:xfrm>
            <a:off x="694044" y="3122485"/>
            <a:ext cx="101643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i="1" dirty="0" smtClean="0"/>
              <a:t>Prudery</a:t>
            </a:r>
            <a:endParaRPr lang="en-US" b="1" i="1" dirty="0"/>
          </a:p>
        </p:txBody>
      </p:sp>
      <p:sp>
        <p:nvSpPr>
          <p:cNvPr id="6" name="Rectangle 5"/>
          <p:cNvSpPr/>
          <p:nvPr/>
        </p:nvSpPr>
        <p:spPr>
          <a:xfrm>
            <a:off x="2323742" y="3131870"/>
            <a:ext cx="14042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i="1" dirty="0" smtClean="0"/>
              <a:t>Social order</a:t>
            </a:r>
            <a:endParaRPr lang="en-US" b="1" i="1" dirty="0"/>
          </a:p>
        </p:txBody>
      </p:sp>
      <p:sp>
        <p:nvSpPr>
          <p:cNvPr id="7" name="Rectangle 6"/>
          <p:cNvSpPr/>
          <p:nvPr/>
        </p:nvSpPr>
        <p:spPr>
          <a:xfrm>
            <a:off x="694044" y="3491817"/>
            <a:ext cx="13489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i="1" dirty="0" smtClean="0"/>
              <a:t>uninhibited</a:t>
            </a:r>
            <a:endParaRPr lang="en-US" b="1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Victorian Period (1832-1901) </a:t>
            </a:r>
            <a:r>
              <a:rPr lang="en-US" i="1" dirty="0" smtClean="0"/>
              <a:t>continued 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>
                <a:latin typeface="Times New Roman"/>
                <a:ea typeface="Times New Roman"/>
                <a:cs typeface="Times New Roman"/>
              </a:rPr>
              <a:t>Believed that life could and would be improved if it steadily became more refined, more rationally organized, better policies (therefore, safer). 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buNone/>
            </a:pPr>
            <a:endParaRPr lang="en-US" dirty="0" smtClean="0">
              <a:latin typeface="Times New Roman"/>
              <a:ea typeface="Times New Roman"/>
              <a:cs typeface="Times New Roman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>
                <a:latin typeface="Times New Roman"/>
                <a:ea typeface="Times New Roman"/>
                <a:cs typeface="Times New Roman"/>
              </a:rPr>
              <a:t> _____________: Humans began to understand the earth, its creatures, its natural laws.  Geologists, biologists (__________).  Industrialization made use of _________, especially chemistry, and technology.</a:t>
            </a:r>
          </a:p>
        </p:txBody>
      </p:sp>
      <p:sp>
        <p:nvSpPr>
          <p:cNvPr id="4" name="Rectangle 3"/>
          <p:cNvSpPr/>
          <p:nvPr/>
        </p:nvSpPr>
        <p:spPr>
          <a:xfrm>
            <a:off x="799884" y="3095457"/>
            <a:ext cx="22514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i="1" dirty="0" smtClean="0"/>
              <a:t>Intellectual Progress</a:t>
            </a:r>
            <a:endParaRPr lang="en-US" b="1" i="1" dirty="0"/>
          </a:p>
        </p:txBody>
      </p:sp>
      <p:sp>
        <p:nvSpPr>
          <p:cNvPr id="5" name="Rectangle 4"/>
          <p:cNvSpPr/>
          <p:nvPr/>
        </p:nvSpPr>
        <p:spPr>
          <a:xfrm>
            <a:off x="941004" y="3845772"/>
            <a:ext cx="9568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i="1" dirty="0" smtClean="0"/>
              <a:t>Darwin</a:t>
            </a:r>
            <a:endParaRPr lang="en-US" b="1" i="1" dirty="0"/>
          </a:p>
        </p:txBody>
      </p:sp>
      <p:sp>
        <p:nvSpPr>
          <p:cNvPr id="6" name="Rectangle 5"/>
          <p:cNvSpPr/>
          <p:nvPr/>
        </p:nvSpPr>
        <p:spPr>
          <a:xfrm>
            <a:off x="6303485" y="3845772"/>
            <a:ext cx="106742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i="1" dirty="0" smtClean="0"/>
              <a:t>science</a:t>
            </a:r>
            <a:endParaRPr lang="en-US" b="1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Victorian Period (1832-1901) </a:t>
            </a:r>
            <a:r>
              <a:rPr lang="en-US" i="1" dirty="0" smtClean="0"/>
              <a:t>continued 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>
                <a:latin typeface="Times New Roman"/>
                <a:ea typeface="Times New Roman"/>
                <a:cs typeface="Times New Roman"/>
              </a:rPr>
              <a:t>Victorian and Romantic literature is ______: similar ________ used, similar _______, idea of poet being ________________.  Even more so believed their writing could _________ how people acted in their moral, social, and even political lives by changing their awareness of what was happening to themselves and in the world around them.</a:t>
            </a:r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5156902" y="1606479"/>
            <a:ext cx="9086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i="1" dirty="0" smtClean="0"/>
              <a:t>similar</a:t>
            </a:r>
            <a:endParaRPr lang="en-US" b="1" i="1" dirty="0"/>
          </a:p>
        </p:txBody>
      </p:sp>
      <p:sp>
        <p:nvSpPr>
          <p:cNvPr id="5" name="Rectangle 4"/>
          <p:cNvSpPr/>
          <p:nvPr/>
        </p:nvSpPr>
        <p:spPr>
          <a:xfrm>
            <a:off x="7150192" y="1600200"/>
            <a:ext cx="7940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i="1" dirty="0" smtClean="0"/>
              <a:t>genre</a:t>
            </a:r>
            <a:endParaRPr lang="en-US" b="1" i="1" dirty="0"/>
          </a:p>
        </p:txBody>
      </p:sp>
      <p:sp>
        <p:nvSpPr>
          <p:cNvPr id="6" name="Rectangle 5"/>
          <p:cNvSpPr/>
          <p:nvPr/>
        </p:nvSpPr>
        <p:spPr>
          <a:xfrm>
            <a:off x="2334543" y="1975811"/>
            <a:ext cx="8207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i="1" dirty="0" smtClean="0"/>
              <a:t>topics</a:t>
            </a:r>
            <a:endParaRPr lang="en-US" b="1" i="1" dirty="0"/>
          </a:p>
        </p:txBody>
      </p:sp>
      <p:sp>
        <p:nvSpPr>
          <p:cNvPr id="7" name="Rectangle 6"/>
          <p:cNvSpPr/>
          <p:nvPr/>
        </p:nvSpPr>
        <p:spPr>
          <a:xfrm>
            <a:off x="5982769" y="1969532"/>
            <a:ext cx="18848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i="1" dirty="0"/>
              <a:t>s</a:t>
            </a:r>
            <a:r>
              <a:rPr lang="en-US" b="1" i="1" dirty="0" smtClean="0"/>
              <a:t>pecial seer/sage</a:t>
            </a:r>
            <a:endParaRPr lang="en-US" b="1" i="1" dirty="0"/>
          </a:p>
        </p:txBody>
      </p:sp>
      <p:sp>
        <p:nvSpPr>
          <p:cNvPr id="9" name="Rectangle 8"/>
          <p:cNvSpPr/>
          <p:nvPr/>
        </p:nvSpPr>
        <p:spPr>
          <a:xfrm>
            <a:off x="5982769" y="2415707"/>
            <a:ext cx="9497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i="1" dirty="0" smtClean="0"/>
              <a:t>change</a:t>
            </a:r>
            <a:endParaRPr lang="en-US" b="1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9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Victorian Period (1832-1901) </a:t>
            </a:r>
            <a:r>
              <a:rPr lang="en-US" i="1" dirty="0" smtClean="0"/>
              <a:t>continued 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>
                <a:latin typeface="Times New Roman"/>
                <a:ea typeface="Times New Roman"/>
                <a:cs typeface="Times New Roman"/>
              </a:rPr>
              <a:t>Victorian writers asked ___________ and raised _________. </a:t>
            </a:r>
            <a:r>
              <a:rPr lang="en-US" dirty="0" smtClean="0">
                <a:latin typeface="Times New Roman"/>
                <a:ea typeface="Times New Roman"/>
                <a:cs typeface="Times New Roman"/>
              </a:rPr>
              <a:t> 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>
                <a:latin typeface="Times New Roman"/>
                <a:ea typeface="Times New Roman"/>
                <a:cs typeface="Times New Roman"/>
              </a:rPr>
              <a:t>			</a:t>
            </a:r>
            <a:r>
              <a:rPr lang="en-US" dirty="0" smtClean="0">
                <a:latin typeface="Times New Roman"/>
                <a:ea typeface="Times New Roman"/>
                <a:cs typeface="Times New Roman"/>
              </a:rPr>
              <a:t>5 </a:t>
            </a:r>
            <a:r>
              <a:rPr lang="en-US" dirty="0" smtClean="0">
                <a:latin typeface="Times New Roman"/>
                <a:ea typeface="Times New Roman"/>
                <a:cs typeface="Times New Roman"/>
              </a:rPr>
              <a:t>main questions: </a:t>
            </a:r>
          </a:p>
          <a:p>
            <a:pPr marL="107950" marR="0" indent="-457200">
              <a:spcBef>
                <a:spcPts val="0"/>
              </a:spcBef>
              <a:spcAft>
                <a:spcPts val="0"/>
              </a:spcAft>
              <a:buNone/>
            </a:pPr>
            <a:endParaRPr lang="en-US" dirty="0" smtClean="0">
              <a:latin typeface="Times New Roman"/>
              <a:ea typeface="Times New Roman"/>
              <a:cs typeface="Times New Roman"/>
            </a:endParaRPr>
          </a:p>
          <a:p>
            <a:pPr marL="107950" marR="0" indent="-45720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>
                <a:latin typeface="Times New Roman"/>
                <a:ea typeface="Times New Roman"/>
                <a:cs typeface="Times New Roman"/>
              </a:rPr>
              <a:t>1)  Does material comfort fully satisfy human needs?  </a:t>
            </a:r>
          </a:p>
          <a:p>
            <a:pPr marL="107950" marR="0" indent="-457200">
              <a:spcBef>
                <a:spcPts val="0"/>
              </a:spcBef>
              <a:spcAft>
                <a:spcPts val="0"/>
              </a:spcAft>
              <a:buNone/>
            </a:pPr>
            <a:endParaRPr lang="en-US" dirty="0" smtClean="0">
              <a:latin typeface="Times New Roman"/>
              <a:ea typeface="Times New Roman"/>
              <a:cs typeface="Times New Roman"/>
            </a:endParaRPr>
          </a:p>
          <a:p>
            <a:pPr marL="107950" marR="0" indent="-45720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>
                <a:latin typeface="Times New Roman"/>
                <a:ea typeface="Times New Roman"/>
                <a:cs typeface="Times New Roman"/>
              </a:rPr>
              <a:t>2)  Is the achievement of those material comforts worth the exploitation of the earth? </a:t>
            </a:r>
          </a:p>
          <a:p>
            <a:pPr marL="107950" marR="0" indent="-457200">
              <a:spcBef>
                <a:spcPts val="0"/>
              </a:spcBef>
              <a:spcAft>
                <a:spcPts val="0"/>
              </a:spcAft>
              <a:buNone/>
            </a:pPr>
            <a:endParaRPr lang="en-US" dirty="0" smtClean="0">
              <a:latin typeface="Times New Roman"/>
              <a:ea typeface="Times New Roman"/>
              <a:cs typeface="Times New Roman"/>
            </a:endParaRPr>
          </a:p>
          <a:p>
            <a:pPr marL="107950" marR="0" indent="-45720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>
                <a:latin typeface="Times New Roman"/>
                <a:ea typeface="Times New Roman"/>
                <a:cs typeface="Times New Roman"/>
              </a:rPr>
              <a:t>3)  Are our codes of decorum and authority acceptable or are they hypocritical?  </a:t>
            </a:r>
          </a:p>
          <a:p>
            <a:pPr marL="107950" marR="0" indent="-457200">
              <a:spcBef>
                <a:spcPts val="0"/>
              </a:spcBef>
              <a:spcAft>
                <a:spcPts val="0"/>
              </a:spcAft>
              <a:buNone/>
            </a:pPr>
            <a:endParaRPr lang="en-US" dirty="0" smtClean="0">
              <a:latin typeface="Times New Roman"/>
              <a:ea typeface="Times New Roman"/>
              <a:cs typeface="Times New Roman"/>
            </a:endParaRPr>
          </a:p>
          <a:p>
            <a:pPr marL="107950" marR="0" indent="-45720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>
                <a:latin typeface="Times New Roman"/>
                <a:ea typeface="Times New Roman"/>
                <a:cs typeface="Times New Roman"/>
              </a:rPr>
              <a:t>4) Do our materialistic ideas overlook the spirit or soul that makes life beautiful and just?  </a:t>
            </a:r>
          </a:p>
          <a:p>
            <a:pPr marL="107950" marR="0" indent="-457200">
              <a:spcBef>
                <a:spcPts val="0"/>
              </a:spcBef>
              <a:spcAft>
                <a:spcPts val="0"/>
              </a:spcAft>
              <a:buNone/>
            </a:pPr>
            <a:endParaRPr lang="en-US" dirty="0" smtClean="0">
              <a:latin typeface="Times New Roman"/>
              <a:ea typeface="Times New Roman"/>
              <a:cs typeface="Times New Roman"/>
            </a:endParaRPr>
          </a:p>
          <a:p>
            <a:pPr marL="107950" marR="0" indent="-45720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>
                <a:latin typeface="Times New Roman"/>
                <a:ea typeface="Times New Roman"/>
                <a:cs typeface="Times New Roman"/>
              </a:rPr>
              <a:t>5) Is there really a coherence in history and nature? </a:t>
            </a:r>
          </a:p>
        </p:txBody>
      </p:sp>
      <p:sp>
        <p:nvSpPr>
          <p:cNvPr id="4" name="Rectangle 3"/>
          <p:cNvSpPr/>
          <p:nvPr/>
        </p:nvSpPr>
        <p:spPr>
          <a:xfrm>
            <a:off x="3410567" y="1600200"/>
            <a:ext cx="11744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i="1" dirty="0" smtClean="0"/>
              <a:t>questions</a:t>
            </a:r>
            <a:endParaRPr lang="en-US" b="1" i="1" dirty="0"/>
          </a:p>
        </p:txBody>
      </p:sp>
      <p:sp>
        <p:nvSpPr>
          <p:cNvPr id="5" name="Rectangle 4"/>
          <p:cNvSpPr/>
          <p:nvPr/>
        </p:nvSpPr>
        <p:spPr>
          <a:xfrm>
            <a:off x="6209188" y="1600200"/>
            <a:ext cx="9081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i="1" dirty="0" smtClean="0"/>
              <a:t>doubts</a:t>
            </a:r>
            <a:endParaRPr lang="en-US" b="1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Victorian Period (1832-1901) </a:t>
            </a:r>
            <a:r>
              <a:rPr lang="en-US" i="1" dirty="0" smtClean="0"/>
              <a:t>continued 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>
                <a:latin typeface="Times New Roman"/>
                <a:ea typeface="Times New Roman"/>
                <a:cs typeface="Times New Roman"/>
              </a:rPr>
              <a:t>____________ = most popular and most important figure of Victorian era. Epitome of Victorian___________.  Rose through ___________ background through own talents and energy to become famous and wealthy.  Increased affluence and ____________ of people, widened his reading ______________, and improved ___________ and _____________, made book publishing big business.  Victorian conviction that things work out well for ____________ people; most memorable scenes, however, show decent people neglected, abused, and exploited.  Dickens ___________ hollowness, glitter, superficiality, and excesses of Victorian affluence.  &lt;-- common theme in Victorian literature.  Also raised questions about the cost of progress: smog!</a:t>
            </a:r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658764" y="1635482"/>
            <a:ext cx="17830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i="1" dirty="0" smtClean="0"/>
              <a:t>Charles Dickens</a:t>
            </a:r>
            <a:endParaRPr lang="en-US" b="1" i="1" dirty="0"/>
          </a:p>
        </p:txBody>
      </p:sp>
      <p:sp>
        <p:nvSpPr>
          <p:cNvPr id="5" name="Rectangle 4"/>
          <p:cNvSpPr/>
          <p:nvPr/>
        </p:nvSpPr>
        <p:spPr>
          <a:xfrm>
            <a:off x="4751188" y="2004814"/>
            <a:ext cx="9658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i="1" dirty="0" smtClean="0"/>
              <a:t>success</a:t>
            </a:r>
            <a:endParaRPr lang="en-US" b="1" i="1" dirty="0"/>
          </a:p>
        </p:txBody>
      </p:sp>
      <p:sp>
        <p:nvSpPr>
          <p:cNvPr id="6" name="Rectangle 5"/>
          <p:cNvSpPr/>
          <p:nvPr/>
        </p:nvSpPr>
        <p:spPr>
          <a:xfrm>
            <a:off x="746964" y="2338864"/>
            <a:ext cx="15373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i="1" dirty="0" smtClean="0"/>
              <a:t>impoverished</a:t>
            </a:r>
            <a:endParaRPr lang="en-US" b="1" i="1" dirty="0"/>
          </a:p>
        </p:txBody>
      </p:sp>
      <p:sp>
        <p:nvSpPr>
          <p:cNvPr id="7" name="Rectangle 6"/>
          <p:cNvSpPr/>
          <p:nvPr/>
        </p:nvSpPr>
        <p:spPr>
          <a:xfrm>
            <a:off x="746964" y="2981356"/>
            <a:ext cx="9826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i="1" dirty="0" smtClean="0"/>
              <a:t>literacy</a:t>
            </a:r>
            <a:endParaRPr lang="en-US" b="1" i="1" dirty="0"/>
          </a:p>
        </p:txBody>
      </p:sp>
      <p:sp>
        <p:nvSpPr>
          <p:cNvPr id="8" name="Rectangle 7"/>
          <p:cNvSpPr/>
          <p:nvPr/>
        </p:nvSpPr>
        <p:spPr>
          <a:xfrm>
            <a:off x="6127087" y="2981356"/>
            <a:ext cx="11194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i="1" dirty="0" smtClean="0"/>
              <a:t>audience</a:t>
            </a:r>
            <a:endParaRPr lang="en-US" b="1" i="1" dirty="0"/>
          </a:p>
        </p:txBody>
      </p:sp>
      <p:sp>
        <p:nvSpPr>
          <p:cNvPr id="9" name="Rectangle 8"/>
          <p:cNvSpPr/>
          <p:nvPr/>
        </p:nvSpPr>
        <p:spPr>
          <a:xfrm>
            <a:off x="2348011" y="3350688"/>
            <a:ext cx="10126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i="1" dirty="0" smtClean="0"/>
              <a:t>printing</a:t>
            </a:r>
            <a:endParaRPr lang="en-US" b="1" i="1" dirty="0"/>
          </a:p>
        </p:txBody>
      </p:sp>
      <p:sp>
        <p:nvSpPr>
          <p:cNvPr id="10" name="Rectangle 9"/>
          <p:cNvSpPr/>
          <p:nvPr/>
        </p:nvSpPr>
        <p:spPr>
          <a:xfrm>
            <a:off x="4581783" y="3350688"/>
            <a:ext cx="13711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i="1" dirty="0" smtClean="0"/>
              <a:t>distribution</a:t>
            </a:r>
            <a:endParaRPr lang="en-US" b="1" i="1" dirty="0"/>
          </a:p>
        </p:txBody>
      </p:sp>
      <p:sp>
        <p:nvSpPr>
          <p:cNvPr id="11" name="Rectangle 10"/>
          <p:cNvSpPr/>
          <p:nvPr/>
        </p:nvSpPr>
        <p:spPr>
          <a:xfrm>
            <a:off x="1695338" y="3969260"/>
            <a:ext cx="9037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i="1" dirty="0" smtClean="0"/>
              <a:t>decent</a:t>
            </a:r>
            <a:endParaRPr lang="en-US" b="1" i="1" dirty="0"/>
          </a:p>
        </p:txBody>
      </p:sp>
      <p:sp>
        <p:nvSpPr>
          <p:cNvPr id="12" name="Rectangle 11"/>
          <p:cNvSpPr/>
          <p:nvPr/>
        </p:nvSpPr>
        <p:spPr>
          <a:xfrm>
            <a:off x="746964" y="4645903"/>
            <a:ext cx="11110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i="1" dirty="0" smtClean="0"/>
              <a:t>attacked</a:t>
            </a:r>
            <a:endParaRPr lang="en-US" b="1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Victorian Period (1832-1901) </a:t>
            </a:r>
            <a:r>
              <a:rPr lang="en-US" i="1" dirty="0" smtClean="0"/>
              <a:t>continued 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marR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>
                <a:latin typeface="Times New Roman"/>
                <a:ea typeface="Times New Roman"/>
                <a:cs typeface="Times New Roman"/>
              </a:rPr>
              <a:t>Materialism, secularism, ___________, and sheer _______ that accompanied Victorian progress led some writers (such as Tennyson) to wonder if their culture was really advancing by any measure.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>
                <a:latin typeface="Times New Roman"/>
                <a:ea typeface="Times New Roman"/>
                <a:cs typeface="Times New Roman"/>
              </a:rPr>
              <a:t> 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>
                <a:latin typeface="Times New Roman"/>
                <a:ea typeface="Times New Roman"/>
                <a:cs typeface="Times New Roman"/>
              </a:rPr>
              <a:t>Tennyson, early Victorian writers: belief in Transcendental power.  Highest purpose of poet, of any writer, was to make readers aware of the ____________ between earth and ________, body and _________, material and ________. (____________ of Romantic belief of human mind interacting with nature) </a:t>
            </a:r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869201" y="1677043"/>
            <a:ext cx="11247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i="1" dirty="0" smtClean="0"/>
              <a:t>vulgarity</a:t>
            </a:r>
            <a:endParaRPr lang="en-US" b="1" i="1" dirty="0"/>
          </a:p>
        </p:txBody>
      </p:sp>
      <p:sp>
        <p:nvSpPr>
          <p:cNvPr id="5" name="Rectangle 4"/>
          <p:cNvSpPr/>
          <p:nvPr/>
        </p:nvSpPr>
        <p:spPr>
          <a:xfrm>
            <a:off x="6861859" y="1677043"/>
            <a:ext cx="8320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i="1" dirty="0" smtClean="0"/>
              <a:t>waste</a:t>
            </a:r>
            <a:endParaRPr lang="en-US" b="1" i="1" dirty="0"/>
          </a:p>
        </p:txBody>
      </p:sp>
      <p:sp>
        <p:nvSpPr>
          <p:cNvPr id="6" name="Rectangle 5"/>
          <p:cNvSpPr/>
          <p:nvPr/>
        </p:nvSpPr>
        <p:spPr>
          <a:xfrm>
            <a:off x="3335491" y="4180954"/>
            <a:ext cx="13091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i="1" dirty="0" smtClean="0"/>
              <a:t>connection</a:t>
            </a:r>
            <a:endParaRPr lang="en-US" b="1" i="1" dirty="0"/>
          </a:p>
        </p:txBody>
      </p:sp>
      <p:sp>
        <p:nvSpPr>
          <p:cNvPr id="7" name="Rectangle 6"/>
          <p:cNvSpPr/>
          <p:nvPr/>
        </p:nvSpPr>
        <p:spPr>
          <a:xfrm>
            <a:off x="782470" y="4620850"/>
            <a:ext cx="9560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i="1" dirty="0" smtClean="0"/>
              <a:t>heaven</a:t>
            </a:r>
            <a:endParaRPr lang="en-US" b="1" i="1" dirty="0"/>
          </a:p>
        </p:txBody>
      </p:sp>
      <p:sp>
        <p:nvSpPr>
          <p:cNvPr id="8" name="Rectangle 7"/>
          <p:cNvSpPr/>
          <p:nvPr/>
        </p:nvSpPr>
        <p:spPr>
          <a:xfrm>
            <a:off x="3335491" y="4620850"/>
            <a:ext cx="6432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i="1" dirty="0" smtClean="0"/>
              <a:t>soul</a:t>
            </a:r>
            <a:endParaRPr lang="en-US" b="1" i="1" dirty="0"/>
          </a:p>
        </p:txBody>
      </p:sp>
      <p:sp>
        <p:nvSpPr>
          <p:cNvPr id="9" name="Rectangle 8"/>
          <p:cNvSpPr/>
          <p:nvPr/>
        </p:nvSpPr>
        <p:spPr>
          <a:xfrm>
            <a:off x="6544802" y="4620850"/>
            <a:ext cx="7246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i="1" dirty="0" smtClean="0"/>
              <a:t>ideal</a:t>
            </a:r>
            <a:endParaRPr lang="en-US" b="1" i="1" dirty="0"/>
          </a:p>
        </p:txBody>
      </p:sp>
      <p:sp>
        <p:nvSpPr>
          <p:cNvPr id="10" name="Rectangle 9"/>
          <p:cNvSpPr/>
          <p:nvPr/>
        </p:nvSpPr>
        <p:spPr>
          <a:xfrm>
            <a:off x="941004" y="4990182"/>
            <a:ext cx="12038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i="1" dirty="0" smtClean="0"/>
              <a:t>Extension</a:t>
            </a:r>
            <a:endParaRPr lang="en-US" b="1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Victorian Period (1832-1901) </a:t>
            </a:r>
            <a:r>
              <a:rPr lang="en-US" i="1" dirty="0" smtClean="0"/>
              <a:t>continued 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>
              <a:spcBef>
                <a:spcPts val="0"/>
              </a:spcBef>
              <a:buNone/>
            </a:pPr>
            <a:r>
              <a:rPr lang="en-US" dirty="0" smtClean="0">
                <a:latin typeface="Times New Roman"/>
                <a:ea typeface="Times New Roman"/>
                <a:cs typeface="Times New Roman"/>
              </a:rPr>
              <a:t> Later Victorian writers found it difficult to believe in an _______________ and _________ that made sense of material and human existence.  Some thought it unnecessary.  Others felt saddened by what they saw </a:t>
            </a:r>
            <a:r>
              <a:rPr lang="en-US" dirty="0" smtClean="0">
                <a:latin typeface="Times New Roman"/>
                <a:ea typeface="Times New Roman"/>
                <a:cs typeface="Times New Roman"/>
              </a:rPr>
              <a:t>as </a:t>
            </a:r>
            <a:r>
              <a:rPr lang="en-US" i="1" u="sng" dirty="0" smtClean="0">
                <a:latin typeface="Times New Roman"/>
                <a:ea typeface="Times New Roman"/>
                <a:cs typeface="Times New Roman"/>
              </a:rPr>
              <a:t>__</a:t>
            </a:r>
            <a:r>
              <a:rPr lang="en-US" i="1" u="sng" dirty="0" smtClean="0">
                <a:latin typeface="Times New Roman"/>
                <a:ea typeface="Times New Roman"/>
                <a:cs typeface="Times New Roman"/>
              </a:rPr>
              <a:t>__________</a:t>
            </a:r>
            <a:r>
              <a:rPr lang="en-US" dirty="0" smtClean="0">
                <a:latin typeface="Times New Roman"/>
                <a:ea typeface="Times New Roman"/>
                <a:cs typeface="Times New Roman"/>
              </a:rPr>
              <a:t>from </a:t>
            </a:r>
            <a:r>
              <a:rPr lang="en-US" dirty="0" smtClean="0">
                <a:latin typeface="Times New Roman"/>
                <a:ea typeface="Times New Roman"/>
                <a:cs typeface="Times New Roman"/>
              </a:rPr>
              <a:t>the world (Matthew Arnold).  Skepticism and denial.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>
                <a:latin typeface="Times New Roman"/>
                <a:ea typeface="Times New Roman"/>
                <a:cs typeface="Times New Roman"/>
              </a:rPr>
              <a:t> 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>
                <a:latin typeface="Times New Roman"/>
                <a:ea typeface="Times New Roman"/>
                <a:cs typeface="Times New Roman"/>
              </a:rPr>
              <a:t>Two most important and consistent purposes or effects of Victorian literature:  1) make readers _____________ if reality was really like the literature  2) demonstrate that no matter how ________________  reality seemed to be,  writer and reader could make pleasing _____________ from it. </a:t>
            </a:r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941004" y="2046375"/>
            <a:ext cx="15830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i="1" dirty="0" smtClean="0"/>
              <a:t>infinite power</a:t>
            </a:r>
            <a:endParaRPr lang="en-US" b="1" i="1" dirty="0"/>
          </a:p>
        </p:txBody>
      </p:sp>
      <p:sp>
        <p:nvSpPr>
          <p:cNvPr id="5" name="Rectangle 4"/>
          <p:cNvSpPr/>
          <p:nvPr/>
        </p:nvSpPr>
        <p:spPr>
          <a:xfrm>
            <a:off x="3851561" y="2046375"/>
            <a:ext cx="7646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i="1" dirty="0" smtClean="0"/>
              <a:t>order</a:t>
            </a:r>
            <a:endParaRPr lang="en-US" b="1" i="1" dirty="0"/>
          </a:p>
        </p:txBody>
      </p:sp>
      <p:sp>
        <p:nvSpPr>
          <p:cNvPr id="7" name="Rectangle 6"/>
          <p:cNvSpPr/>
          <p:nvPr/>
        </p:nvSpPr>
        <p:spPr>
          <a:xfrm>
            <a:off x="5439137" y="4198595"/>
            <a:ext cx="17491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i="1" dirty="0"/>
              <a:t>h</a:t>
            </a:r>
            <a:r>
              <a:rPr lang="en-US" b="1" i="1" dirty="0" smtClean="0"/>
              <a:t>ope or wonder</a:t>
            </a:r>
            <a:endParaRPr lang="en-US" b="1" i="1" dirty="0"/>
          </a:p>
        </p:txBody>
      </p:sp>
      <p:sp>
        <p:nvSpPr>
          <p:cNvPr id="8" name="Rectangle 7"/>
          <p:cNvSpPr/>
          <p:nvPr/>
        </p:nvSpPr>
        <p:spPr>
          <a:xfrm>
            <a:off x="1435355" y="4921883"/>
            <a:ext cx="22493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i="1" dirty="0" smtClean="0"/>
              <a:t> bleak and disorderly</a:t>
            </a:r>
            <a:endParaRPr lang="en-US" b="1" i="1" dirty="0"/>
          </a:p>
        </p:txBody>
      </p:sp>
      <p:sp>
        <p:nvSpPr>
          <p:cNvPr id="9" name="Rectangle 8"/>
          <p:cNvSpPr/>
          <p:nvPr/>
        </p:nvSpPr>
        <p:spPr>
          <a:xfrm>
            <a:off x="4371717" y="5291215"/>
            <a:ext cx="7646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i="1" dirty="0" smtClean="0"/>
              <a:t>order</a:t>
            </a:r>
            <a:endParaRPr lang="en-US" b="1" i="1" dirty="0"/>
          </a:p>
        </p:txBody>
      </p:sp>
      <p:sp>
        <p:nvSpPr>
          <p:cNvPr id="11" name="TextBox 10"/>
          <p:cNvSpPr txBox="1"/>
          <p:nvPr/>
        </p:nvSpPr>
        <p:spPr>
          <a:xfrm>
            <a:off x="4952033" y="2639753"/>
            <a:ext cx="18347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God’s withdrawal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  <p:bldP spid="8" grpId="0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Victorian Society </a:t>
            </a:r>
            <a:br>
              <a:rPr lang="en-US" dirty="0" smtClean="0"/>
            </a:br>
            <a:r>
              <a:rPr lang="en-US" i="1" dirty="0" smtClean="0"/>
              <a:t>continued …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>
                <a:latin typeface="Times New Roman"/>
                <a:ea typeface="Times New Roman"/>
                <a:cs typeface="Times New Roman"/>
              </a:rPr>
              <a:t>Structured society -- ________ &amp; _______“behavior of 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>
                <a:latin typeface="Times New Roman"/>
                <a:ea typeface="Times New Roman"/>
                <a:cs typeface="Times New Roman"/>
              </a:rPr>
              <a:t>_____ society”</a:t>
            </a:r>
          </a:p>
          <a:p>
            <a:pPr marL="0" marR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>
                <a:latin typeface="Times New Roman"/>
                <a:ea typeface="Times New Roman"/>
                <a:cs typeface="Times New Roman"/>
              </a:rPr>
              <a:t>Era – ________ –  appearance not substance 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buNone/>
            </a:pPr>
            <a:endParaRPr lang="en-US" dirty="0" smtClean="0">
              <a:latin typeface="Times New Roman"/>
              <a:ea typeface="Times New Roman"/>
              <a:cs typeface="Times New Roman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>
                <a:latin typeface="Times New Roman"/>
                <a:ea typeface="Times New Roman"/>
                <a:cs typeface="Times New Roman"/>
              </a:rPr>
              <a:t>Era – filled w/change and reform:  	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>
                <a:latin typeface="Times New Roman"/>
                <a:ea typeface="Times New Roman"/>
                <a:cs typeface="Times New Roman"/>
              </a:rPr>
              <a:t>	increased focus on _________________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>
                <a:latin typeface="Times New Roman"/>
                <a:ea typeface="Times New Roman"/>
                <a:cs typeface="Times New Roman"/>
              </a:rPr>
              <a:t>	free ____________ introduced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>
                <a:latin typeface="Times New Roman"/>
                <a:ea typeface="Times New Roman"/>
                <a:cs typeface="Times New Roman"/>
              </a:rPr>
              <a:t>	children’s ____ are introduced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>
                <a:latin typeface="Times New Roman"/>
                <a:ea typeface="Times New Roman"/>
                <a:cs typeface="Times New Roman"/>
              </a:rPr>
              <a:t>	belief that children are to be _____________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230536" y="1653123"/>
            <a:ext cx="1384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/>
              <a:t>Social Class</a:t>
            </a:r>
            <a:endParaRPr lang="en-US" b="1" i="1" dirty="0"/>
          </a:p>
        </p:txBody>
      </p:sp>
      <p:sp>
        <p:nvSpPr>
          <p:cNvPr id="5" name="TextBox 4"/>
          <p:cNvSpPr txBox="1"/>
          <p:nvPr/>
        </p:nvSpPr>
        <p:spPr>
          <a:xfrm>
            <a:off x="4862204" y="1653123"/>
            <a:ext cx="12411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/>
              <a:t>etiquette</a:t>
            </a:r>
            <a:endParaRPr lang="en-US" b="1" i="1" dirty="0"/>
          </a:p>
        </p:txBody>
      </p:sp>
      <p:sp>
        <p:nvSpPr>
          <p:cNvPr id="6" name="TextBox 5"/>
          <p:cNvSpPr txBox="1"/>
          <p:nvPr/>
        </p:nvSpPr>
        <p:spPr>
          <a:xfrm>
            <a:off x="641350" y="2022455"/>
            <a:ext cx="9765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/>
              <a:t>polite</a:t>
            </a:r>
            <a:endParaRPr lang="en-US" b="1" i="1" dirty="0"/>
          </a:p>
        </p:txBody>
      </p:sp>
      <p:sp>
        <p:nvSpPr>
          <p:cNvPr id="7" name="TextBox 6"/>
          <p:cNvSpPr txBox="1"/>
          <p:nvPr/>
        </p:nvSpPr>
        <p:spPr>
          <a:xfrm>
            <a:off x="1440101" y="2532915"/>
            <a:ext cx="11705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/>
              <a:t>hypocrisy</a:t>
            </a:r>
            <a:endParaRPr lang="en-US" b="1" i="1" dirty="0"/>
          </a:p>
        </p:txBody>
      </p:sp>
      <p:sp>
        <p:nvSpPr>
          <p:cNvPr id="8" name="TextBox 7"/>
          <p:cNvSpPr txBox="1"/>
          <p:nvPr/>
        </p:nvSpPr>
        <p:spPr>
          <a:xfrm>
            <a:off x="3900842" y="3687001"/>
            <a:ext cx="24166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/>
              <a:t>h</a:t>
            </a:r>
            <a:r>
              <a:rPr lang="en-US" b="1" i="1" dirty="0" smtClean="0"/>
              <a:t>uman rights</a:t>
            </a:r>
            <a:endParaRPr lang="en-US" b="1" i="1" dirty="0"/>
          </a:p>
        </p:txBody>
      </p:sp>
      <p:sp>
        <p:nvSpPr>
          <p:cNvPr id="9" name="TextBox 8"/>
          <p:cNvSpPr txBox="1"/>
          <p:nvPr/>
        </p:nvSpPr>
        <p:spPr>
          <a:xfrm>
            <a:off x="2198611" y="4056333"/>
            <a:ext cx="24166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/>
              <a:t>Public schooling</a:t>
            </a:r>
            <a:endParaRPr lang="en-US" b="1" i="1" dirty="0"/>
          </a:p>
        </p:txBody>
      </p:sp>
      <p:sp>
        <p:nvSpPr>
          <p:cNvPr id="10" name="TextBox 9"/>
          <p:cNvSpPr txBox="1"/>
          <p:nvPr/>
        </p:nvSpPr>
        <p:spPr>
          <a:xfrm>
            <a:off x="2851280" y="4425665"/>
            <a:ext cx="10495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/>
              <a:t>toys</a:t>
            </a:r>
            <a:endParaRPr lang="en-US" b="1" i="1" dirty="0"/>
          </a:p>
        </p:txBody>
      </p:sp>
      <p:sp>
        <p:nvSpPr>
          <p:cNvPr id="11" name="TextBox 10"/>
          <p:cNvSpPr txBox="1"/>
          <p:nvPr/>
        </p:nvSpPr>
        <p:spPr>
          <a:xfrm>
            <a:off x="5109164" y="4794997"/>
            <a:ext cx="24166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/>
              <a:t>n</a:t>
            </a:r>
            <a:r>
              <a:rPr lang="en-US" b="1" i="1" dirty="0" smtClean="0"/>
              <a:t>urtured &amp; playful</a:t>
            </a:r>
            <a:endParaRPr lang="en-US" b="1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/>
                <a:ea typeface="Times New Roman"/>
                <a:cs typeface="Times New Roman"/>
              </a:rPr>
              <a:t>ART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marR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>
                <a:latin typeface="Times New Roman"/>
                <a:ea typeface="Times New Roman"/>
                <a:cs typeface="Times New Roman"/>
              </a:rPr>
              <a:t>The _________________ challenged artistic authority.    This group of artists embraced the _________ while ____________ “conventionalities and feeble reminiscences from the Old Masters.”    Dissatisfied with Victorian _________, a group of seven young men modeled their work after _________ painters (those who came before _______) whom they believed had a more _________ vision.  </a:t>
            </a:r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133790" y="1600200"/>
            <a:ext cx="287639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i="1" dirty="0" smtClean="0"/>
              <a:t>Pre-</a:t>
            </a:r>
            <a:r>
              <a:rPr lang="en-US" b="1" i="1" dirty="0" err="1" smtClean="0"/>
              <a:t>Rafaelite</a:t>
            </a:r>
            <a:r>
              <a:rPr lang="en-US" b="1" i="1" dirty="0" smtClean="0"/>
              <a:t>  Brotherhood</a:t>
            </a:r>
            <a:endParaRPr lang="en-US" b="1" i="1" dirty="0"/>
          </a:p>
        </p:txBody>
      </p:sp>
      <p:sp>
        <p:nvSpPr>
          <p:cNvPr id="5" name="Rectangle 4"/>
          <p:cNvSpPr/>
          <p:nvPr/>
        </p:nvSpPr>
        <p:spPr>
          <a:xfrm>
            <a:off x="4433673" y="2046375"/>
            <a:ext cx="10714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i="1" dirty="0" smtClean="0"/>
              <a:t>ordinary</a:t>
            </a:r>
            <a:endParaRPr lang="en-US" b="1" i="1" dirty="0"/>
          </a:p>
        </p:txBody>
      </p:sp>
      <p:sp>
        <p:nvSpPr>
          <p:cNvPr id="6" name="Rectangle 5"/>
          <p:cNvSpPr/>
          <p:nvPr/>
        </p:nvSpPr>
        <p:spPr>
          <a:xfrm>
            <a:off x="6680944" y="2046375"/>
            <a:ext cx="10969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i="1" dirty="0" smtClean="0"/>
              <a:t>rejecting</a:t>
            </a:r>
            <a:endParaRPr lang="en-US" b="1" i="1" dirty="0"/>
          </a:p>
        </p:txBody>
      </p:sp>
      <p:sp>
        <p:nvSpPr>
          <p:cNvPr id="7" name="Rectangle 6"/>
          <p:cNvSpPr/>
          <p:nvPr/>
        </p:nvSpPr>
        <p:spPr>
          <a:xfrm>
            <a:off x="5472404" y="2752021"/>
            <a:ext cx="14927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i="1" dirty="0" smtClean="0"/>
              <a:t>complacency</a:t>
            </a:r>
            <a:endParaRPr lang="en-US" b="1" i="1" dirty="0"/>
          </a:p>
        </p:txBody>
      </p:sp>
      <p:sp>
        <p:nvSpPr>
          <p:cNvPr id="8" name="Rectangle 7"/>
          <p:cNvSpPr/>
          <p:nvPr/>
        </p:nvSpPr>
        <p:spPr>
          <a:xfrm>
            <a:off x="6147234" y="3121353"/>
            <a:ext cx="113500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i="1" dirty="0" smtClean="0"/>
              <a:t>medieval</a:t>
            </a:r>
            <a:endParaRPr lang="en-US" b="1" i="1" dirty="0"/>
          </a:p>
        </p:txBody>
      </p:sp>
      <p:sp>
        <p:nvSpPr>
          <p:cNvPr id="9" name="Rectangle 8"/>
          <p:cNvSpPr/>
          <p:nvPr/>
        </p:nvSpPr>
        <p:spPr>
          <a:xfrm>
            <a:off x="4884991" y="3490685"/>
            <a:ext cx="8883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i="1" dirty="0" smtClean="0"/>
              <a:t>Rafael</a:t>
            </a:r>
            <a:endParaRPr lang="en-US" b="1" i="1" dirty="0"/>
          </a:p>
        </p:txBody>
      </p:sp>
      <p:sp>
        <p:nvSpPr>
          <p:cNvPr id="10" name="Rectangle 9"/>
          <p:cNvSpPr/>
          <p:nvPr/>
        </p:nvSpPr>
        <p:spPr>
          <a:xfrm>
            <a:off x="3349177" y="3860017"/>
            <a:ext cx="9702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i="1" dirty="0" smtClean="0"/>
              <a:t>natural</a:t>
            </a:r>
            <a:endParaRPr lang="en-US" b="1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528006" y="0"/>
            <a:ext cx="10166034" cy="1310062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Times New Roman"/>
                <a:ea typeface="Times New Roman"/>
                <a:cs typeface="Times New Roman"/>
              </a:rPr>
              <a:t>VICTORIAN DRAMA: </a:t>
            </a:r>
            <a:br>
              <a:rPr lang="en-US" dirty="0" smtClean="0">
                <a:latin typeface="Times New Roman"/>
                <a:ea typeface="Times New Roman"/>
                <a:cs typeface="Times New Roman"/>
              </a:rPr>
            </a:br>
            <a:r>
              <a:rPr lang="en-US" dirty="0" smtClean="0">
                <a:latin typeface="Times New Roman"/>
                <a:ea typeface="Times New Roman"/>
                <a:cs typeface="Times New Roman"/>
              </a:rPr>
              <a:t>FROM</a:t>
            </a:r>
            <a:r>
              <a:rPr lang="en-US" dirty="0" smtClean="0">
                <a:latin typeface="Times New Roman"/>
                <a:ea typeface="Times New Roman"/>
                <a:cs typeface="Times New Roman"/>
              </a:rPr>
              <a:t> COMIC RELIEF </a:t>
            </a:r>
            <a:r>
              <a:rPr lang="en-US" dirty="0" smtClean="0">
                <a:latin typeface="Times New Roman"/>
                <a:ea typeface="Times New Roman"/>
                <a:cs typeface="Times New Roman"/>
              </a:rPr>
              <a:t>TO REALISM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en-US" dirty="0" smtClean="0">
                <a:latin typeface="Times New Roman"/>
                <a:ea typeface="Times New Roman"/>
                <a:cs typeface="Times New Roman"/>
              </a:rPr>
              <a:t>Theatre in the early part of Victorian’s reign provided little to ___________ anyone.  Comedy must have the license to _____________,  to ___________, to look under the bed, and to _______.  However, Victoria’s England was marked by prudery, good taste, _____________ of natural feelings, high mindedness, and official __________________.  The operettas of William S. Gilbert (1875), written to the music of Arthur Sullivan, provided some delightful ______________.  Seen today as charming, they were considered ______________ ridicule of the law, the navy, the world of aesthetes and the ____________.   These operettas influenced future playwrights such as _____________ and ______________, both of whom moved forward toward _____________.</a:t>
            </a:r>
          </a:p>
        </p:txBody>
      </p:sp>
      <p:sp>
        <p:nvSpPr>
          <p:cNvPr id="4" name="Rectangle 3"/>
          <p:cNvSpPr/>
          <p:nvPr/>
        </p:nvSpPr>
        <p:spPr>
          <a:xfrm>
            <a:off x="1029204" y="1940529"/>
            <a:ext cx="8828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i="1" dirty="0" smtClean="0"/>
              <a:t>amuse</a:t>
            </a:r>
            <a:endParaRPr lang="en-US" b="1" i="1" dirty="0"/>
          </a:p>
        </p:txBody>
      </p:sp>
      <p:sp>
        <p:nvSpPr>
          <p:cNvPr id="5" name="Rectangle 4"/>
          <p:cNvSpPr/>
          <p:nvPr/>
        </p:nvSpPr>
        <p:spPr>
          <a:xfrm>
            <a:off x="1312131" y="2266323"/>
            <a:ext cx="9654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i="1" dirty="0" smtClean="0"/>
              <a:t>explore</a:t>
            </a:r>
            <a:endParaRPr lang="en-US" b="1" i="1" dirty="0"/>
          </a:p>
        </p:txBody>
      </p:sp>
      <p:sp>
        <p:nvSpPr>
          <p:cNvPr id="6" name="Rectangle 5"/>
          <p:cNvSpPr/>
          <p:nvPr/>
        </p:nvSpPr>
        <p:spPr>
          <a:xfrm>
            <a:off x="3597814" y="2266323"/>
            <a:ext cx="9165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i="1" dirty="0" smtClean="0"/>
              <a:t>expose</a:t>
            </a:r>
            <a:endParaRPr lang="en-US" b="1" i="1" dirty="0"/>
          </a:p>
        </p:txBody>
      </p:sp>
      <p:sp>
        <p:nvSpPr>
          <p:cNvPr id="7" name="Rectangle 6"/>
          <p:cNvSpPr/>
          <p:nvPr/>
        </p:nvSpPr>
        <p:spPr>
          <a:xfrm>
            <a:off x="1140584" y="2635655"/>
            <a:ext cx="9613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i="1" dirty="0" smtClean="0"/>
              <a:t>ridicule</a:t>
            </a:r>
            <a:endParaRPr lang="en-US" b="1" i="1" dirty="0"/>
          </a:p>
        </p:txBody>
      </p:sp>
      <p:sp>
        <p:nvSpPr>
          <p:cNvPr id="8" name="Rectangle 7"/>
          <p:cNvSpPr/>
          <p:nvPr/>
        </p:nvSpPr>
        <p:spPr>
          <a:xfrm>
            <a:off x="2530394" y="3004987"/>
            <a:ext cx="12438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i="1" dirty="0" smtClean="0"/>
              <a:t>repression</a:t>
            </a:r>
            <a:endParaRPr lang="en-US" b="1" i="1" dirty="0"/>
          </a:p>
        </p:txBody>
      </p:sp>
      <p:sp>
        <p:nvSpPr>
          <p:cNvPr id="9" name="Rectangle 8"/>
          <p:cNvSpPr/>
          <p:nvPr/>
        </p:nvSpPr>
        <p:spPr>
          <a:xfrm>
            <a:off x="2530394" y="3321396"/>
            <a:ext cx="12753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i="1" dirty="0" smtClean="0"/>
              <a:t>censorship</a:t>
            </a:r>
            <a:endParaRPr lang="en-US" b="1" i="1" dirty="0"/>
          </a:p>
        </p:txBody>
      </p:sp>
      <p:sp>
        <p:nvSpPr>
          <p:cNvPr id="10" name="Rectangle 9"/>
          <p:cNvSpPr/>
          <p:nvPr/>
        </p:nvSpPr>
        <p:spPr>
          <a:xfrm>
            <a:off x="3064104" y="3969260"/>
            <a:ext cx="16466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i="1" dirty="0" smtClean="0"/>
              <a:t>entertainment</a:t>
            </a:r>
            <a:endParaRPr lang="en-US" b="1" i="1" dirty="0"/>
          </a:p>
        </p:txBody>
      </p:sp>
      <p:sp>
        <p:nvSpPr>
          <p:cNvPr id="11" name="Rectangle 10"/>
          <p:cNvSpPr/>
          <p:nvPr/>
        </p:nvSpPr>
        <p:spPr>
          <a:xfrm>
            <a:off x="3173208" y="4338592"/>
            <a:ext cx="12090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i="1" dirty="0" smtClean="0"/>
              <a:t>irreverent</a:t>
            </a:r>
            <a:endParaRPr lang="en-US" b="1" i="1" dirty="0"/>
          </a:p>
        </p:txBody>
      </p:sp>
      <p:sp>
        <p:nvSpPr>
          <p:cNvPr id="12" name="Rectangle 11"/>
          <p:cNvSpPr/>
          <p:nvPr/>
        </p:nvSpPr>
        <p:spPr>
          <a:xfrm>
            <a:off x="4634103" y="4690283"/>
            <a:ext cx="13302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i="1" dirty="0" smtClean="0"/>
              <a:t>aristocracy</a:t>
            </a:r>
            <a:endParaRPr lang="en-US" b="1" i="1" dirty="0"/>
          </a:p>
        </p:txBody>
      </p:sp>
      <p:sp>
        <p:nvSpPr>
          <p:cNvPr id="13" name="Rectangle 12"/>
          <p:cNvSpPr/>
          <p:nvPr/>
        </p:nvSpPr>
        <p:spPr>
          <a:xfrm>
            <a:off x="5437890" y="5011220"/>
            <a:ext cx="14095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i="1" dirty="0" smtClean="0"/>
              <a:t>Oscar Wilde</a:t>
            </a:r>
            <a:endParaRPr lang="en-US" b="1" i="1" dirty="0"/>
          </a:p>
        </p:txBody>
      </p:sp>
      <p:sp>
        <p:nvSpPr>
          <p:cNvPr id="14" name="Rectangle 13"/>
          <p:cNvSpPr/>
          <p:nvPr/>
        </p:nvSpPr>
        <p:spPr>
          <a:xfrm>
            <a:off x="589573" y="5380552"/>
            <a:ext cx="254579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i="1" dirty="0" smtClean="0"/>
              <a:t>George Bernard Shaw</a:t>
            </a:r>
            <a:endParaRPr lang="en-US" b="1" i="1" dirty="0"/>
          </a:p>
        </p:txBody>
      </p:sp>
      <p:sp>
        <p:nvSpPr>
          <p:cNvPr id="15" name="Rectangle 14"/>
          <p:cNvSpPr/>
          <p:nvPr/>
        </p:nvSpPr>
        <p:spPr>
          <a:xfrm>
            <a:off x="1312131" y="5696961"/>
            <a:ext cx="10189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i="1" dirty="0" smtClean="0"/>
              <a:t>Realism</a:t>
            </a:r>
            <a:endParaRPr lang="en-US" b="1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u="sng" kern="0" dirty="0" smtClean="0">
                <a:latin typeface="Times New Roman"/>
                <a:ea typeface="Times New Roman"/>
                <a:cs typeface="Times New Roman"/>
              </a:rPr>
              <a:t>Victorian Social Classes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7950" marR="0" indent="-4572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AutoNum type="arabicPeriod"/>
            </a:pPr>
            <a:r>
              <a:rPr lang="en-US" dirty="0" smtClean="0">
                <a:latin typeface="Times New Roman"/>
                <a:ea typeface="Times New Roman"/>
                <a:cs typeface="Times New Roman"/>
              </a:rPr>
              <a:t>__________; the wealthy</a:t>
            </a:r>
          </a:p>
          <a:p>
            <a:pPr marL="107950" marR="0" indent="-4572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AutoNum type="arabicPeriod"/>
            </a:pPr>
            <a:r>
              <a:rPr lang="en-US" dirty="0" smtClean="0">
                <a:latin typeface="Times New Roman"/>
                <a:ea typeface="Times New Roman"/>
                <a:cs typeface="Times New Roman"/>
              </a:rPr>
              <a:t>_____ class (industrialists, bankers, businessmen)</a:t>
            </a:r>
          </a:p>
          <a:p>
            <a:pPr marL="107950" marR="0" indent="-4572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AutoNum type="arabicPeriod"/>
            </a:pPr>
            <a:r>
              <a:rPr lang="en-US" dirty="0" smtClean="0">
                <a:latin typeface="Times New Roman"/>
                <a:ea typeface="Times New Roman"/>
                <a:cs typeface="Times New Roman"/>
              </a:rPr>
              <a:t>_____ classes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087300" y="1852322"/>
            <a:ext cx="24166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/>
              <a:t>Royalty/Titled </a:t>
            </a:r>
            <a:endParaRPr lang="en-US" b="1" i="1" dirty="0"/>
          </a:p>
        </p:txBody>
      </p:sp>
      <p:sp>
        <p:nvSpPr>
          <p:cNvPr id="5" name="TextBox 4"/>
          <p:cNvSpPr txBox="1"/>
          <p:nvPr/>
        </p:nvSpPr>
        <p:spPr>
          <a:xfrm>
            <a:off x="1087300" y="2381557"/>
            <a:ext cx="13469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/>
              <a:t>Middle</a:t>
            </a:r>
            <a:endParaRPr lang="en-US" b="1" i="1" dirty="0"/>
          </a:p>
        </p:txBody>
      </p:sp>
      <p:sp>
        <p:nvSpPr>
          <p:cNvPr id="6" name="TextBox 5"/>
          <p:cNvSpPr txBox="1"/>
          <p:nvPr/>
        </p:nvSpPr>
        <p:spPr>
          <a:xfrm>
            <a:off x="1122580" y="2927299"/>
            <a:ext cx="835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/>
              <a:t>Lower</a:t>
            </a:r>
            <a:endParaRPr lang="en-US" b="1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u="sng" dirty="0" smtClean="0">
                <a:latin typeface="Times New Roman"/>
                <a:ea typeface="Times New Roman"/>
                <a:cs typeface="Times New Roman"/>
              </a:rPr>
              <a:t>COULD Change Social Class</a:t>
            </a:r>
            <a:r>
              <a:rPr lang="en-US" b="1" dirty="0" smtClean="0">
                <a:latin typeface="Times New Roman"/>
                <a:ea typeface="Times New Roman"/>
                <a:cs typeface="Times New Roman"/>
              </a:rPr>
              <a:t>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7950" marR="0" indent="-457200">
              <a:spcBef>
                <a:spcPts val="0"/>
              </a:spcBef>
              <a:spcAft>
                <a:spcPts val="0"/>
              </a:spcAft>
              <a:buAutoNum type="arabicPeriod"/>
            </a:pPr>
            <a:r>
              <a:rPr lang="en-US" dirty="0" smtClean="0">
                <a:latin typeface="Times New Roman"/>
                <a:ea typeface="Times New Roman"/>
                <a:cs typeface="Times New Roman"/>
              </a:rPr>
              <a:t>____________   </a:t>
            </a:r>
          </a:p>
          <a:p>
            <a:pPr marL="444500" lvl="1" indent="-457200">
              <a:spcBef>
                <a:spcPts val="0"/>
              </a:spcBef>
              <a:buNone/>
            </a:pPr>
            <a:r>
              <a:rPr lang="en-US" dirty="0" smtClean="0">
                <a:latin typeface="Times New Roman"/>
                <a:ea typeface="Times New Roman"/>
                <a:cs typeface="Times New Roman"/>
              </a:rPr>
              <a:t>		how many successful industrialists gained __________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>
                <a:latin typeface="Times New Roman"/>
                <a:ea typeface="Times New Roman"/>
                <a:cs typeface="Times New Roman"/>
              </a:rPr>
              <a:t>	even ________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>
                <a:latin typeface="Times New Roman"/>
                <a:ea typeface="Times New Roman"/>
                <a:cs typeface="Times New Roman"/>
              </a:rPr>
              <a:t>	(Gloria Vanderbilt married Duke of Marlborough)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buNone/>
            </a:pPr>
            <a:endParaRPr lang="en-US" dirty="0" smtClean="0">
              <a:latin typeface="Times New Roman"/>
              <a:ea typeface="Times New Roman"/>
              <a:cs typeface="Times New Roman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>
                <a:latin typeface="Times New Roman"/>
                <a:ea typeface="Times New Roman"/>
                <a:cs typeface="Times New Roman"/>
              </a:rPr>
              <a:t>2.   ____________ – self-made man or adopted by one w/$</a:t>
            </a:r>
          </a:p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140226" y="1600200"/>
            <a:ext cx="24166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/>
              <a:t>Marriage</a:t>
            </a:r>
            <a:endParaRPr lang="en-US" b="1" i="1" dirty="0"/>
          </a:p>
        </p:txBody>
      </p:sp>
      <p:sp>
        <p:nvSpPr>
          <p:cNvPr id="6" name="TextBox 5"/>
          <p:cNvSpPr txBox="1"/>
          <p:nvPr/>
        </p:nvSpPr>
        <p:spPr>
          <a:xfrm>
            <a:off x="6343948" y="1987173"/>
            <a:ext cx="24166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/>
              <a:t>p</a:t>
            </a:r>
            <a:r>
              <a:rPr lang="en-US" b="1" i="1" dirty="0" smtClean="0"/>
              <a:t>ower &amp; position.</a:t>
            </a:r>
            <a:endParaRPr lang="en-US" b="1" i="1" dirty="0"/>
          </a:p>
        </p:txBody>
      </p:sp>
      <p:sp>
        <p:nvSpPr>
          <p:cNvPr id="7" name="TextBox 6"/>
          <p:cNvSpPr txBox="1"/>
          <p:nvPr/>
        </p:nvSpPr>
        <p:spPr>
          <a:xfrm>
            <a:off x="1140226" y="3457667"/>
            <a:ext cx="24166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/>
              <a:t>Acquired wealth</a:t>
            </a:r>
            <a:endParaRPr lang="en-US" b="1" i="1" dirty="0"/>
          </a:p>
        </p:txBody>
      </p:sp>
      <p:sp>
        <p:nvSpPr>
          <p:cNvPr id="8" name="TextBox 7"/>
          <p:cNvSpPr txBox="1"/>
          <p:nvPr/>
        </p:nvSpPr>
        <p:spPr>
          <a:xfrm>
            <a:off x="2260348" y="2356505"/>
            <a:ext cx="12965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/>
              <a:t>Americans</a:t>
            </a:r>
            <a:endParaRPr lang="en-US" b="1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u="sng" kern="0" dirty="0" smtClean="0">
                <a:latin typeface="Times New Roman"/>
                <a:ea typeface="Times New Roman"/>
                <a:cs typeface="Times New Roman"/>
              </a:rPr>
              <a:t>Consequences – Changing Social Class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marR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>
                <a:latin typeface="Times New Roman"/>
                <a:ea typeface="Times New Roman"/>
                <a:cs typeface="Times New Roman"/>
              </a:rPr>
              <a:t>1.  Shunned by ____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buNone/>
            </a:pPr>
            <a:endParaRPr lang="en-US" dirty="0" smtClean="0">
              <a:latin typeface="Times New Roman"/>
              <a:ea typeface="Times New Roman"/>
              <a:cs typeface="Times New Roman"/>
            </a:endParaRPr>
          </a:p>
          <a:p>
            <a:pPr marL="444500" lvl="1" indent="-457200">
              <a:spcBef>
                <a:spcPts val="0"/>
              </a:spcBef>
              <a:buNone/>
            </a:pPr>
            <a:r>
              <a:rPr lang="en-US" dirty="0" smtClean="0">
                <a:latin typeface="Times New Roman"/>
                <a:ea typeface="Times New Roman"/>
                <a:cs typeface="Times New Roman"/>
              </a:rPr>
              <a:t>2.   _______– New Rich  (such as Molly Brown fm </a:t>
            </a:r>
            <a:r>
              <a:rPr lang="en-US" i="1" dirty="0" smtClean="0">
                <a:latin typeface="Times New Roman"/>
                <a:ea typeface="Times New Roman"/>
                <a:cs typeface="Times New Roman"/>
              </a:rPr>
              <a:t>The Titanic</a:t>
            </a:r>
            <a:r>
              <a:rPr lang="en-US" dirty="0" smtClean="0">
                <a:latin typeface="Times New Roman"/>
                <a:ea typeface="Times New Roman"/>
                <a:cs typeface="Times New Roman"/>
              </a:rPr>
              <a:t>)</a:t>
            </a:r>
          </a:p>
          <a:p>
            <a:pPr marL="107950" marR="0" indent="-45720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>
                <a:latin typeface="Times New Roman"/>
                <a:ea typeface="Times New Roman"/>
                <a:cs typeface="Times New Roman"/>
              </a:rPr>
              <a:t>		</a:t>
            </a:r>
            <a:r>
              <a:rPr lang="en-US" i="1" dirty="0" smtClean="0">
                <a:latin typeface="Times New Roman"/>
                <a:ea typeface="Times New Roman"/>
                <a:cs typeface="Times New Roman"/>
              </a:rPr>
              <a:t>1-2 generations before family accepted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498486" y="1817040"/>
            <a:ext cx="12058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/>
              <a:t>peers</a:t>
            </a:r>
            <a:endParaRPr lang="en-US" b="1" i="1" dirty="0"/>
          </a:p>
        </p:txBody>
      </p:sp>
      <p:sp>
        <p:nvSpPr>
          <p:cNvPr id="5" name="TextBox 4"/>
          <p:cNvSpPr txBox="1"/>
          <p:nvPr/>
        </p:nvSpPr>
        <p:spPr>
          <a:xfrm>
            <a:off x="1060844" y="2575609"/>
            <a:ext cx="10206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/>
              <a:t>Stigma</a:t>
            </a:r>
            <a:endParaRPr lang="en-US" b="1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u="sng" kern="0" dirty="0" smtClean="0">
                <a:latin typeface="Times New Roman"/>
                <a:ea typeface="Times New Roman"/>
                <a:cs typeface="Times New Roman"/>
              </a:rPr>
              <a:t>If $$ Lost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7950" marR="0" indent="-4572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AutoNum type="arabicPeriod"/>
            </a:pPr>
            <a:r>
              <a:rPr lang="en-US" dirty="0" smtClean="0">
                <a:latin typeface="Times New Roman"/>
                <a:ea typeface="Times New Roman"/>
                <a:cs typeface="Times New Roman"/>
              </a:rPr>
              <a:t>   __________________ -- dependent on others’ good will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endParaRPr lang="en-US" dirty="0" smtClean="0">
              <a:latin typeface="Times New Roman"/>
              <a:ea typeface="Times New Roman"/>
              <a:cs typeface="Times New Roman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>
                <a:latin typeface="Times New Roman"/>
                <a:ea typeface="Times New Roman"/>
                <a:cs typeface="Times New Roman"/>
              </a:rPr>
              <a:t>2.   Children -- _______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369546" y="1834681"/>
            <a:ext cx="34990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/>
              <a:t>Retained title &amp; position</a:t>
            </a:r>
            <a:endParaRPr lang="en-US" b="1" i="1" dirty="0"/>
          </a:p>
        </p:txBody>
      </p:sp>
      <p:sp>
        <p:nvSpPr>
          <p:cNvPr id="5" name="TextBox 4"/>
          <p:cNvSpPr txBox="1"/>
          <p:nvPr/>
        </p:nvSpPr>
        <p:spPr>
          <a:xfrm>
            <a:off x="2569045" y="2593250"/>
            <a:ext cx="24166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/>
              <a:t>Marry $$$</a:t>
            </a:r>
            <a:endParaRPr lang="en-US" b="1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u="sng" dirty="0" smtClean="0">
                <a:latin typeface="Times New Roman"/>
                <a:ea typeface="Times New Roman"/>
                <a:cs typeface="Times New Roman"/>
              </a:rPr>
              <a:t>Lower Class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7950" marR="0" indent="-4572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AutoNum type="arabicPeriod"/>
            </a:pPr>
            <a:r>
              <a:rPr lang="en-US" dirty="0" smtClean="0">
                <a:latin typeface="Times New Roman"/>
                <a:ea typeface="Times New Roman"/>
                <a:cs typeface="Times New Roman"/>
              </a:rPr>
              <a:t>  ______; exist to ______ the middle &amp; titled classes.</a:t>
            </a:r>
          </a:p>
          <a:p>
            <a:pPr marL="107950" marR="0" indent="-4572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dirty="0" smtClean="0">
              <a:latin typeface="Times New Roman"/>
              <a:ea typeface="Times New Roman"/>
              <a:cs typeface="Times New Roman"/>
            </a:endParaRPr>
          </a:p>
          <a:p>
            <a:pPr marL="107950" marR="0" indent="-4572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AutoNum type="arabicPeriod"/>
            </a:pPr>
            <a:r>
              <a:rPr lang="en-US" dirty="0" smtClean="0">
                <a:latin typeface="Times New Roman"/>
                <a:ea typeface="Times New Roman"/>
                <a:cs typeface="Times New Roman"/>
              </a:rPr>
              <a:t>   Education – __________ --- ______to work.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210787" y="1834681"/>
            <a:ext cx="14351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/>
              <a:t>Ignored</a:t>
            </a:r>
            <a:endParaRPr lang="en-US" b="1" i="1" dirty="0"/>
          </a:p>
        </p:txBody>
      </p:sp>
      <p:sp>
        <p:nvSpPr>
          <p:cNvPr id="5" name="TextBox 4"/>
          <p:cNvSpPr txBox="1"/>
          <p:nvPr/>
        </p:nvSpPr>
        <p:spPr>
          <a:xfrm>
            <a:off x="3380472" y="1834681"/>
            <a:ext cx="10294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/>
              <a:t>serve</a:t>
            </a:r>
            <a:endParaRPr lang="en-US" b="1" i="1" dirty="0"/>
          </a:p>
        </p:txBody>
      </p:sp>
      <p:sp>
        <p:nvSpPr>
          <p:cNvPr id="6" name="TextBox 5"/>
          <p:cNvSpPr txBox="1"/>
          <p:nvPr/>
        </p:nvSpPr>
        <p:spPr>
          <a:xfrm>
            <a:off x="2831178" y="2927299"/>
            <a:ext cx="15787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/>
              <a:t>Little to none</a:t>
            </a:r>
            <a:endParaRPr lang="en-US" b="1" i="1" dirty="0"/>
          </a:p>
        </p:txBody>
      </p:sp>
      <p:sp>
        <p:nvSpPr>
          <p:cNvPr id="7" name="TextBox 6"/>
          <p:cNvSpPr txBox="1"/>
          <p:nvPr/>
        </p:nvSpPr>
        <p:spPr>
          <a:xfrm>
            <a:off x="4862207" y="2927299"/>
            <a:ext cx="11353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/>
              <a:t>need</a:t>
            </a:r>
            <a:endParaRPr lang="en-US" b="1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u="sng" kern="0" dirty="0" smtClean="0">
                <a:latin typeface="Times New Roman"/>
                <a:ea typeface="Times New Roman"/>
                <a:cs typeface="Times New Roman"/>
              </a:rPr>
              <a:t>Middle Class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7950" marR="0" indent="-4572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AutoNum type="arabicPeriod"/>
            </a:pPr>
            <a:r>
              <a:rPr lang="en-US" dirty="0" smtClean="0">
                <a:latin typeface="Times New Roman"/>
                <a:ea typeface="Times New Roman"/>
                <a:cs typeface="Times New Roman"/>
              </a:rPr>
              <a:t>   ambitious, __________, social climbers</a:t>
            </a:r>
          </a:p>
          <a:p>
            <a:pPr marL="107950" marR="0" indent="-4572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AutoNum type="arabicPeriod"/>
            </a:pPr>
            <a:r>
              <a:rPr lang="en-US" dirty="0" smtClean="0">
                <a:latin typeface="Times New Roman"/>
                <a:ea typeface="Times New Roman"/>
                <a:cs typeface="Times New Roman"/>
              </a:rPr>
              <a:t>      ____________ </a:t>
            </a:r>
            <a:r>
              <a:rPr lang="en-US" dirty="0" err="1" smtClean="0">
                <a:latin typeface="Times New Roman"/>
                <a:ea typeface="Times New Roman"/>
                <a:cs typeface="Times New Roman"/>
              </a:rPr>
              <a:t>wealthy's</a:t>
            </a:r>
            <a:r>
              <a:rPr lang="en-US" dirty="0" smtClean="0">
                <a:latin typeface="Times New Roman"/>
                <a:ea typeface="Times New Roman"/>
                <a:cs typeface="Times New Roman"/>
              </a:rPr>
              <a:t> practices</a:t>
            </a:r>
          </a:p>
          <a:p>
            <a:pPr marL="107950" marR="0" indent="-4572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AutoNum type="arabicPeriod"/>
            </a:pPr>
            <a:r>
              <a:rPr lang="en-US" dirty="0" smtClean="0">
                <a:latin typeface="Times New Roman"/>
                <a:ea typeface="Times New Roman"/>
                <a:cs typeface="Times New Roman"/>
              </a:rPr>
              <a:t>   ______________	</a:t>
            </a:r>
          </a:p>
          <a:p>
            <a:pPr marL="107950" marR="0" indent="-4572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>
                <a:latin typeface="Times New Roman"/>
                <a:ea typeface="Times New Roman"/>
                <a:cs typeface="Times New Roman"/>
              </a:rPr>
              <a:t>		-- grammar school</a:t>
            </a:r>
          </a:p>
          <a:p>
            <a:pPr marL="107950" marR="0" indent="-4572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>
                <a:latin typeface="Times New Roman"/>
                <a:ea typeface="Times New Roman"/>
                <a:cs typeface="Times New Roman"/>
              </a:rPr>
              <a:t>		--possibly attend _______ w/grants/scholarships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745446" y="1817039"/>
            <a:ext cx="16292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/>
              <a:t>h</a:t>
            </a:r>
            <a:r>
              <a:rPr lang="en-US" b="1" i="1" dirty="0" smtClean="0"/>
              <a:t>ard working</a:t>
            </a:r>
            <a:endParaRPr lang="en-US" b="1" i="1" dirty="0"/>
          </a:p>
        </p:txBody>
      </p:sp>
      <p:sp>
        <p:nvSpPr>
          <p:cNvPr id="5" name="TextBox 4"/>
          <p:cNvSpPr txBox="1"/>
          <p:nvPr/>
        </p:nvSpPr>
        <p:spPr>
          <a:xfrm>
            <a:off x="1322985" y="2399197"/>
            <a:ext cx="1669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/>
              <a:t>Emulated  the</a:t>
            </a:r>
            <a:endParaRPr lang="en-US" b="1" i="1" dirty="0"/>
          </a:p>
        </p:txBody>
      </p:sp>
      <p:sp>
        <p:nvSpPr>
          <p:cNvPr id="6" name="TextBox 5"/>
          <p:cNvSpPr txBox="1"/>
          <p:nvPr/>
        </p:nvSpPr>
        <p:spPr>
          <a:xfrm>
            <a:off x="1128945" y="2928433"/>
            <a:ext cx="24166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/>
              <a:t>Education</a:t>
            </a:r>
            <a:endParaRPr lang="en-US" b="1" i="1" dirty="0"/>
          </a:p>
        </p:txBody>
      </p:sp>
      <p:sp>
        <p:nvSpPr>
          <p:cNvPr id="7" name="TextBox 6"/>
          <p:cNvSpPr txBox="1"/>
          <p:nvPr/>
        </p:nvSpPr>
        <p:spPr>
          <a:xfrm>
            <a:off x="3686709" y="4003410"/>
            <a:ext cx="13053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/>
              <a:t>University</a:t>
            </a:r>
            <a:endParaRPr lang="en-US" b="1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xhibit">
  <a:themeElements>
    <a:clrScheme name="Exhibit">
      <a:dk1>
        <a:sysClr val="windowText" lastClr="000000"/>
      </a:dk1>
      <a:lt1>
        <a:sysClr val="window" lastClr="FFFFFF"/>
      </a:lt1>
      <a:dk2>
        <a:srgbClr val="1C3264"/>
      </a:dk2>
      <a:lt2>
        <a:srgbClr val="CCCCCC"/>
      </a:lt2>
      <a:accent1>
        <a:srgbClr val="3399FF"/>
      </a:accent1>
      <a:accent2>
        <a:srgbClr val="69FFFF"/>
      </a:accent2>
      <a:accent3>
        <a:srgbClr val="CCFF33"/>
      </a:accent3>
      <a:accent4>
        <a:srgbClr val="3333FF"/>
      </a:accent4>
      <a:accent5>
        <a:srgbClr val="9933FF"/>
      </a:accent5>
      <a:accent6>
        <a:srgbClr val="FF33FF"/>
      </a:accent6>
      <a:hlink>
        <a:srgbClr val="6699FF"/>
      </a:hlink>
      <a:folHlink>
        <a:srgbClr val="9999CC"/>
      </a:folHlink>
    </a:clrScheme>
    <a:fontScheme name="Exhibit">
      <a:majorFont>
        <a:latin typeface="Corbel"/>
        <a:ea typeface=""/>
        <a:cs typeface=""/>
        <a:font script="Jpan" typeface="ＭＳ Ｐゴシック"/>
      </a:majorFont>
      <a:minorFont>
        <a:latin typeface="Corbel"/>
        <a:ea typeface=""/>
        <a:cs typeface=""/>
        <a:font script="Jpan" typeface="ＭＳ Ｐゴシック"/>
      </a:minorFont>
    </a:fontScheme>
    <a:fmtScheme name="Exhibit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50000"/>
                <a:satMod val="110000"/>
                <a:lumMod val="70000"/>
              </a:schemeClr>
            </a:gs>
            <a:gs pos="50000">
              <a:schemeClr val="phClr">
                <a:tint val="80000"/>
                <a:satMod val="135000"/>
              </a:schemeClr>
            </a:gs>
            <a:gs pos="100000">
              <a:schemeClr val="phClr">
                <a:tint val="30000"/>
                <a:satMod val="1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10000"/>
                <a:lumMod val="70000"/>
              </a:schemeClr>
            </a:gs>
            <a:gs pos="65000">
              <a:schemeClr val="phClr">
                <a:shade val="90000"/>
                <a:satMod val="200000"/>
                <a:lumMod val="110000"/>
              </a:schemeClr>
            </a:gs>
            <a:gs pos="100000">
              <a:schemeClr val="phClr">
                <a:tint val="90000"/>
                <a:shade val="100000"/>
                <a:satMod val="250000"/>
                <a:lumMod val="150000"/>
              </a:schemeClr>
            </a:gs>
          </a:gsLst>
          <a:lin ang="16200000" scaled="1"/>
        </a:gradFill>
      </a:fillStyleLst>
      <a:lnStyleLst>
        <a:ln w="31750" cap="flat" cmpd="sng" algn="ctr">
          <a:solidFill>
            <a:schemeClr val="phClr">
              <a:satMod val="105000"/>
            </a:schemeClr>
          </a:solidFill>
          <a:prstDash val="solid"/>
        </a:ln>
        <a:ln w="50800" cap="flat" cmpd="sng" algn="ctr">
          <a:solidFill>
            <a:schemeClr val="phClr">
              <a:alpha val="95000"/>
            </a:schemeClr>
          </a:solidFill>
          <a:prstDash val="solid"/>
        </a:ln>
        <a:ln w="50800" cap="flat" cmpd="sng" algn="ctr">
          <a:solidFill>
            <a:schemeClr val="phClr">
              <a:alpha val="9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5000" endPos="15000" dist="50800" dir="5400000" sy="-100000" rotWithShape="0"/>
          </a:effectLst>
        </a:effectStyle>
        <a:effectStyle>
          <a:effectLst>
            <a:innerShdw blurRad="76200" dist="25400" dir="5400000">
              <a:srgbClr val="FFFFFF">
                <a:alpha val="50000"/>
              </a:srgbClr>
            </a:innerShdw>
            <a:outerShdw blurRad="254000" dist="254000" dir="5400000" sx="90000" sy="-30000" rotWithShape="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twoPt" dir="t">
              <a:rot lat="0" lon="0" rev="5400000"/>
            </a:lightRig>
          </a:scene3d>
          <a:sp3d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70000"/>
                <a:satMod val="120000"/>
                <a:lumMod val="30000"/>
              </a:schemeClr>
              <a:schemeClr val="phClr">
                <a:tint val="70000"/>
                <a:satMod val="500000"/>
                <a:lumMod val="50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Exhibit.thmx</Template>
  <TotalTime>1714</TotalTime>
  <Words>2339</Words>
  <Application>Microsoft Macintosh PowerPoint</Application>
  <PresentationFormat>On-screen Show (4:3)</PresentationFormat>
  <Paragraphs>324</Paragraphs>
  <Slides>31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2" baseType="lpstr">
      <vt:lpstr>Exhibit</vt:lpstr>
      <vt:lpstr>Victorian Era</vt:lpstr>
      <vt:lpstr>Victorian Society</vt:lpstr>
      <vt:lpstr>Victorian Society  continued …</vt:lpstr>
      <vt:lpstr>Victorian Social Classes</vt:lpstr>
      <vt:lpstr>COULD Change Social Class  </vt:lpstr>
      <vt:lpstr>Consequences – Changing Social Class</vt:lpstr>
      <vt:lpstr>If $$ Lost</vt:lpstr>
      <vt:lpstr>Lower Class</vt:lpstr>
      <vt:lpstr>Middle Class</vt:lpstr>
      <vt:lpstr>Royalty/Titled Class</vt:lpstr>
      <vt:lpstr>Royalty and Titled Class  continued …</vt:lpstr>
      <vt:lpstr>Education Young Women –           Class</vt:lpstr>
      <vt:lpstr>Education  Young Men – Titled Class</vt:lpstr>
      <vt:lpstr>Young Man’s - ______ </vt:lpstr>
      <vt:lpstr>Victorian Period  (1832-1901)</vt:lpstr>
      <vt:lpstr>Victorian Period (1832-1901) continued …</vt:lpstr>
      <vt:lpstr>Victorian Period (1832-1901) continued …</vt:lpstr>
      <vt:lpstr>Victorian Period (1832-1901) continued …</vt:lpstr>
      <vt:lpstr>Victorian Period (1832-1901) continued …</vt:lpstr>
      <vt:lpstr>Victorian Period (1832-1901) continued …</vt:lpstr>
      <vt:lpstr>Victorian Period (1832-1901) continued …</vt:lpstr>
      <vt:lpstr>Victorian Period (1832-1901) continued …</vt:lpstr>
      <vt:lpstr>Victorian Period (1832-1901) continued …</vt:lpstr>
      <vt:lpstr>Victorian Period (1832-1901) continued …</vt:lpstr>
      <vt:lpstr>Victorian Period (1832-1901) continued …</vt:lpstr>
      <vt:lpstr>Victorian Period (1832-1901) continued …</vt:lpstr>
      <vt:lpstr>Victorian Period (1832-1901) continued …</vt:lpstr>
      <vt:lpstr>Victorian Period (1832-1901) continued …</vt:lpstr>
      <vt:lpstr>Victorian Period (1832-1901) continued …</vt:lpstr>
      <vt:lpstr>ART</vt:lpstr>
      <vt:lpstr>VICTORIAN DRAMA:  FROM COMIC RELIEF TO REALISM</vt:lpstr>
    </vt:vector>
  </TitlesOfParts>
  <Company>Killeen Independent School System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Victorian Era</dc:title>
  <dc:creator>KISD</dc:creator>
  <cp:lastModifiedBy>Rowell, Sandra</cp:lastModifiedBy>
  <cp:revision>12</cp:revision>
  <dcterms:created xsi:type="dcterms:W3CDTF">2010-03-30T16:43:40Z</dcterms:created>
  <dcterms:modified xsi:type="dcterms:W3CDTF">2010-03-30T20:45:16Z</dcterms:modified>
</cp:coreProperties>
</file>