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8" r:id="rId4"/>
    <p:sldId id="261" r:id="rId5"/>
    <p:sldId id="262" r:id="rId6"/>
    <p:sldId id="259" r:id="rId7"/>
    <p:sldId id="257" r:id="rId8"/>
    <p:sldId id="266" r:id="rId9"/>
    <p:sldId id="264" r:id="rId10"/>
    <p:sldId id="265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56D02-ED31-674A-9FFE-71E8C17ACE92}" type="datetimeFigureOut">
              <a:rPr lang="en-US" smtClean="0"/>
              <a:pPr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A682-C5EC-EB4D-8A8B-551786474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Applications/Microsoft%20Office%202008/Microsoft%20PowerPoint.app/Contents/MacOS//Users/muellers13/Music/iTunes/iTunes%20Music/Compilations/Holt_%20Sixth%20Course_%20Literature%20Of%20Britain%20With%20World%20Classics/4-02%20Whoso%20List%20To%20Hunt.m4a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Applications/Microsoft%20Office%202008/Microsoft%20PowerPoint.app/Contents/MacOS//Users/muellers13/Music/iTunes/iTunes%20Music/Compilations/Holt_%20Sixth%20Course_%20Literature%20Of%20Britain%20With%20World%20Classics/4-02%20Whoso%20List%20To%20Hunt.m4a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“Whoso List to Hunt”</a:t>
            </a:r>
            <a:br>
              <a:rPr lang="en-US" dirty="0" smtClean="0"/>
            </a:br>
            <a:r>
              <a:rPr lang="en-US" sz="2800" dirty="0" smtClean="0"/>
              <a:t>Page 215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Sir Thomas Wyatt</a:t>
            </a:r>
            <a:endParaRPr lang="en-US" dirty="0"/>
          </a:p>
        </p:txBody>
      </p:sp>
      <p:pic>
        <p:nvPicPr>
          <p:cNvPr id="11" name="Picture 10" descr="sir-thomas-wyat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762000"/>
            <a:ext cx="2286000" cy="311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tone of “Whoso List to Hunt” is</a:t>
            </a:r>
          </a:p>
          <a:p>
            <a:pPr>
              <a:buNone/>
            </a:pPr>
            <a:r>
              <a:rPr lang="en-US" dirty="0" smtClean="0"/>
              <a:t>a. optimistic</a:t>
            </a:r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resigned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neutral</a:t>
            </a:r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patient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“Whoso List to Hunt” is a</a:t>
            </a:r>
          </a:p>
          <a:p>
            <a:pPr>
              <a:buNone/>
            </a:pPr>
            <a:r>
              <a:rPr lang="en-US" dirty="0" smtClean="0"/>
              <a:t>a. Spenserian sonnet</a:t>
            </a:r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</a:t>
            </a:r>
            <a:r>
              <a:rPr lang="en-US" dirty="0" err="1" smtClean="0"/>
              <a:t>Petrarchan</a:t>
            </a:r>
            <a:r>
              <a:rPr lang="en-US" dirty="0" smtClean="0"/>
              <a:t> sonnet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Shakespearean sonnet</a:t>
            </a:r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</a:t>
            </a:r>
            <a:r>
              <a:rPr lang="en-US" dirty="0" err="1" smtClean="0"/>
              <a:t>Petrarchan</a:t>
            </a:r>
            <a:r>
              <a:rPr lang="en-US" dirty="0" smtClean="0"/>
              <a:t> conceit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Written Response </a:t>
            </a:r>
            <a:r>
              <a:rPr lang="en-US" i="1" dirty="0" smtClean="0"/>
              <a:t>(25 points)</a:t>
            </a:r>
          </a:p>
          <a:p>
            <a:pPr>
              <a:buNone/>
            </a:pPr>
            <a:r>
              <a:rPr lang="en-US" dirty="0" smtClean="0"/>
              <a:t> On a separate sheet of paper, write a paragraph in which you discuss how “Whoso List to Hunt, would change if the main conflict did not exist. Would there still be a poem? If so, what would the poem’s message be? Support your ideas with at </a:t>
            </a:r>
            <a:r>
              <a:rPr lang="en-US" u="sng" dirty="0" smtClean="0"/>
              <a:t>least two details </a:t>
            </a:r>
            <a:r>
              <a:rPr lang="en-US" dirty="0" smtClean="0"/>
              <a:t>from the chosen poem.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Sir Thomas Wyatt</a:t>
            </a:r>
            <a:br>
              <a:rPr lang="en-US" dirty="0" smtClean="0"/>
            </a:br>
            <a:r>
              <a:rPr lang="en-US" dirty="0" smtClean="0"/>
              <a:t>1503-1542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/>
              <a:t>Sir Thomas Wyatt is credited with making the</a:t>
            </a:r>
            <a:r>
              <a:rPr lang="en-US" dirty="0" smtClean="0"/>
              <a:t> </a:t>
            </a:r>
            <a:r>
              <a:rPr lang="en-US" dirty="0" err="1" smtClean="0"/>
              <a:t>Petrarchan</a:t>
            </a:r>
            <a:r>
              <a:rPr lang="en-US" dirty="0" smtClean="0"/>
              <a:t> Sonnet </a:t>
            </a:r>
            <a:r>
              <a:rPr lang="en-US" dirty="0"/>
              <a:t>popular in England.</a:t>
            </a:r>
            <a:r>
              <a:rPr lang="en-US" dirty="0" smtClean="0"/>
              <a:t> </a:t>
            </a:r>
          </a:p>
          <a:p>
            <a:r>
              <a:rPr lang="en-US" dirty="0" smtClean="0"/>
              <a:t>He </a:t>
            </a:r>
            <a:r>
              <a:rPr lang="en-US" dirty="0"/>
              <a:t>is also famous for his feelings for Anne Boleyn, described in the following poem, which refers to Anne as the deer, and Henry VIII as "</a:t>
            </a:r>
            <a:r>
              <a:rPr lang="en-US" dirty="0" smtClean="0"/>
              <a:t>Caesar”.</a:t>
            </a:r>
          </a:p>
          <a:p>
            <a:r>
              <a:rPr lang="en-US" dirty="0" smtClean="0"/>
              <a:t>"He was a diplomat in the service of Henry VIII, traveling to Italy, France and Spain. Wyatt was imprisoned for his affair with Anne Boleyn, and imprisoned a second time for treason after the fall of Cromwell.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"Whoso List To Hunt”</a:t>
            </a:r>
            <a:br>
              <a:rPr lang="en-US" b="1" dirty="0" smtClean="0"/>
            </a:br>
            <a:r>
              <a:rPr lang="en-US" b="1" dirty="0" smtClean="0"/>
              <a:t>by Sir Thomas Wyatt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Whoso </a:t>
            </a:r>
            <a:r>
              <a:rPr lang="en-US" b="1" u="sng" dirty="0"/>
              <a:t>list </a:t>
            </a:r>
            <a:r>
              <a:rPr lang="en-US" b="1" dirty="0"/>
              <a:t>to hunt, I know where is an </a:t>
            </a:r>
            <a:r>
              <a:rPr lang="en-US" b="1" u="sng" dirty="0" err="1"/>
              <a:t>hind</a:t>
            </a:r>
            <a:r>
              <a:rPr lang="en-US" b="1" dirty="0" err="1"/>
              <a:t>, But</a:t>
            </a:r>
            <a:r>
              <a:rPr lang="en-US" b="1" dirty="0"/>
              <a:t> as for me, </a:t>
            </a:r>
            <a:r>
              <a:rPr lang="en-US" b="1" i="1" u="sng" dirty="0" err="1"/>
              <a:t>héla</a:t>
            </a:r>
            <a:r>
              <a:rPr lang="en-US" b="1" i="1" dirty="0" err="1"/>
              <a:t>s</a:t>
            </a:r>
            <a:r>
              <a:rPr lang="en-US" b="1" i="1" dirty="0"/>
              <a:t>, I may no </a:t>
            </a:r>
            <a:r>
              <a:rPr lang="en-US" b="1" i="1" dirty="0" err="1"/>
              <a:t>more. The</a:t>
            </a:r>
            <a:r>
              <a:rPr lang="en-US" b="1" i="1" dirty="0"/>
              <a:t> </a:t>
            </a:r>
            <a:r>
              <a:rPr lang="en-US" b="1" i="1" u="sng" dirty="0"/>
              <a:t>vain travai</a:t>
            </a:r>
            <a:r>
              <a:rPr lang="en-US" b="1" i="1" dirty="0"/>
              <a:t>l hath wearied me so </a:t>
            </a:r>
            <a:r>
              <a:rPr lang="en-US" b="1" i="1" dirty="0" err="1"/>
              <a:t>sore, I</a:t>
            </a:r>
            <a:r>
              <a:rPr lang="en-US" b="1" i="1" dirty="0"/>
              <a:t> am of them that farthest cometh </a:t>
            </a:r>
            <a:r>
              <a:rPr lang="en-US" b="1" i="1" dirty="0" err="1"/>
              <a:t>behind. Yet</a:t>
            </a:r>
            <a:r>
              <a:rPr lang="en-US" b="1" i="1" dirty="0"/>
              <a:t> may I by no means my wearied </a:t>
            </a:r>
            <a:r>
              <a:rPr lang="en-US" b="1" i="1" dirty="0" err="1"/>
              <a:t>mind Draw</a:t>
            </a:r>
            <a:r>
              <a:rPr lang="en-US" b="1" i="1" dirty="0"/>
              <a:t> from the </a:t>
            </a:r>
            <a:r>
              <a:rPr lang="en-US" b="1" i="1" u="sng" dirty="0"/>
              <a:t>deer</a:t>
            </a:r>
            <a:r>
              <a:rPr lang="en-US" b="1" i="1" dirty="0"/>
              <a:t>, but as she </a:t>
            </a:r>
            <a:r>
              <a:rPr lang="en-US" b="1" i="1" dirty="0" err="1"/>
              <a:t>fleeth</a:t>
            </a:r>
            <a:r>
              <a:rPr lang="en-US" b="1" i="1" dirty="0"/>
              <a:t> </a:t>
            </a:r>
            <a:r>
              <a:rPr lang="en-US" b="1" i="1" dirty="0" err="1"/>
              <a:t>afore Fainting</a:t>
            </a:r>
            <a:r>
              <a:rPr lang="en-US" b="1" i="1" dirty="0"/>
              <a:t> I follow. I leave off </a:t>
            </a:r>
            <a:r>
              <a:rPr lang="en-US" b="1" i="1" dirty="0" err="1"/>
              <a:t>therefore, </a:t>
            </a:r>
            <a:r>
              <a:rPr lang="en-US" b="1" i="1" u="sng" dirty="0" err="1"/>
              <a:t>Sithens</a:t>
            </a:r>
            <a:r>
              <a:rPr lang="en-US" b="1" i="1" dirty="0"/>
              <a:t> in a net I seek to hold the </a:t>
            </a:r>
            <a:r>
              <a:rPr lang="en-US" b="1" i="1" dirty="0" err="1"/>
              <a:t>wind. Who</a:t>
            </a:r>
            <a:r>
              <a:rPr lang="en-US" b="1" i="1" dirty="0"/>
              <a:t> list her hunt, I put him out of </a:t>
            </a:r>
            <a:r>
              <a:rPr lang="en-US" b="1" i="1" dirty="0" err="1"/>
              <a:t>doubt, As</a:t>
            </a:r>
            <a:r>
              <a:rPr lang="en-US" b="1" i="1" dirty="0"/>
              <a:t> well as I may spend his time in </a:t>
            </a:r>
            <a:r>
              <a:rPr lang="en-US" b="1" i="1" dirty="0" err="1"/>
              <a:t>vain. And</a:t>
            </a:r>
            <a:r>
              <a:rPr lang="en-US" b="1" i="1" dirty="0"/>
              <a:t> graven with diamonds in letters </a:t>
            </a:r>
            <a:r>
              <a:rPr lang="en-US" b="1" i="1" dirty="0" err="1"/>
              <a:t>plain There</a:t>
            </a:r>
            <a:r>
              <a:rPr lang="en-US" b="1" i="1" dirty="0"/>
              <a:t> is written, her fair neck round </a:t>
            </a:r>
            <a:r>
              <a:rPr lang="en-US" b="1" i="1" dirty="0" err="1"/>
              <a:t>about: </a:t>
            </a:r>
            <a:r>
              <a:rPr lang="en-US" b="1" i="1" u="sng" dirty="0" err="1"/>
              <a:t>Noli</a:t>
            </a:r>
            <a:r>
              <a:rPr lang="en-US" b="1" i="1" u="sng" dirty="0"/>
              <a:t> me </a:t>
            </a:r>
            <a:r>
              <a:rPr lang="en-US" b="1" i="1" u="sng" dirty="0" err="1"/>
              <a:t>tangere</a:t>
            </a:r>
            <a:r>
              <a:rPr lang="en-US" b="1" i="1" dirty="0"/>
              <a:t>, for Caesar's I </a:t>
            </a:r>
            <a:r>
              <a:rPr lang="en-US" b="1" i="1" dirty="0" err="1"/>
              <a:t>am, And</a:t>
            </a:r>
            <a:r>
              <a:rPr lang="en-US" b="1" i="1" dirty="0"/>
              <a:t> wild for to hold, though I seem tame.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2590800"/>
            <a:ext cx="33528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bg1"/>
                </a:solidFill>
              </a:rPr>
              <a:t>Whoso list</a:t>
            </a:r>
            <a:r>
              <a:rPr lang="en-US" b="1" dirty="0" smtClean="0">
                <a:solidFill>
                  <a:schemeClr val="bg1"/>
                </a:solidFill>
              </a:rPr>
              <a:t>:   whoever wishes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hind</a:t>
            </a:r>
            <a:r>
              <a:rPr lang="en-US" b="1" dirty="0" smtClean="0">
                <a:solidFill>
                  <a:schemeClr val="bg1"/>
                </a:solidFill>
              </a:rPr>
              <a:t>: female deer </a:t>
            </a:r>
          </a:p>
          <a:p>
            <a:r>
              <a:rPr lang="en-US" b="1" u="sng" dirty="0" err="1" smtClean="0">
                <a:solidFill>
                  <a:schemeClr val="bg1"/>
                </a:solidFill>
              </a:rPr>
              <a:t>hélas</a:t>
            </a:r>
            <a:r>
              <a:rPr lang="en-US" b="1" dirty="0" smtClean="0">
                <a:solidFill>
                  <a:schemeClr val="bg1"/>
                </a:solidFill>
              </a:rPr>
              <a:t>: alas 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vain travail</a:t>
            </a:r>
            <a:r>
              <a:rPr lang="en-US" b="1" dirty="0" smtClean="0">
                <a:solidFill>
                  <a:schemeClr val="bg1"/>
                </a:solidFill>
              </a:rPr>
              <a:t>: futile labor 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deer</a:t>
            </a:r>
            <a:r>
              <a:rPr lang="en-US" b="1" dirty="0" smtClean="0">
                <a:solidFill>
                  <a:schemeClr val="bg1"/>
                </a:solidFill>
              </a:rPr>
              <a:t>: playing on the word "dear”</a:t>
            </a:r>
          </a:p>
          <a:p>
            <a:r>
              <a:rPr lang="en-US" b="1" u="sng" dirty="0" err="1" smtClean="0">
                <a:solidFill>
                  <a:schemeClr val="bg1"/>
                </a:solidFill>
              </a:rPr>
              <a:t>Sithens</a:t>
            </a:r>
            <a:r>
              <a:rPr lang="en-US" b="1" dirty="0" smtClean="0">
                <a:solidFill>
                  <a:schemeClr val="bg1"/>
                </a:solidFill>
              </a:rPr>
              <a:t>: since</a:t>
            </a:r>
          </a:p>
          <a:p>
            <a:r>
              <a:rPr lang="en-US" b="1" i="1" u="sng" dirty="0" err="1" smtClean="0">
                <a:solidFill>
                  <a:schemeClr val="bg1"/>
                </a:solidFill>
              </a:rPr>
              <a:t>Noli</a:t>
            </a:r>
            <a:r>
              <a:rPr lang="en-US" b="1" i="1" u="sng" dirty="0" smtClean="0">
                <a:solidFill>
                  <a:schemeClr val="bg1"/>
                </a:solidFill>
              </a:rPr>
              <a:t> me </a:t>
            </a:r>
            <a:r>
              <a:rPr lang="en-US" b="1" i="1" u="sng" dirty="0" err="1" smtClean="0">
                <a:solidFill>
                  <a:schemeClr val="bg1"/>
                </a:solidFill>
              </a:rPr>
              <a:t>tangere</a:t>
            </a:r>
            <a:r>
              <a:rPr lang="en-US" b="1" i="1" dirty="0" smtClean="0">
                <a:solidFill>
                  <a:schemeClr val="bg1"/>
                </a:solidFill>
              </a:rPr>
              <a:t>: "touch me not"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4-02 Whoso List To Hunt.m4a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391400" y="274638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Thomas Wyatt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Wyatt </a:t>
            </a:r>
            <a:r>
              <a:rPr lang="en-US" dirty="0"/>
              <a:t>expresses personal disappointment and weariness in the great chase, while still admiring a quarry that has both eluded him and is now possessed by a greater man (Caesar). All in sonnet form.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poet tells of his weariness in hunting a female deer (hind). He asserts that he is not giving up, just falling further behind; his wearied mind is still game. But as she continues to flee, he finally leaves off, recognizing his hunt to be as fruitless as seeking to catch the wind in a net. And he counsels others similarly inclined that they would be spending their time in vain.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Thomas Wyatt </a:t>
            </a:r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Of course, there is more than hunting deer going on here, and the imagery and the vocabulary take a turn for the more personal in the last four lines. For this fleeing female  wears around her fair neck a necklace with diamonds spelling out the last couplet of the poem: a phrase from the Vulgate: 'touch me not', for I belong to Caesar (or Henry VIII, as the case may be). </a:t>
            </a:r>
          </a:p>
          <a:p>
            <a:r>
              <a:rPr lang="en-US" dirty="0" smtClean="0"/>
              <a:t>The final line captures both the passion and the yoked submission suggested by the diamond necklace, both of great interest to the speaker, who can appreciate both but enjoy neither.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 Boleyn</a:t>
            </a:r>
            <a:br>
              <a:rPr lang="en-US" dirty="0" smtClean="0"/>
            </a:br>
            <a:r>
              <a:rPr lang="en-US" sz="3600" dirty="0" smtClean="0"/>
              <a:t>(beheaded by King Henry VIII in 1536)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783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word "</a:t>
            </a:r>
            <a:r>
              <a:rPr lang="en-US" dirty="0" err="1"/>
              <a:t>fleeth</a:t>
            </a:r>
            <a:r>
              <a:rPr lang="en-US" dirty="0"/>
              <a:t>" (meaning "to flee"), used in the sonnet, suggests Anne did not entirely welcome Wyatt's attentions, and some of her contemporaries confirmed it.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</a:t>
            </a:r>
            <a:r>
              <a:rPr lang="en-US" dirty="0"/>
              <a:t>is important because Anne Boleyn was found guilty of adultery and executed for it.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Thomas </a:t>
            </a:r>
            <a:r>
              <a:rPr lang="en-US" dirty="0"/>
              <a:t>Wyatt was one of the men she was accused of having been with, and history has speculated on this ever since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either event, no one was able to provide substantiated proof that Anne Boleyn ever committed adultery or had a pre-marital affair with Thomas Wyatt, or with anyone else.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That </a:t>
            </a:r>
            <a:r>
              <a:rPr lang="en-US" dirty="0"/>
              <a:t>one word in this poem might validate her claims of innocence.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"Whoso List To Hunt”</a:t>
            </a:r>
            <a:br>
              <a:rPr lang="en-US" b="1" dirty="0" smtClean="0"/>
            </a:br>
            <a:r>
              <a:rPr lang="en-US" b="1" dirty="0" smtClean="0"/>
              <a:t>by Sir Thomas Wyatt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Whoso </a:t>
            </a:r>
            <a:r>
              <a:rPr lang="en-US" b="1" u="sng" dirty="0"/>
              <a:t>list </a:t>
            </a:r>
            <a:r>
              <a:rPr lang="en-US" b="1" dirty="0"/>
              <a:t>to hunt, I know where is an </a:t>
            </a:r>
            <a:r>
              <a:rPr lang="en-US" b="1" u="sng" dirty="0" err="1"/>
              <a:t>hind</a:t>
            </a:r>
            <a:r>
              <a:rPr lang="en-US" b="1" dirty="0" err="1"/>
              <a:t>, But</a:t>
            </a:r>
            <a:r>
              <a:rPr lang="en-US" b="1" dirty="0"/>
              <a:t> as for me, </a:t>
            </a:r>
            <a:r>
              <a:rPr lang="en-US" b="1" i="1" u="sng" dirty="0" err="1"/>
              <a:t>héla</a:t>
            </a:r>
            <a:r>
              <a:rPr lang="en-US" b="1" i="1" dirty="0" err="1"/>
              <a:t>s</a:t>
            </a:r>
            <a:r>
              <a:rPr lang="en-US" b="1" i="1" dirty="0"/>
              <a:t>, I may no </a:t>
            </a:r>
            <a:r>
              <a:rPr lang="en-US" b="1" i="1" dirty="0" err="1"/>
              <a:t>more. The</a:t>
            </a:r>
            <a:r>
              <a:rPr lang="en-US" b="1" i="1" dirty="0"/>
              <a:t> </a:t>
            </a:r>
            <a:r>
              <a:rPr lang="en-US" b="1" i="1" u="sng" dirty="0"/>
              <a:t>vain travai</a:t>
            </a:r>
            <a:r>
              <a:rPr lang="en-US" b="1" i="1" dirty="0"/>
              <a:t>l hath wearied me so </a:t>
            </a:r>
            <a:r>
              <a:rPr lang="en-US" b="1" i="1" dirty="0" err="1"/>
              <a:t>sore, I</a:t>
            </a:r>
            <a:r>
              <a:rPr lang="en-US" b="1" i="1" dirty="0"/>
              <a:t> am of them that farthest cometh </a:t>
            </a:r>
            <a:r>
              <a:rPr lang="en-US" b="1" i="1" dirty="0" err="1"/>
              <a:t>behind. Yet</a:t>
            </a:r>
            <a:r>
              <a:rPr lang="en-US" b="1" i="1" dirty="0"/>
              <a:t> may I by no means my wearied </a:t>
            </a:r>
            <a:r>
              <a:rPr lang="en-US" b="1" i="1" dirty="0" err="1"/>
              <a:t>mind Draw</a:t>
            </a:r>
            <a:r>
              <a:rPr lang="en-US" b="1" i="1" dirty="0"/>
              <a:t> from the </a:t>
            </a:r>
            <a:r>
              <a:rPr lang="en-US" b="1" i="1" u="sng" dirty="0"/>
              <a:t>deer</a:t>
            </a:r>
            <a:r>
              <a:rPr lang="en-US" b="1" i="1" dirty="0"/>
              <a:t>, but as she </a:t>
            </a:r>
            <a:r>
              <a:rPr lang="en-US" b="1" i="1" dirty="0" err="1"/>
              <a:t>fleeth</a:t>
            </a:r>
            <a:r>
              <a:rPr lang="en-US" b="1" i="1" dirty="0"/>
              <a:t> </a:t>
            </a:r>
            <a:r>
              <a:rPr lang="en-US" b="1" i="1" dirty="0" err="1"/>
              <a:t>afore Fainting</a:t>
            </a:r>
            <a:r>
              <a:rPr lang="en-US" b="1" i="1" dirty="0"/>
              <a:t> I follow. I leave off </a:t>
            </a:r>
            <a:r>
              <a:rPr lang="en-US" b="1" i="1" dirty="0" err="1"/>
              <a:t>therefore, </a:t>
            </a:r>
            <a:r>
              <a:rPr lang="en-US" b="1" i="1" u="sng" dirty="0" err="1"/>
              <a:t>Sithens</a:t>
            </a:r>
            <a:r>
              <a:rPr lang="en-US" b="1" i="1" dirty="0"/>
              <a:t> in a net I seek to hold the </a:t>
            </a:r>
            <a:r>
              <a:rPr lang="en-US" b="1" i="1" dirty="0" err="1"/>
              <a:t>wind. Who</a:t>
            </a:r>
            <a:r>
              <a:rPr lang="en-US" b="1" i="1" dirty="0"/>
              <a:t> list her hunt, I put him out of </a:t>
            </a:r>
            <a:r>
              <a:rPr lang="en-US" b="1" i="1" dirty="0" err="1"/>
              <a:t>doubt, As</a:t>
            </a:r>
            <a:r>
              <a:rPr lang="en-US" b="1" i="1" dirty="0"/>
              <a:t> well as I may spend his time in </a:t>
            </a:r>
            <a:r>
              <a:rPr lang="en-US" b="1" i="1" dirty="0" err="1"/>
              <a:t>vain. And</a:t>
            </a:r>
            <a:r>
              <a:rPr lang="en-US" b="1" i="1" dirty="0"/>
              <a:t> graven with diamonds in letters </a:t>
            </a:r>
            <a:r>
              <a:rPr lang="en-US" b="1" i="1" dirty="0" err="1"/>
              <a:t>plain There</a:t>
            </a:r>
            <a:r>
              <a:rPr lang="en-US" b="1" i="1" dirty="0"/>
              <a:t> is written, her fair neck round </a:t>
            </a:r>
            <a:r>
              <a:rPr lang="en-US" b="1" i="1" dirty="0" err="1"/>
              <a:t>about: </a:t>
            </a:r>
            <a:r>
              <a:rPr lang="en-US" b="1" i="1" u="sng" dirty="0" err="1"/>
              <a:t>Noli</a:t>
            </a:r>
            <a:r>
              <a:rPr lang="en-US" b="1" i="1" u="sng" dirty="0"/>
              <a:t> me </a:t>
            </a:r>
            <a:r>
              <a:rPr lang="en-US" b="1" i="1" u="sng" dirty="0" err="1"/>
              <a:t>tangere</a:t>
            </a:r>
            <a:r>
              <a:rPr lang="en-US" b="1" i="1" dirty="0"/>
              <a:t>, for Caesar's I </a:t>
            </a:r>
            <a:r>
              <a:rPr lang="en-US" b="1" i="1" dirty="0" err="1"/>
              <a:t>am, And</a:t>
            </a:r>
            <a:r>
              <a:rPr lang="en-US" b="1" i="1" dirty="0"/>
              <a:t> wild for to hold, though I seem tame.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2590800"/>
            <a:ext cx="33528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bg1"/>
                </a:solidFill>
              </a:rPr>
              <a:t>Whoso list</a:t>
            </a:r>
            <a:r>
              <a:rPr lang="en-US" b="1" dirty="0" smtClean="0">
                <a:solidFill>
                  <a:schemeClr val="bg1"/>
                </a:solidFill>
              </a:rPr>
              <a:t>:   whoever wishes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hind</a:t>
            </a:r>
            <a:r>
              <a:rPr lang="en-US" b="1" dirty="0" smtClean="0">
                <a:solidFill>
                  <a:schemeClr val="bg1"/>
                </a:solidFill>
              </a:rPr>
              <a:t>: female deer </a:t>
            </a:r>
          </a:p>
          <a:p>
            <a:r>
              <a:rPr lang="en-US" b="1" u="sng" dirty="0" err="1" smtClean="0">
                <a:solidFill>
                  <a:schemeClr val="bg1"/>
                </a:solidFill>
              </a:rPr>
              <a:t>hélas</a:t>
            </a:r>
            <a:r>
              <a:rPr lang="en-US" b="1" dirty="0" smtClean="0">
                <a:solidFill>
                  <a:schemeClr val="bg1"/>
                </a:solidFill>
              </a:rPr>
              <a:t>: alas 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vain travail</a:t>
            </a:r>
            <a:r>
              <a:rPr lang="en-US" b="1" dirty="0" smtClean="0">
                <a:solidFill>
                  <a:schemeClr val="bg1"/>
                </a:solidFill>
              </a:rPr>
              <a:t>: futile labor 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deer</a:t>
            </a:r>
            <a:r>
              <a:rPr lang="en-US" b="1" dirty="0" smtClean="0">
                <a:solidFill>
                  <a:schemeClr val="bg1"/>
                </a:solidFill>
              </a:rPr>
              <a:t>: playing on the word "dear”</a:t>
            </a:r>
          </a:p>
          <a:p>
            <a:r>
              <a:rPr lang="en-US" b="1" u="sng" dirty="0" err="1" smtClean="0">
                <a:solidFill>
                  <a:schemeClr val="bg1"/>
                </a:solidFill>
              </a:rPr>
              <a:t>Sithens</a:t>
            </a:r>
            <a:r>
              <a:rPr lang="en-US" b="1" dirty="0" smtClean="0">
                <a:solidFill>
                  <a:schemeClr val="bg1"/>
                </a:solidFill>
              </a:rPr>
              <a:t>: since</a:t>
            </a:r>
          </a:p>
          <a:p>
            <a:r>
              <a:rPr lang="en-US" b="1" i="1" u="sng" dirty="0" err="1" smtClean="0">
                <a:solidFill>
                  <a:schemeClr val="bg1"/>
                </a:solidFill>
              </a:rPr>
              <a:t>Noli</a:t>
            </a:r>
            <a:r>
              <a:rPr lang="en-US" b="1" i="1" u="sng" dirty="0" smtClean="0">
                <a:solidFill>
                  <a:schemeClr val="bg1"/>
                </a:solidFill>
              </a:rPr>
              <a:t> me </a:t>
            </a:r>
            <a:r>
              <a:rPr lang="en-US" b="1" i="1" u="sng" dirty="0" err="1" smtClean="0">
                <a:solidFill>
                  <a:schemeClr val="bg1"/>
                </a:solidFill>
              </a:rPr>
              <a:t>tangere</a:t>
            </a:r>
            <a:r>
              <a:rPr lang="en-US" b="1" i="1" dirty="0" smtClean="0">
                <a:solidFill>
                  <a:schemeClr val="bg1"/>
                </a:solidFill>
              </a:rPr>
              <a:t>: "touch me not"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4-02 Whoso List To Hunt.m4a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391400" y="274638"/>
            <a:ext cx="1524000" cy="69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Selection Quiz:</a:t>
            </a:r>
            <a:br>
              <a:rPr lang="en-US" sz="3600" dirty="0" smtClean="0"/>
            </a:br>
            <a:r>
              <a:rPr lang="en-US" sz="3600" dirty="0" smtClean="0"/>
              <a:t>“Whoso List to Hunt” Sir Thomas Wyatt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3" name="Picture 2" descr="j0423842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451100"/>
            <a:ext cx="2806700" cy="30438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4017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Selection Quiz:</a:t>
            </a:r>
            <a:br>
              <a:rPr lang="en-US" sz="3600" dirty="0" smtClean="0"/>
            </a:br>
            <a:r>
              <a:rPr lang="en-US" sz="3600" dirty="0" smtClean="0"/>
              <a:t>“Whoso List to Hunt” Sir Thomas Wyatt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In Sir Thomas Wyatt’s “Whoso List to Hunt,” which of the following images represents the woman the speaker wants to pursue?</a:t>
            </a:r>
          </a:p>
          <a:p>
            <a:pPr>
              <a:buNone/>
            </a:pPr>
            <a:r>
              <a:rPr lang="en-US" dirty="0" smtClean="0"/>
              <a:t>a. “The vain travail”</a:t>
            </a:r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dirty="0" smtClean="0"/>
              <a:t>. “diamonds in letters plain”</a:t>
            </a:r>
          </a:p>
          <a:p>
            <a:pPr>
              <a:buNone/>
            </a:pPr>
            <a:r>
              <a:rPr lang="en-US" dirty="0" err="1" smtClean="0"/>
              <a:t>c</a:t>
            </a:r>
            <a:r>
              <a:rPr lang="en-US" dirty="0" smtClean="0"/>
              <a:t>. “the deer”</a:t>
            </a:r>
          </a:p>
          <a:p>
            <a:pPr>
              <a:buNone/>
            </a:pPr>
            <a:r>
              <a:rPr lang="en-US" dirty="0" err="1" smtClean="0"/>
              <a:t>d</a:t>
            </a:r>
            <a:r>
              <a:rPr lang="en-US" dirty="0" smtClean="0"/>
              <a:t>. “my wearied mind”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615</TotalTime>
  <Words>1100</Words>
  <Application>Microsoft Macintosh PowerPoint</Application>
  <PresentationFormat>On-screen Show (4:3)</PresentationFormat>
  <Paragraphs>58</Paragraphs>
  <Slides>12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Focus</vt:lpstr>
      <vt:lpstr>“Whoso List to Hunt” Page 215</vt:lpstr>
      <vt:lpstr>Sir Thomas Wyatt 1503-1542</vt:lpstr>
      <vt:lpstr>"Whoso List To Hunt” by Sir Thomas Wyatt</vt:lpstr>
      <vt:lpstr>Sir Thomas Wyatt continued</vt:lpstr>
      <vt:lpstr>Sir Thomas Wyatt continued</vt:lpstr>
      <vt:lpstr>Anne Boleyn (beheaded by King Henry VIII in 1536)</vt:lpstr>
      <vt:lpstr>"Whoso List To Hunt” by Sir Thomas Wyatt</vt:lpstr>
      <vt:lpstr>Selection Quiz: “Whoso List to Hunt” Sir Thomas Wyatt </vt:lpstr>
      <vt:lpstr>Selection Quiz: “Whoso List to Hunt” Sir Thomas Wyatt</vt:lpstr>
      <vt:lpstr>Question 2</vt:lpstr>
      <vt:lpstr>Question 3</vt:lpstr>
      <vt:lpstr>Quiz continued</vt:lpstr>
    </vt:vector>
  </TitlesOfParts>
  <Company>Killeen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Whoso List to Hunt</dc:title>
  <dc:creator>KISD</dc:creator>
  <cp:keywords/>
  <cp:lastModifiedBy>Rowell, Sandra</cp:lastModifiedBy>
  <cp:revision>21</cp:revision>
  <dcterms:created xsi:type="dcterms:W3CDTF">2011-01-27T19:12:42Z</dcterms:created>
  <dcterms:modified xsi:type="dcterms:W3CDTF">2011-01-27T19:12:57Z</dcterms:modified>
</cp:coreProperties>
</file>