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79" r:id="rId4"/>
    <p:sldId id="277" r:id="rId5"/>
    <p:sldId id="278" r:id="rId6"/>
    <p:sldId id="267" r:id="rId7"/>
    <p:sldId id="268" r:id="rId8"/>
    <p:sldId id="260" r:id="rId9"/>
    <p:sldId id="259" r:id="rId10"/>
    <p:sldId id="261" r:id="rId11"/>
    <p:sldId id="266" r:id="rId12"/>
    <p:sldId id="271" r:id="rId13"/>
    <p:sldId id="263" r:id="rId14"/>
    <p:sldId id="264" r:id="rId15"/>
    <p:sldId id="265" r:id="rId16"/>
    <p:sldId id="269" r:id="rId17"/>
    <p:sldId id="270" r:id="rId18"/>
    <p:sldId id="284" r:id="rId19"/>
    <p:sldId id="272" r:id="rId20"/>
    <p:sldId id="273" r:id="rId21"/>
    <p:sldId id="275" r:id="rId22"/>
    <p:sldId id="282" r:id="rId23"/>
    <p:sldId id="274" r:id="rId24"/>
    <p:sldId id="281" r:id="rId25"/>
    <p:sldId id="280" r:id="rId26"/>
    <p:sldId id="283" r:id="rId27"/>
    <p:sldId id="285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38" d="100"/>
          <a:sy n="38" d="100"/>
        </p:scale>
        <p:origin x="-162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3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n-US"/>
          </a:p>
        </p:txBody>
      </p:sp>
      <p:pic>
        <p:nvPicPr>
          <p:cNvPr id="4099" name="Picture 3" descr="A:\minispi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</p:spPr>
      </p:pic>
      <p:sp>
        <p:nvSpPr>
          <p:cNvPr id="4100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pic>
        <p:nvPicPr>
          <p:cNvPr id="4101" name="Picture 5" descr="A:\minispir.GIF"/>
          <p:cNvPicPr>
            <a:picLocks noChangeAspect="1" noChangeArrowheads="1"/>
          </p:cNvPicPr>
          <p:nvPr/>
        </p:nvPicPr>
        <p:blipFill>
          <a:blip r:embed="rId3" cstate="print"/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</p:spPr>
      </p:pic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quarter" idx="2"/>
          </p:nvPr>
        </p:nvSpPr>
        <p:spPr>
          <a:xfrm>
            <a:off x="10842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522663" y="6096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516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5B960C-7042-4D75-8CDE-1892E94AFD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A8110-EE04-4AEA-BBE9-1CAB19008E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6B0E8-3171-4D63-9F5A-71AA0E89C8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453D1D0-AFFB-469E-8115-666BD0A25F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7CF2FC-C366-4113-B046-D87C3B26B9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39D4E-1CF0-491F-BC2C-2B725B0605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7A99C-3C3E-45FC-A4F5-C8D111BAC4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E8F70-D502-4AA7-8BB3-0076D5B583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C6BB7D-7566-4197-906B-D4AD392109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CD445-0246-4E56-9AEB-EDE8D3F40B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EC995-0546-4B86-9882-49C1AD5339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9003D8-5422-4ECB-84A0-C47A59CECC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ltGray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ltGray">
          <a:xfrm>
            <a:off x="1016000" y="1600200"/>
            <a:ext cx="76708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6" name="Picture 4" descr="A:\minispir.GIF"/>
          <p:cNvPicPr>
            <a:picLocks noChangeAspect="1" noChangeArrowheads="1"/>
          </p:cNvPicPr>
          <p:nvPr/>
        </p:nvPicPr>
        <p:blipFill>
          <a:blip r:embed="rId14" cstate="print"/>
          <a:srcRect b="5333"/>
          <a:stretch>
            <a:fillRect/>
          </a:stretch>
        </p:blipFill>
        <p:spPr bwMode="ltGray">
          <a:xfrm>
            <a:off x="0" y="50800"/>
            <a:ext cx="1181100" cy="4057650"/>
          </a:xfrm>
          <a:prstGeom prst="rect">
            <a:avLst/>
          </a:prstGeom>
          <a:noFill/>
        </p:spPr>
      </p:pic>
      <p:pic>
        <p:nvPicPr>
          <p:cNvPr id="3077" name="Picture 5" descr="A:\minispir.GIF"/>
          <p:cNvPicPr>
            <a:picLocks noChangeAspect="1" noChangeArrowheads="1"/>
          </p:cNvPicPr>
          <p:nvPr/>
        </p:nvPicPr>
        <p:blipFill>
          <a:blip r:embed="rId14" cstate="print"/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2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7FC8617-4F8B-49B6-BD34-A06372B7130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 xmlns:p14="http://schemas.microsoft.com/office/powerpoint/2010/main" spd="med">
    <p:fade thruBlk="1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4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wmf"/><Relationship Id="rId3" Type="http://schemas.openxmlformats.org/officeDocument/2006/relationships/image" Target="../media/image20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wmf"/><Relationship Id="rId3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Short Story Terms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352800"/>
            <a:ext cx="6400800" cy="1771650"/>
          </a:xfrm>
        </p:spPr>
        <p:txBody>
          <a:bodyPr/>
          <a:lstStyle/>
          <a:p>
            <a:endParaRPr lang="en-US"/>
          </a:p>
        </p:txBody>
      </p:sp>
      <p:pic>
        <p:nvPicPr>
          <p:cNvPr id="2052" name="Picture 4" descr="C:\Program Files\Microsoft Office\Clipart\standard\stddir1\BD06970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4267200"/>
            <a:ext cx="1819275" cy="1749425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Exposition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295400" y="2209800"/>
            <a:ext cx="746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Section that introduces characters, the setting, and conflicts.</a:t>
            </a:r>
          </a:p>
        </p:txBody>
      </p:sp>
      <p:pic>
        <p:nvPicPr>
          <p:cNvPr id="8198" name="Picture 6" descr="C:\Documents and Settings\wlowthorp\Application Data\Microsoft\Media Catalog\Downloaded Clips\cl2e\j011636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3276600"/>
            <a:ext cx="1825625" cy="1658938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Setting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time and place of the story’s action</a:t>
            </a:r>
          </a:p>
        </p:txBody>
      </p:sp>
      <p:pic>
        <p:nvPicPr>
          <p:cNvPr id="13317" name="Picture 5" descr="C:\Documents and Settings\wlowthorp\Application Data\Microsoft\Media Catalog\Downloaded Clips\cl71\j028323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048000"/>
            <a:ext cx="2903538" cy="1979613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Rising Action</a:t>
            </a:r>
          </a:p>
        </p:txBody>
      </p:sp>
      <p:sp>
        <p:nvSpPr>
          <p:cNvPr id="1843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Consists of a series of complications.  </a:t>
            </a:r>
          </a:p>
          <a:p>
            <a:r>
              <a:rPr lang="en-US"/>
              <a:t>These occur when the main characters take action to resolve their problems and are met with further problems:</a:t>
            </a:r>
          </a:p>
          <a:p>
            <a:pPr lvl="1"/>
            <a:r>
              <a:rPr lang="en-US"/>
              <a:t>Fear</a:t>
            </a:r>
          </a:p>
          <a:p>
            <a:pPr lvl="1"/>
            <a:r>
              <a:rPr lang="en-US"/>
              <a:t>Hostility</a:t>
            </a:r>
          </a:p>
          <a:p>
            <a:pPr lvl="1"/>
            <a:r>
              <a:rPr lang="en-US"/>
              <a:t>Threatening situation</a:t>
            </a:r>
          </a:p>
          <a:p>
            <a:pPr>
              <a:buFontTx/>
              <a:buNone/>
            </a:pPr>
            <a:endParaRPr lang="en-US"/>
          </a:p>
        </p:txBody>
      </p:sp>
      <p:pic>
        <p:nvPicPr>
          <p:cNvPr id="18437" name="Picture 1029" descr="C:\Program Files\Microsoft Office\Clipart\standard\stddir3\PE01591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3886200"/>
            <a:ext cx="3429000" cy="2452688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Climax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00200"/>
            <a:ext cx="7772400" cy="4114800"/>
          </a:xfrm>
        </p:spPr>
        <p:txBody>
          <a:bodyPr/>
          <a:lstStyle/>
          <a:p>
            <a:r>
              <a:rPr lang="en-US"/>
              <a:t>The turning point in the story: the high point of interest and suspense</a:t>
            </a: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 flipV="1">
            <a:off x="2209800" y="3505200"/>
            <a:ext cx="26670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4876800" y="3505200"/>
            <a:ext cx="14478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 flipH="1">
            <a:off x="4953000" y="2895600"/>
            <a:ext cx="83820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2133600" y="3505200"/>
            <a:ext cx="190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Rising Action or Complications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5867400" y="3810000"/>
            <a:ext cx="2438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Falling Action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5638800" y="2590800"/>
            <a:ext cx="182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Climax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Falling Action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All events following the climax or turning point in the story.  These events are a result of the action taken at the climax.</a:t>
            </a:r>
          </a:p>
        </p:txBody>
      </p:sp>
      <p:pic>
        <p:nvPicPr>
          <p:cNvPr id="11269" name="Picture 5" descr="C:\Documents and Settings\wlowthorp\Application Data\Microsoft\Media Catalog\Downloaded Clips\cl0\PE01508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657600"/>
            <a:ext cx="2455863" cy="25146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Resolution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(Denoument)</a:t>
            </a:r>
          </a:p>
          <a:p>
            <a:r>
              <a:rPr lang="en-US"/>
              <a:t>The end of the central conflict: it shows how the situation turns out and ties up loose ends</a:t>
            </a:r>
          </a:p>
        </p:txBody>
      </p:sp>
      <p:pic>
        <p:nvPicPr>
          <p:cNvPr id="12293" name="Picture 5" descr="C:\Documents and Settings\wlowthorp\Application Data\Microsoft\Media Catalog\Downloaded Clips\cl2e\j011636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4191000"/>
            <a:ext cx="2514600" cy="1131888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Point of View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620000" cy="4800600"/>
          </a:xfrm>
        </p:spPr>
        <p:txBody>
          <a:bodyPr/>
          <a:lstStyle/>
          <a:p>
            <a:endParaRPr lang="en-US" sz="1000"/>
          </a:p>
          <a:p>
            <a:r>
              <a:rPr lang="en-US"/>
              <a:t>Vantage point from which the writer tells the story.</a:t>
            </a:r>
          </a:p>
          <a:p>
            <a:pPr lvl="1"/>
            <a:r>
              <a:rPr lang="en-US"/>
              <a:t>First person- One of the characters is actually telling the story using the pronoun “I”</a:t>
            </a:r>
          </a:p>
          <a:p>
            <a:pPr lvl="1"/>
            <a:r>
              <a:rPr lang="en-US"/>
              <a:t>Third person- Centers on </a:t>
            </a:r>
            <a:r>
              <a:rPr lang="en-US" u="sng"/>
              <a:t>one</a:t>
            </a:r>
            <a:r>
              <a:rPr lang="en-US"/>
              <a:t> character’s    thoughts and actions.</a:t>
            </a:r>
          </a:p>
          <a:p>
            <a:pPr lvl="1"/>
            <a:r>
              <a:rPr lang="en-US"/>
              <a:t>Omniscient- All knowing narrator.  Can center on the thoughts any actions of any and all characters.</a:t>
            </a:r>
            <a:endParaRPr lang="en-US" sz="3200"/>
          </a:p>
        </p:txBody>
      </p:sp>
      <p:graphicFrame>
        <p:nvGraphicFramePr>
          <p:cNvPr id="33792" name="Object 0"/>
          <p:cNvGraphicFramePr>
            <a:graphicFrameLocks noChangeAspect="1"/>
          </p:cNvGraphicFramePr>
          <p:nvPr/>
        </p:nvGraphicFramePr>
        <p:xfrm>
          <a:off x="1371600" y="304800"/>
          <a:ext cx="1411288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6" name="Clip" r:id="rId3" imgW="1738080" imgH="1878120" progId="MS_ClipArt_Gallery.5">
                  <p:embed/>
                </p:oleObj>
              </mc:Choice>
              <mc:Fallback>
                <p:oleObj name="Clip" r:id="rId3" imgW="1738080" imgH="1878120" progId="MS_ClipArt_Gallery.5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04800"/>
                        <a:ext cx="1411288" cy="152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Theme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central message or insight into life revealed through a literary work.</a:t>
            </a:r>
          </a:p>
          <a:p>
            <a:pPr algn="ctr"/>
            <a:r>
              <a:rPr lang="en-US"/>
              <a:t>The “main idea” of the story</a:t>
            </a:r>
          </a:p>
        </p:txBody>
      </p:sp>
      <p:pic>
        <p:nvPicPr>
          <p:cNvPr id="17413" name="Picture 5" descr="C:\Documents and Settings\wlowthorp\Application Data\Microsoft\Media Catalog\Downloaded Clips\cl1f\j007874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495800"/>
            <a:ext cx="1455738" cy="19812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Flashback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present scene in the story is interrupted to flash backward and tell what happened in an earlier time. </a:t>
            </a:r>
          </a:p>
        </p:txBody>
      </p:sp>
      <p:pic>
        <p:nvPicPr>
          <p:cNvPr id="31748" name="Picture 4" descr="C:\Program Files\Microsoft Office\Clipart\standard\stddir1\BD06522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810000"/>
            <a:ext cx="2181225" cy="22860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Foreshadowing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Clues the writer puts in the story to give the reader a hint of what is to come.</a:t>
            </a:r>
          </a:p>
        </p:txBody>
      </p:sp>
      <p:pic>
        <p:nvPicPr>
          <p:cNvPr id="19460" name="Picture 4" descr="C:\Program Files\Microsoft Office\Clipart\standard\stddir1\BD06879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3581400"/>
            <a:ext cx="2209800" cy="2068513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Short Story?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/>
              <a:t>A short story is :  a brief  work of fiction where, usually, the main character faces a conflict that is worked out in the plot of the story</a:t>
            </a:r>
          </a:p>
        </p:txBody>
      </p:sp>
      <p:pic>
        <p:nvPicPr>
          <p:cNvPr id="5125" name="Picture 5" descr="c:\Program Files\Common Files\Microsoft Shared\Clipart\cagcat50\BS00554_.wm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66800" y="2181225"/>
            <a:ext cx="3733800" cy="3257550"/>
          </a:xfrm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Symbol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 object, person, or event that functions as itself, but also stands for something more than itself.</a:t>
            </a:r>
          </a:p>
          <a:p>
            <a:pPr lvl="1"/>
            <a:r>
              <a:rPr lang="en-US"/>
              <a:t>Example: Scales function is to weigh things,</a:t>
            </a:r>
          </a:p>
          <a:p>
            <a:pPr lvl="1">
              <a:buFontTx/>
              <a:buNone/>
            </a:pPr>
            <a:r>
              <a:rPr lang="en-US"/>
              <a:t>	but they are also a symbol </a:t>
            </a:r>
          </a:p>
          <a:p>
            <a:pPr lvl="1">
              <a:buFontTx/>
              <a:buNone/>
            </a:pPr>
            <a:r>
              <a:rPr lang="en-US"/>
              <a:t>	of our justice system.</a:t>
            </a:r>
          </a:p>
        </p:txBody>
      </p:sp>
      <p:pic>
        <p:nvPicPr>
          <p:cNvPr id="20485" name="Picture 5" descr="C:\Program Files\Microsoft Office\Clipart\standard\stddir1\BD04900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4114800"/>
            <a:ext cx="1828800" cy="21336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Figurative Language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Involves some imaginative comparison between two unlike things.</a:t>
            </a:r>
          </a:p>
          <a:p>
            <a:pPr lvl="1"/>
            <a:r>
              <a:rPr lang="en-US"/>
              <a:t>Simile – comparing two unlike things using like or as.</a:t>
            </a:r>
          </a:p>
          <a:p>
            <a:pPr lvl="2"/>
            <a:r>
              <a:rPr lang="en-US"/>
              <a:t>“I wandered lonely as a cloud”</a:t>
            </a:r>
          </a:p>
          <a:p>
            <a:pPr lvl="1"/>
            <a:r>
              <a:rPr lang="en-US"/>
              <a:t>Metaphor – comparing two unlike things (not using like or as)</a:t>
            </a:r>
          </a:p>
          <a:p>
            <a:pPr lvl="2"/>
            <a:r>
              <a:rPr lang="en-US"/>
              <a:t>Life is a roller coaster, it has lots of ups and downs.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Figurative Language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Personification – Giving human qualities to non-human things.</a:t>
            </a:r>
          </a:p>
          <a:p>
            <a:pPr lvl="1"/>
            <a:r>
              <a:rPr lang="en-US"/>
              <a:t>“The wind howled”</a:t>
            </a:r>
          </a:p>
        </p:txBody>
      </p:sp>
      <p:pic>
        <p:nvPicPr>
          <p:cNvPr id="29700" name="Picture 4" descr="C:\Program Files\Microsoft Office\Clipart\standard\stddir1\BD05032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4050" y="3200400"/>
            <a:ext cx="2573338" cy="2765425"/>
          </a:xfrm>
          <a:prstGeom prst="rect">
            <a:avLst/>
          </a:prstGeom>
          <a:noFill/>
        </p:spPr>
      </p:pic>
      <p:pic>
        <p:nvPicPr>
          <p:cNvPr id="29701" name="Picture 5" descr="C:\Program Files\Microsoft Office\Clipart\standard\stddir1\AN02494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687763"/>
            <a:ext cx="2514600" cy="2460625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Irony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 contrast between expectation and reality</a:t>
            </a:r>
          </a:p>
        </p:txBody>
      </p:sp>
      <p:pic>
        <p:nvPicPr>
          <p:cNvPr id="21508" name="Picture 4" descr="C:\Program Files\Microsoft Office\Clipart\Pub60Cor\AN00790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581400"/>
            <a:ext cx="2484438" cy="25908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Irony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Verbal Irony – saying one thing but meaning something completely different.</a:t>
            </a:r>
          </a:p>
          <a:p>
            <a:pPr lvl="1"/>
            <a:r>
              <a:rPr lang="en-US" sz="2400"/>
              <a:t>Calling a clumsy basketball player “Michael Jordan”</a:t>
            </a:r>
          </a:p>
          <a:p>
            <a:r>
              <a:rPr lang="en-US" sz="2800"/>
              <a:t>Situational Irony – A contradiction between what we expect to happen and what really does happen</a:t>
            </a:r>
          </a:p>
          <a:p>
            <a:r>
              <a:rPr lang="en-US" sz="2800"/>
              <a:t>Dramatic Irony – occurs when the reader knows something important that the characters in the story do not know.</a:t>
            </a:r>
          </a:p>
        </p:txBody>
      </p:sp>
      <p:pic>
        <p:nvPicPr>
          <p:cNvPr id="28676" name="Picture 4" descr="C:\Program Files\Microsoft Office\Clipart\Pub60Cor\SL00712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5181600"/>
            <a:ext cx="1447800" cy="1258888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Allusion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Reference to a statement, person, a place, or events from:</a:t>
            </a:r>
          </a:p>
          <a:p>
            <a:pPr lvl="1">
              <a:lnSpc>
                <a:spcPct val="90000"/>
              </a:lnSpc>
            </a:pPr>
            <a:r>
              <a:rPr lang="en-US"/>
              <a:t>Literature</a:t>
            </a:r>
          </a:p>
          <a:p>
            <a:pPr lvl="1">
              <a:lnSpc>
                <a:spcPct val="90000"/>
              </a:lnSpc>
            </a:pPr>
            <a:r>
              <a:rPr lang="en-US"/>
              <a:t>History</a:t>
            </a:r>
          </a:p>
          <a:p>
            <a:pPr lvl="1">
              <a:lnSpc>
                <a:spcPct val="90000"/>
              </a:lnSpc>
            </a:pPr>
            <a:r>
              <a:rPr lang="en-US"/>
              <a:t>Religion</a:t>
            </a:r>
          </a:p>
          <a:p>
            <a:pPr lvl="1">
              <a:lnSpc>
                <a:spcPct val="90000"/>
              </a:lnSpc>
            </a:pPr>
            <a:r>
              <a:rPr lang="en-US"/>
              <a:t>Mythology</a:t>
            </a:r>
          </a:p>
          <a:p>
            <a:pPr lvl="1">
              <a:lnSpc>
                <a:spcPct val="90000"/>
              </a:lnSpc>
            </a:pPr>
            <a:r>
              <a:rPr lang="en-US"/>
              <a:t>Politics</a:t>
            </a:r>
          </a:p>
          <a:p>
            <a:pPr lvl="1">
              <a:lnSpc>
                <a:spcPct val="90000"/>
              </a:lnSpc>
            </a:pPr>
            <a:r>
              <a:rPr lang="en-US"/>
              <a:t>Sports</a:t>
            </a: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962400"/>
            <a:ext cx="320040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Suspense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Uncertainty or anxiety the reader feels about what is going to happen next in a story.</a:t>
            </a:r>
          </a:p>
          <a:p>
            <a:pPr>
              <a:buFontTx/>
              <a:buNone/>
            </a:pPr>
            <a:endParaRPr lang="en-US"/>
          </a:p>
        </p:txBody>
      </p:sp>
      <p:pic>
        <p:nvPicPr>
          <p:cNvPr id="30724" name="Picture 4" descr="C:\Program Files\Microsoft Office\Clipart\standard\stddir1\BD07155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3581400"/>
            <a:ext cx="2257425" cy="2493963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Imagery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Language that appeals to the senses.</a:t>
            </a:r>
          </a:p>
          <a:p>
            <a:pPr lvl="1"/>
            <a:r>
              <a:rPr lang="en-US"/>
              <a:t>Touch</a:t>
            </a:r>
          </a:p>
          <a:p>
            <a:pPr lvl="1"/>
            <a:r>
              <a:rPr lang="en-US"/>
              <a:t>Taste</a:t>
            </a:r>
          </a:p>
          <a:p>
            <a:pPr lvl="1"/>
            <a:r>
              <a:rPr lang="en-US"/>
              <a:t>Sight</a:t>
            </a:r>
          </a:p>
          <a:p>
            <a:pPr lvl="1"/>
            <a:r>
              <a:rPr lang="en-US"/>
              <a:t>Sound</a:t>
            </a:r>
          </a:p>
          <a:p>
            <a:pPr lvl="1"/>
            <a:r>
              <a:rPr lang="en-US"/>
              <a:t>Smell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4038600" y="2438400"/>
            <a:ext cx="3810000" cy="1773238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Example:  </a:t>
            </a:r>
          </a:p>
          <a:p>
            <a:pPr algn="ctr">
              <a:spcBef>
                <a:spcPct val="50000"/>
              </a:spcBef>
            </a:pPr>
            <a:r>
              <a:rPr lang="en-US"/>
              <a:t>Creating a picture in the readers mind through description</a:t>
            </a:r>
          </a:p>
        </p:txBody>
      </p:sp>
      <p:pic>
        <p:nvPicPr>
          <p:cNvPr id="32773" name="Picture 5" descr="C:\Documents and Settings\wlowthorp\Application Data\Microsoft\Media Catalog\Downloaded Clips\cl71\j028321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4196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Character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620000" cy="4648200"/>
          </a:xfrm>
        </p:spPr>
        <p:txBody>
          <a:bodyPr/>
          <a:lstStyle/>
          <a:p>
            <a:r>
              <a:rPr lang="en-US"/>
              <a:t>Character – a person in a story, poem or play.</a:t>
            </a:r>
          </a:p>
          <a:p>
            <a:r>
              <a:rPr lang="en-US"/>
              <a:t>Types of Characters:</a:t>
            </a:r>
          </a:p>
          <a:p>
            <a:pPr lvl="1"/>
            <a:r>
              <a:rPr lang="en-US"/>
              <a:t>Round- fully developed, has many different character traits</a:t>
            </a:r>
          </a:p>
          <a:p>
            <a:pPr lvl="1"/>
            <a:r>
              <a:rPr lang="en-US"/>
              <a:t>Flat- stereotyped, one-dimensional, few traits</a:t>
            </a:r>
          </a:p>
          <a:p>
            <a:pPr lvl="1"/>
            <a:r>
              <a:rPr lang="en-US" u="sng"/>
              <a:t>Static</a:t>
            </a:r>
            <a:r>
              <a:rPr lang="en-US"/>
              <a:t> – Does not change </a:t>
            </a:r>
          </a:p>
          <a:p>
            <a:pPr lvl="1"/>
            <a:r>
              <a:rPr lang="en-US" u="sng"/>
              <a:t>Dynamic</a:t>
            </a:r>
            <a:r>
              <a:rPr lang="en-US"/>
              <a:t> – Changes as a result of the story's events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Characterization</a:t>
            </a:r>
          </a:p>
        </p:txBody>
      </p:sp>
      <p:sp>
        <p:nvSpPr>
          <p:cNvPr id="2457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How the author develops the characters, especially the main character.  </a:t>
            </a:r>
          </a:p>
          <a:p>
            <a:r>
              <a:rPr lang="en-US"/>
              <a:t>This is done through:</a:t>
            </a:r>
          </a:p>
          <a:p>
            <a:pPr lvl="1"/>
            <a:r>
              <a:rPr lang="en-US"/>
              <a:t>what the character does or says</a:t>
            </a:r>
          </a:p>
          <a:p>
            <a:pPr lvl="1"/>
            <a:r>
              <a:rPr lang="en-US"/>
              <a:t>what others say of and to the character</a:t>
            </a:r>
          </a:p>
          <a:p>
            <a:pPr lvl="1"/>
            <a:r>
              <a:rPr lang="en-US"/>
              <a:t>author’s word choice in descriptive passages</a:t>
            </a:r>
          </a:p>
          <a:p>
            <a:pPr lvl="1"/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Characterization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Direct characterization	</a:t>
            </a:r>
          </a:p>
          <a:p>
            <a:pPr lvl="1">
              <a:lnSpc>
                <a:spcPct val="90000"/>
              </a:lnSpc>
            </a:pPr>
            <a:r>
              <a:rPr lang="en-US"/>
              <a:t>The author directly states what the character’s personality is like.  Example: cruel, kind</a:t>
            </a:r>
          </a:p>
          <a:p>
            <a:pPr lvl="1"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Indirect characterization</a:t>
            </a:r>
          </a:p>
          <a:p>
            <a:pPr lvl="1">
              <a:lnSpc>
                <a:spcPct val="90000"/>
              </a:lnSpc>
            </a:pPr>
            <a:r>
              <a:rPr lang="en-US"/>
              <a:t>Showing a character’s personality through his/her actions, thoughts, feelings, words, appearance or other character’s observations or reactions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Protagonist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Main character of the story that changes</a:t>
            </a:r>
          </a:p>
          <a:p>
            <a:pPr lvl="1"/>
            <a:r>
              <a:rPr lang="en-US"/>
              <a:t>(death is </a:t>
            </a:r>
            <a:r>
              <a:rPr lang="en-US" u="sng"/>
              <a:t>not</a:t>
            </a:r>
            <a:r>
              <a:rPr lang="en-US"/>
              <a:t> a change)</a:t>
            </a:r>
          </a:p>
          <a:p>
            <a:pPr lvl="1"/>
            <a:r>
              <a:rPr lang="en-US"/>
              <a:t>the most important character</a:t>
            </a:r>
          </a:p>
          <a:p>
            <a:pPr lvl="1"/>
            <a:r>
              <a:rPr lang="en-US"/>
              <a:t>changes and grows because of experiences in the story</a:t>
            </a:r>
          </a:p>
        </p:txBody>
      </p:sp>
      <p:pic>
        <p:nvPicPr>
          <p:cNvPr id="14342" name="Picture 6" descr="C:\Program Files\Microsoft Office\Clipart\standard\stddir3\PE01590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4038600"/>
            <a:ext cx="2462213" cy="2052638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Antagonist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major character who opposes the protagonist</a:t>
            </a:r>
          </a:p>
          <a:p>
            <a:pPr lvl="1"/>
            <a:r>
              <a:rPr lang="en-US"/>
              <a:t>the antagonist does </a:t>
            </a:r>
            <a:r>
              <a:rPr lang="en-US" u="sng"/>
              <a:t>not</a:t>
            </a:r>
            <a:r>
              <a:rPr lang="en-US"/>
              <a:t> change</a:t>
            </a:r>
          </a:p>
          <a:p>
            <a:r>
              <a:rPr lang="en-US"/>
              <a:t>Types of antagonists:</a:t>
            </a:r>
          </a:p>
          <a:p>
            <a:pPr lvl="1"/>
            <a:r>
              <a:rPr lang="en-US"/>
              <a:t>people</a:t>
            </a:r>
          </a:p>
          <a:p>
            <a:pPr lvl="1"/>
            <a:r>
              <a:rPr lang="en-US"/>
              <a:t>nature</a:t>
            </a:r>
          </a:p>
          <a:p>
            <a:pPr lvl="1"/>
            <a:r>
              <a:rPr lang="en-US"/>
              <a:t>society</a:t>
            </a:r>
          </a:p>
        </p:txBody>
      </p:sp>
      <p:pic>
        <p:nvPicPr>
          <p:cNvPr id="15365" name="Picture 5" descr="C:\Documents and Settings\wlowthorp\Application Data\Microsoft\Media Catalog\Downloaded Clips\cl0\SY00877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962400"/>
            <a:ext cx="2057400" cy="2054225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Conflict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447800" y="243840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 struggle between two opposing forces</a:t>
            </a:r>
          </a:p>
          <a:p>
            <a:pPr>
              <a:lnSpc>
                <a:spcPct val="90000"/>
              </a:lnSpc>
            </a:pPr>
            <a:r>
              <a:rPr lang="en-US" sz="2800"/>
              <a:t>Types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Internal – takes place in a character’s own mind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Man vs. Him(Her)self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External – a character struggles against an outside force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Man vs. Man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Man vs. Nature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Man vs. technology, progress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Man vs. Society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Man vs. Supernatural</a:t>
            </a:r>
          </a:p>
        </p:txBody>
      </p:sp>
      <p:pic>
        <p:nvPicPr>
          <p:cNvPr id="1030" name="Picture 6" descr="C:\Program Files\Common Files\Microsoft Shared\Clipart\cagcat50\BD06990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4267200"/>
            <a:ext cx="2417763" cy="2052638"/>
          </a:xfrm>
          <a:prstGeom prst="rect">
            <a:avLst/>
          </a:prstGeom>
          <a:noFill/>
        </p:spPr>
      </p:pic>
      <p:pic>
        <p:nvPicPr>
          <p:cNvPr id="1031" name="Picture 7" descr="C:\Documents and Settings\wlowthorp\Application Data\Microsoft\Media Catalog\Downloaded Clips\cl0\AG00410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5562600"/>
            <a:ext cx="674688" cy="846138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0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0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0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the Plot?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905000" y="2133600"/>
            <a:ext cx="441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Plot:  Series of related events that make up a story.</a:t>
            </a:r>
          </a:p>
          <a:p>
            <a:pPr>
              <a:buFontTx/>
              <a:buNone/>
            </a:pPr>
            <a:endParaRPr lang="en-US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1600200" y="3581400"/>
            <a:ext cx="39624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5562600" y="3581400"/>
            <a:ext cx="21336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>
            <a:off x="1828800" y="48006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2819400" y="4343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3581400" y="3962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>
            <a:off x="1219200" y="5257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 flipH="1">
            <a:off x="7848600" y="45720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 flipH="1">
            <a:off x="7239000" y="4114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 flipH="1">
            <a:off x="6553200" y="3733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Notebook">
  <a:themeElements>
    <a:clrScheme name="Notebook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Notebook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Notebook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Designs\Notebook.pot</Template>
  <TotalTime>3338</TotalTime>
  <Words>736</Words>
  <Application>Microsoft Macintosh PowerPoint</Application>
  <PresentationFormat>On-screen Show (4:3)</PresentationFormat>
  <Paragraphs>120</Paragraphs>
  <Slides>27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Notebook</vt:lpstr>
      <vt:lpstr>Clip</vt:lpstr>
      <vt:lpstr>Short Story Terms</vt:lpstr>
      <vt:lpstr>What is a Short Story?</vt:lpstr>
      <vt:lpstr>Character</vt:lpstr>
      <vt:lpstr>Characterization</vt:lpstr>
      <vt:lpstr>Characterization</vt:lpstr>
      <vt:lpstr>Protagonist</vt:lpstr>
      <vt:lpstr>Antagonist</vt:lpstr>
      <vt:lpstr>Conflict</vt:lpstr>
      <vt:lpstr>What is the Plot?</vt:lpstr>
      <vt:lpstr>Exposition</vt:lpstr>
      <vt:lpstr>Setting</vt:lpstr>
      <vt:lpstr>Rising Action</vt:lpstr>
      <vt:lpstr>Climax</vt:lpstr>
      <vt:lpstr>Falling Action</vt:lpstr>
      <vt:lpstr>Resolution</vt:lpstr>
      <vt:lpstr>Point of View</vt:lpstr>
      <vt:lpstr>Theme</vt:lpstr>
      <vt:lpstr>Flashback</vt:lpstr>
      <vt:lpstr>Foreshadowing</vt:lpstr>
      <vt:lpstr>Symbol</vt:lpstr>
      <vt:lpstr>Figurative Language</vt:lpstr>
      <vt:lpstr>Figurative Language</vt:lpstr>
      <vt:lpstr>Irony</vt:lpstr>
      <vt:lpstr>Irony</vt:lpstr>
      <vt:lpstr>Allusion</vt:lpstr>
      <vt:lpstr>Suspense</vt:lpstr>
      <vt:lpstr>Imagery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Story Terms</dc:title>
  <dc:creator>Wendi Lowthorp</dc:creator>
  <cp:lastModifiedBy>Rowell, Sandra</cp:lastModifiedBy>
  <cp:revision>16</cp:revision>
  <dcterms:created xsi:type="dcterms:W3CDTF">2003-07-30T21:58:45Z</dcterms:created>
  <dcterms:modified xsi:type="dcterms:W3CDTF">2015-11-09T15:42:14Z</dcterms:modified>
</cp:coreProperties>
</file>