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6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746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2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D046490-09FA-9A48-AB4F-DC8DA0307B64}" type="datetimeFigureOut">
              <a:rPr lang="en-US" smtClean="0"/>
              <a:pPr/>
              <a:t>9/2/09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23C680F0-ED38-884F-BD00-9C5BD0B17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555776"/>
            <a:ext cx="6477000" cy="2500856"/>
          </a:xfrm>
        </p:spPr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Characteristics of an EPIC HERO 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10481" y="4478596"/>
            <a:ext cx="5976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/>
                <a:ea typeface="Cambria"/>
                <a:cs typeface="Times New Roman"/>
              </a:rPr>
              <a:t>The central figure in a long narrative that reflects the values and heroic ideals of a particular society.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lvl="0">
              <a:buFont typeface="+mj-lt"/>
              <a:buAutoNum type="arabicPeriod" startAt="10"/>
            </a:pPr>
            <a:r>
              <a:rPr lang="en-US" smtClean="0">
                <a:latin typeface="Times New Roman"/>
                <a:ea typeface="Cambria"/>
                <a:cs typeface="Times New Roman"/>
              </a:rPr>
              <a:t>Supernatural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“forces” (not really in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Beowulf,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unless we consider the monsters as Satanic). </a:t>
            </a:r>
          </a:p>
          <a:p>
            <a:pPr lvl="1"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There are some indirect references to the Will of God and His control of </a:t>
            </a:r>
            <a:r>
              <a:rPr lang="en-US" b="1" i="1" u="sng" dirty="0" err="1" smtClean="0">
                <a:latin typeface="Times New Roman"/>
                <a:ea typeface="Cambria"/>
                <a:cs typeface="Times New Roman"/>
              </a:rPr>
              <a:t>wyrd</a:t>
            </a:r>
            <a:r>
              <a:rPr lang="en-US" b="1" i="1" u="sng" dirty="0" smtClean="0">
                <a:latin typeface="Times New Roman"/>
                <a:ea typeface="Cambria"/>
                <a:cs typeface="Times New Roman"/>
              </a:rPr>
              <a:t> (FATE)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,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but not directly. </a:t>
            </a:r>
          </a:p>
          <a:p>
            <a:pPr marL="1371600" lvl="2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</a:t>
            </a:r>
            <a:r>
              <a:rPr lang="en-US" dirty="0" smtClean="0">
                <a:latin typeface="Times-Roman"/>
              </a:rPr>
              <a:t>he concept of </a:t>
            </a:r>
            <a:r>
              <a:rPr lang="en-US" i="1" dirty="0" smtClean="0">
                <a:latin typeface="Times-Roman"/>
              </a:rPr>
              <a:t>active Fate  </a:t>
            </a:r>
            <a:r>
              <a:rPr lang="en-US" dirty="0" smtClean="0">
                <a:latin typeface="Times-Roman"/>
              </a:rPr>
              <a:t>OR</a:t>
            </a:r>
          </a:p>
          <a:p>
            <a:pPr marL="1371600" lvl="2" indent="-457200">
              <a:buFont typeface="+mj-ea"/>
              <a:buAutoNum type="circleNumDbPlain"/>
            </a:pPr>
            <a:r>
              <a:rPr lang="en-US" dirty="0" smtClean="0">
                <a:latin typeface="Times-Roman"/>
                <a:ea typeface="Cambria"/>
                <a:cs typeface="Times New Roman"/>
              </a:rPr>
              <a:t>“that which happens”  OR</a:t>
            </a:r>
            <a:r>
              <a:rPr lang="en-US" dirty="0" smtClean="0"/>
              <a:t> </a:t>
            </a:r>
          </a:p>
          <a:p>
            <a:pPr marL="1371600" lvl="2" indent="-457200">
              <a:buFont typeface="+mj-ea"/>
              <a:buAutoNum type="circleNumDbPlain"/>
            </a:pPr>
            <a:r>
              <a:rPr lang="en-US" dirty="0" smtClean="0"/>
              <a:t>….while a man's courage holds out, he has a hope of winning through since </a:t>
            </a:r>
            <a:r>
              <a:rPr lang="en-US" i="1" dirty="0" err="1" smtClean="0"/>
              <a:t>wyrd</a:t>
            </a:r>
            <a:r>
              <a:rPr lang="en-US" i="1" dirty="0" smtClean="0"/>
              <a:t> ‘the way things happen’ </a:t>
            </a:r>
            <a:r>
              <a:rPr lang="en-US" dirty="0" smtClean="0"/>
              <a:t>will often work to help such a man, as long as he is not doomed; conversely if a man is doomed then not even his courage can help him stand against 'the course of events'."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lvl="1"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Moral code or religious code in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Beowulf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less dependent on superhuman beings than on social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codes,in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other words, what is good for the community.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800" b="1" i="1" u="sng" dirty="0" smtClean="0">
                <a:latin typeface="Times New Roman"/>
                <a:ea typeface="Cambria"/>
                <a:cs typeface="Times New Roman"/>
              </a:rPr>
              <a:t>Ten</a:t>
            </a:r>
            <a:r>
              <a:rPr lang="en-US" sz="4800" b="1" i="1" dirty="0" smtClean="0">
                <a:latin typeface="Times New Roman"/>
                <a:ea typeface="Cambria"/>
                <a:cs typeface="Times New Roman"/>
              </a:rPr>
              <a:t> Characteristics of an EPIC POEM continued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000" b="1" i="1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sz="4000" b="1" i="1" dirty="0" smtClean="0">
                <a:latin typeface="Times New Roman"/>
                <a:ea typeface="Cambria"/>
                <a:cs typeface="Times New Roman"/>
              </a:rPr>
            </a:br>
            <a:r>
              <a:rPr lang="en-US" sz="4000" b="1" i="1" u="sng" dirty="0" smtClean="0">
                <a:latin typeface="Times New Roman"/>
                <a:ea typeface="Cambria"/>
                <a:cs typeface="Times New Roman"/>
              </a:rPr>
              <a:t>Eight</a:t>
            </a:r>
            <a:r>
              <a:rPr lang="en-US" sz="4000" b="1" i="1" dirty="0" smtClean="0">
                <a:latin typeface="Times New Roman"/>
                <a:ea typeface="Cambria"/>
                <a:cs typeface="Times New Roman"/>
              </a:rPr>
              <a:t> Characteristics of an EPIC HERO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60111"/>
            <a:ext cx="7313613" cy="4056062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Brave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Superhuman in strength (physical, mental, spiritual)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Successful in battle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Contemptuous of his wounds, even in death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Born of noble stock, maybe semi-divine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Gains fame outside his own country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His FOIL is usually a king who is weakened by flaw:</a:t>
            </a:r>
          </a:p>
          <a:p>
            <a:pPr marL="736600" lvl="1"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latin typeface="Times New Roman"/>
                <a:ea typeface="Cambria"/>
                <a:cs typeface="Times New Roman"/>
              </a:rPr>
              <a:t>(Temporarily weakened or too old to function in protective capacity for his nation.) 			                 FOILS MAKE HERO SHINE!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22069"/>
            <a:ext cx="7313613" cy="4056062"/>
          </a:xfrm>
        </p:spPr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000"/>
              </a:spcAft>
              <a:buAutoNum type="arabicPeriod" startAt="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Extremely loyal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000" b="1" i="1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sz="4000" b="1" i="1" dirty="0" smtClean="0">
                <a:latin typeface="Times New Roman"/>
                <a:ea typeface="Cambria"/>
                <a:cs typeface="Times New Roman"/>
              </a:rPr>
            </a:br>
            <a:r>
              <a:rPr lang="en-US" sz="4000" b="1" i="1" u="sng" dirty="0" smtClean="0">
                <a:latin typeface="Times New Roman"/>
                <a:ea typeface="Cambria"/>
                <a:cs typeface="Times New Roman"/>
              </a:rPr>
              <a:t>Eight</a:t>
            </a:r>
            <a:r>
              <a:rPr lang="en-US" sz="4000" b="1" i="1" dirty="0" smtClean="0">
                <a:latin typeface="Times New Roman"/>
                <a:ea typeface="Cambria"/>
                <a:cs typeface="Times New Roman"/>
              </a:rPr>
              <a:t> Characteristics of an EPIC HERO continued …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en-US" dirty="0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159309" y="4292807"/>
            <a:ext cx="677852" cy="604093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r>
              <a:rPr lang="en-US" dirty="0" smtClean="0"/>
              <a:t>Epic Poem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1492" y="2555777"/>
            <a:ext cx="7930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8050" lvl="1">
              <a:spcBef>
                <a:spcPts val="0"/>
              </a:spcBef>
              <a:spcAft>
                <a:spcPts val="1000"/>
              </a:spcAft>
              <a:buNone/>
            </a:pPr>
            <a:r>
              <a:rPr lang="en-US" i="1" dirty="0" smtClean="0">
                <a:latin typeface="Times New Roman"/>
                <a:ea typeface="Cambria"/>
                <a:cs typeface="Times New Roman"/>
              </a:rPr>
              <a:t>Beowulf is not a traditional “intruder-hero” who conquers and takes over.  He respects the legitimacy of the Danish kingship, his “temporary king.”  He has no intention of usurping </a:t>
            </a:r>
            <a:r>
              <a:rPr lang="en-US" i="1" dirty="0" err="1" smtClean="0">
                <a:latin typeface="Times New Roman"/>
                <a:ea typeface="Cambria"/>
                <a:cs typeface="Times New Roman"/>
              </a:rPr>
              <a:t>Hrothgar’s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 kingship.  Beowulf becomes king only after his King </a:t>
            </a:r>
            <a:r>
              <a:rPr lang="en-US" i="1" dirty="0" err="1" smtClean="0">
                <a:latin typeface="Times New Roman"/>
                <a:ea typeface="Cambria"/>
                <a:cs typeface="Times New Roman"/>
              </a:rPr>
              <a:t>Higlac’s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 son (Beowulf’s cousin) dies in battle.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Hero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527365" cy="4056062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Brave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Superhuman in strength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Successful in battle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Contemptuous of his wounds, even in death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Born of noble stock, maybe semi-divine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Gains fame outside his own country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Has a FOIL whose weakness makes the hero look better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Extremely loyal</a:t>
            </a:r>
          </a:p>
          <a:p>
            <a:endParaRPr lang="en-US" dirty="0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6489665" y="5063191"/>
            <a:ext cx="1486892" cy="72800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Epic Poem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063171"/>
            <a:ext cx="6477000" cy="3094850"/>
          </a:xfrm>
        </p:spPr>
        <p:txBody>
          <a:bodyPr/>
          <a:lstStyle/>
          <a:p>
            <a:r>
              <a:rPr lang="en-US" b="1" dirty="0" smtClean="0">
                <a:latin typeface="Times New Roman"/>
                <a:ea typeface="Cambria"/>
                <a:cs typeface="Times New Roman"/>
              </a:rPr>
              <a:t>Characteristics of an EPIC POEM </a:t>
            </a:r>
            <a:r>
              <a:rPr lang="en-US" b="1" i="1" dirty="0" smtClean="0">
                <a:latin typeface="Times New Roman"/>
              </a:rPr>
              <a:t/>
            </a:r>
            <a:br>
              <a:rPr lang="en-US" b="1" i="1" dirty="0" smtClean="0">
                <a:latin typeface="Times New Roman"/>
              </a:rPr>
            </a:b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10481" y="3918857"/>
            <a:ext cx="565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/>
              </a:rPr>
              <a:t>A long narrative about the adventures of larger-than-life characters.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800" b="1" i="1" u="sng" dirty="0" smtClean="0">
                <a:latin typeface="Times New Roman"/>
                <a:ea typeface="Cambria"/>
                <a:cs typeface="Times New Roman"/>
              </a:rPr>
              <a:t>Ten</a:t>
            </a:r>
            <a:r>
              <a:rPr lang="en-US" sz="4800" b="1" i="1" dirty="0" smtClean="0">
                <a:latin typeface="Times New Roman"/>
                <a:ea typeface="Cambria"/>
                <a:cs typeface="Times New Roman"/>
              </a:rPr>
              <a:t> Characteristics of an EPIC 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Elevated diction (formal language)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smtClean="0">
                <a:latin typeface="Times New Roman"/>
                <a:ea typeface="Cambria"/>
                <a:cs typeface="Times New Roman"/>
              </a:rPr>
              <a:t>Relative clauses - adj. clauses that start with </a:t>
            </a:r>
            <a:r>
              <a:rPr lang="en-US" sz="2400" i="1" u="sng" dirty="0" smtClean="0">
                <a:latin typeface="Times New Roman"/>
                <a:ea typeface="Cambria"/>
                <a:cs typeface="Times New Roman"/>
              </a:rPr>
              <a:t>relative pronouns: 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Who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Whom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Whose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That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Which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400" dirty="0" smtClean="0">
                <a:latin typeface="Times New Roman"/>
                <a:ea typeface="Cambria"/>
                <a:cs typeface="Times New Roman"/>
              </a:rPr>
              <a:t>Figurative language: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Metaphors</a:t>
            </a:r>
          </a:p>
          <a:p>
            <a:pPr marL="1371600" marR="0" lvl="2" indent="-457200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Kennings  (COMPOUND DESCRIPTIVE WORDS)</a:t>
            </a:r>
          </a:p>
          <a:p>
            <a:pPr marL="1371600" marR="0" lvl="2" indent="-457200">
              <a:spcBef>
                <a:spcPts val="0"/>
              </a:spcBef>
              <a:spcAft>
                <a:spcPts val="1000"/>
              </a:spcAft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Understatements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Set forms (formulas) that are clues for the </a:t>
            </a:r>
            <a:r>
              <a:rPr lang="en-US" dirty="0" err="1" smtClean="0">
                <a:latin typeface="Times New Roman"/>
                <a:ea typeface="Cambria"/>
                <a:cs typeface="Times New Roman"/>
              </a:rPr>
              <a:t>scop’s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memory.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Begin in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medias res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 (in the middle of things).  NOT the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Beowulf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epic.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Epic characters hold high positions: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Kings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Princes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Noblemen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Members of the aristocracy</a:t>
            </a:r>
          </a:p>
          <a:p>
            <a:pPr marL="908050" lvl="1">
              <a:spcBef>
                <a:spcPts val="0"/>
              </a:spcBef>
              <a:spcAft>
                <a:spcPts val="1000"/>
              </a:spcAft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EPIC HERO is even more</a:t>
            </a:r>
          </a:p>
          <a:p>
            <a:pPr marL="1371600" marR="0" indent="45720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i="1" u="sng" dirty="0" smtClean="0">
                <a:latin typeface="Times New Roman"/>
                <a:ea typeface="Cambria"/>
                <a:cs typeface="Times New Roman"/>
              </a:rPr>
              <a:t>(See EPIC HERO NOTES)</a:t>
            </a: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800" b="1" i="1" u="sng" dirty="0" smtClean="0">
                <a:latin typeface="Times New Roman"/>
                <a:ea typeface="Cambria"/>
                <a:cs typeface="Times New Roman"/>
              </a:rPr>
              <a:t>Ten</a:t>
            </a:r>
            <a:r>
              <a:rPr lang="en-US" sz="4800" b="1" i="1" dirty="0" smtClean="0">
                <a:latin typeface="Times New Roman"/>
                <a:ea typeface="Cambria"/>
                <a:cs typeface="Times New Roman"/>
              </a:rPr>
              <a:t> Characteristics of an EPIC POEM continued …</a:t>
            </a:r>
            <a:endParaRPr lang="en-US" dirty="0"/>
          </a:p>
        </p:txBody>
      </p:sp>
      <p:sp>
        <p:nvSpPr>
          <p:cNvPr id="7" name="Action Button: Information 6">
            <a:hlinkClick r:id="rId2" action="ppaction://hlinksldjump" highlightClick="1"/>
          </p:cNvPr>
          <p:cNvSpPr/>
          <p:nvPr/>
        </p:nvSpPr>
        <p:spPr>
          <a:xfrm>
            <a:off x="2664012" y="5034105"/>
            <a:ext cx="3608813" cy="757095"/>
          </a:xfrm>
          <a:prstGeom prst="actionButtonInformation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Information 7">
            <a:hlinkClick r:id="rId2" action="ppaction://hlinksldjump" highlightClick="1"/>
          </p:cNvPr>
          <p:cNvSpPr/>
          <p:nvPr/>
        </p:nvSpPr>
        <p:spPr>
          <a:xfrm>
            <a:off x="6009523" y="5034105"/>
            <a:ext cx="1177123" cy="480176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Hero Traits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Numerous speeches by hero or other characters. 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Speech moves action forward,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tells something about past, 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or reveals the speaker’s character traits.  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Warriors deliver boasts before attacking an enemy</a:t>
            </a: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lvl="0" indent="-457200">
              <a:spcBef>
                <a:spcPts val="0"/>
              </a:spcBef>
              <a:spcAft>
                <a:spcPts val="1000"/>
              </a:spcAft>
              <a:buFont typeface="+mj-lt"/>
              <a:buAutoNum type="arabicPeriod" startAt="5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Genealogy important to epic warrior because …  he wants us, and his enemies, to know he comes from a long line of warriors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800" b="1" i="1" u="sng" dirty="0" smtClean="0">
                <a:latin typeface="Times New Roman"/>
                <a:ea typeface="Cambria"/>
                <a:cs typeface="Times New Roman"/>
              </a:rPr>
              <a:t>Ten</a:t>
            </a:r>
            <a:r>
              <a:rPr lang="en-US" sz="4800" b="1" i="1" dirty="0" smtClean="0">
                <a:latin typeface="Times New Roman"/>
                <a:ea typeface="Cambria"/>
                <a:cs typeface="Times New Roman"/>
              </a:rPr>
              <a:t> Characteristics of an EPIC POEM continued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6"/>
            </a:pPr>
            <a:endParaRPr lang="en-US" dirty="0" smtClean="0">
              <a:latin typeface="Times New Roman"/>
              <a:ea typeface="Cambria"/>
              <a:cs typeface="Times New Roman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Taunting of hero, especially before battle.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8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Setting is vast, with stories about great nations, or even the universe.  </a:t>
            </a:r>
            <a:r>
              <a:rPr lang="en-US" i="1" dirty="0" smtClean="0">
                <a:latin typeface="Times New Roman"/>
                <a:ea typeface="Cambria"/>
                <a:cs typeface="Times New Roman"/>
              </a:rPr>
              <a:t>Beowulf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has “vast scope.”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Only deals with two nations.</a:t>
            </a:r>
          </a:p>
          <a:p>
            <a:pPr marL="908050" lvl="1">
              <a:spcBef>
                <a:spcPts val="0"/>
              </a:spcBef>
              <a:buFont typeface="+mj-lt"/>
              <a:buAutoNum type="alphaLcPeriod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Beowulf’s enemies are not human, therefore:</a:t>
            </a:r>
          </a:p>
          <a:p>
            <a:pPr marL="1422400" lvl="2" indent="-514350">
              <a:spcBef>
                <a:spcPts val="0"/>
              </a:spcBef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Nonhuman enemies raise the notion of a king’s fall to a fall of cosmic dimensions </a:t>
            </a:r>
          </a:p>
          <a:p>
            <a:pPr marL="1422400" lvl="2" indent="-514350">
              <a:spcBef>
                <a:spcPts val="0"/>
              </a:spcBef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A struggle with universal evil</a:t>
            </a:r>
          </a:p>
          <a:p>
            <a:pPr marL="1422400" lvl="2" indent="-514350">
              <a:spcBef>
                <a:spcPts val="0"/>
              </a:spcBef>
              <a:buFont typeface="+mj-ea"/>
              <a:buAutoNum type="circleNumDbPlain"/>
            </a:pPr>
            <a:r>
              <a:rPr lang="en-US" dirty="0" smtClean="0">
                <a:latin typeface="Times New Roman"/>
                <a:ea typeface="Cambria"/>
                <a:cs typeface="Times New Roman"/>
              </a:rPr>
              <a:t>The fate of human life and man’s efforts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1231900"/>
          </a:xfrm>
        </p:spPr>
        <p:txBody>
          <a:bodyPr/>
          <a:lstStyle/>
          <a:p>
            <a:r>
              <a:rPr lang="en-US" sz="4800" b="1" i="1" u="sng" dirty="0" smtClean="0">
                <a:latin typeface="Times New Roman"/>
                <a:ea typeface="Cambria"/>
                <a:cs typeface="Times New Roman"/>
              </a:rPr>
              <a:t>Ten</a:t>
            </a:r>
            <a:r>
              <a:rPr lang="en-US" sz="4800" b="1" i="1" dirty="0" smtClean="0">
                <a:latin typeface="Times New Roman"/>
                <a:ea typeface="Cambria"/>
                <a:cs typeface="Times New Roman"/>
              </a:rPr>
              <a:t> Characteristics of an EPIC POEM continued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118</TotalTime>
  <Words>652</Words>
  <Application>Microsoft Macintosh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Characteristics of an EPIC HERO   </vt:lpstr>
      <vt:lpstr> Eight Characteristics of an EPIC HERO </vt:lpstr>
      <vt:lpstr> Eight Characteristics of an EPIC HERO continued … </vt:lpstr>
      <vt:lpstr>Hero Traits</vt:lpstr>
      <vt:lpstr>Characteristics of an EPIC POEM   </vt:lpstr>
      <vt:lpstr>Ten Characteristics of an EPIC POEM</vt:lpstr>
      <vt:lpstr>Ten Characteristics of an EPIC POEM continued …</vt:lpstr>
      <vt:lpstr>Ten Characteristics of an EPIC POEM continued …</vt:lpstr>
      <vt:lpstr>Ten Characteristics of an EPIC POEM continued …</vt:lpstr>
      <vt:lpstr>Ten Characteristics of an EPIC POEM continued …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an EPIC HERO </dc:title>
  <dc:creator>KISD</dc:creator>
  <cp:lastModifiedBy>Rowell, Sandra</cp:lastModifiedBy>
  <cp:revision>6</cp:revision>
  <dcterms:created xsi:type="dcterms:W3CDTF">2009-09-02T13:55:08Z</dcterms:created>
  <dcterms:modified xsi:type="dcterms:W3CDTF">2009-09-02T13:55:31Z</dcterms:modified>
</cp:coreProperties>
</file>